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haansoftxlsx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style7.xml" ContentType="application/vnd.ms-office.chart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7" r:id="rId2"/>
    <p:sldId id="1840" r:id="rId3"/>
    <p:sldId id="2189" r:id="rId4"/>
    <p:sldId id="2205" r:id="rId5"/>
    <p:sldId id="2206" r:id="rId6"/>
    <p:sldId id="2209" r:id="rId7"/>
    <p:sldId id="2207" r:id="rId8"/>
    <p:sldId id="2208" r:id="rId9"/>
    <p:sldId id="2190" r:id="rId10"/>
    <p:sldId id="2201" r:id="rId11"/>
    <p:sldId id="1895" r:id="rId12"/>
    <p:sldId id="2203" r:id="rId13"/>
    <p:sldId id="2204" r:id="rId14"/>
    <p:sldId id="2212" r:id="rId15"/>
    <p:sldId id="2202" r:id="rId16"/>
    <p:sldId id="2191" r:id="rId17"/>
    <p:sldId id="2192" r:id="rId18"/>
    <p:sldId id="2196" r:id="rId19"/>
    <p:sldId id="2211" r:id="rId20"/>
    <p:sldId id="2195" r:id="rId21"/>
    <p:sldId id="2210" r:id="rId22"/>
    <p:sldId id="2197" r:id="rId23"/>
    <p:sldId id="258" r:id="rId24"/>
    <p:sldId id="2199" r:id="rId25"/>
    <p:sldId id="2193" r:id="rId26"/>
    <p:sldId id="1862" r:id="rId27"/>
    <p:sldId id="1855" r:id="rId28"/>
    <p:sldId id="1900" r:id="rId29"/>
    <p:sldId id="1901" r:id="rId30"/>
    <p:sldId id="1870" r:id="rId31"/>
    <p:sldId id="1902" r:id="rId32"/>
    <p:sldId id="1903" r:id="rId33"/>
    <p:sldId id="2184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mproducts2358" initials="v" lastIdx="1" clrIdx="0">
    <p:extLst>
      <p:ext uri="{19B8F6BF-5375-455C-9EA6-DF929625EA0E}">
        <p15:presenceInfo xmlns:p15="http://schemas.microsoft.com/office/powerpoint/2012/main" xmlns="" userId="S::vimproducts2358@365office.co::ee240d00-f25a-481d-8bce-b216491d3c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F2"/>
    <a:srgbClr val="FFFFFF"/>
    <a:srgbClr val="E8A876"/>
    <a:srgbClr val="E58A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49" autoAdjust="0"/>
    <p:restoredTop sz="86110" autoAdjust="0"/>
  </p:normalViewPr>
  <p:slideViewPr>
    <p:cSldViewPr snapToGrid="0">
      <p:cViewPr varScale="1">
        <p:scale>
          <a:sx n="99" d="100"/>
          <a:sy n="99" d="100"/>
        </p:scale>
        <p:origin x="-786" y="-96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192" y="10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___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____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____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2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CE-47B9-8643-A7A0F901703D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CE-47B9-8643-A7A0F901703D}"/>
              </c:ext>
            </c:extLst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CE-47B9-8643-A7A0F901703D}"/>
              </c:ext>
            </c:extLst>
          </c:dPt>
          <c:dP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CE-47B9-8643-A7A0F901703D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79B-4A68-8713-379A8410CD7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o-KR" altLang="en-US" dirty="0"/>
                      <a:t>젤라틴</a:t>
                    </a:r>
                  </a:p>
                  <a:p>
                    <a:r>
                      <a:rPr lang="en-US" altLang="ko-KR" dirty="0"/>
                      <a:t>50%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E-47B9-8643-A7A0F901703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ko-KR" altLang="en-US" dirty="0" err="1"/>
                      <a:t>천연셀룰로스</a:t>
                    </a:r>
                    <a:endParaRPr lang="ko-KR" altLang="en-US" dirty="0"/>
                  </a:p>
                  <a:p>
                    <a:r>
                      <a:rPr lang="en-US" altLang="ko-KR" dirty="0"/>
                      <a:t>20%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CE-47B9-8643-A7A0F901703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dirty="0"/>
                      <a:t>EI(PH</a:t>
                    </a:r>
                    <a:r>
                      <a:rPr lang="ko-KR" altLang="en-US" dirty="0" err="1"/>
                      <a:t>농도액</a:t>
                    </a:r>
                    <a:r>
                      <a:rPr lang="en-US" altLang="ko-KR" dirty="0"/>
                      <a:t>)</a:t>
                    </a:r>
                  </a:p>
                  <a:p>
                    <a:r>
                      <a:rPr lang="en-US" altLang="ko-KR" dirty="0"/>
                      <a:t>15%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E-47B9-8643-A7A0F901703D}"/>
                </c:ext>
              </c:extLst>
            </c:dLbl>
            <c:dLbl>
              <c:idx val="3"/>
              <c:layout>
                <c:manualLayout>
                  <c:x val="-9.8305329645378386E-2"/>
                  <c:y val="-5.5843878690093142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PS(</a:t>
                    </a:r>
                    <a:r>
                      <a:rPr lang="ko-KR" altLang="en-US" dirty="0"/>
                      <a:t>천연방부제</a:t>
                    </a:r>
                    <a:r>
                      <a:rPr lang="en-US" altLang="ko-KR" dirty="0"/>
                      <a:t>)</a:t>
                    </a:r>
                  </a:p>
                  <a:p>
                    <a:r>
                      <a:rPr lang="en-US" altLang="ko-KR" dirty="0"/>
                      <a:t>10%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2594343300903"/>
                      <c:h val="0.18646285751808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CCE-47B9-8643-A7A0F901703D}"/>
                </c:ext>
              </c:extLst>
            </c:dLbl>
            <c:dLbl>
              <c:idx val="4"/>
              <c:layout>
                <c:manualLayout>
                  <c:x val="3.6409381350140137E-3"/>
                  <c:y val="-0.10051898164216765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TG(</a:t>
                    </a:r>
                    <a:r>
                      <a:rPr lang="ko-KR" altLang="en-US" dirty="0" err="1"/>
                      <a:t>식용코팅제</a:t>
                    </a:r>
                    <a:r>
                      <a:rPr lang="en-US" altLang="ko-KR" dirty="0"/>
                      <a:t>)</a:t>
                    </a:r>
                  </a:p>
                  <a:p>
                    <a:r>
                      <a:rPr lang="en-US" altLang="ko-KR" dirty="0"/>
                      <a:t>5%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009293279573592"/>
                      <c:h val="0.18646285751808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79B-4A68-8713-379A8410C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210 옴니고딕 030" panose="02020603020101020101" pitchFamily="18" charset="-127"/>
                    <a:ea typeface="210 옴니고딕 030" panose="02020603020101020101" pitchFamily="18" charset="-127"/>
                    <a:cs typeface="+mn-cs"/>
                  </a:defRPr>
                </a:pPr>
                <a:endParaRPr lang="ko-KR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CE-47B9-8643-A7A0F901703D}"/>
            </c:ext>
          </c:extLst>
        </c:ser>
        <c:dLbls>
          <c:showPercent val="1"/>
        </c:dLbls>
        <c:firstSliceAng val="0"/>
        <c:holeSize val="15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210 옴니고딕 030" panose="02020603020101020101" pitchFamily="18" charset="-127"/>
          <a:ea typeface="210 옴니고딕 030" panose="02020603020101020101" pitchFamily="18" charset="-127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r>
              <a:rPr lang="ko-KR" sz="1400"/>
              <a:t>생분해 기간 비교</a:t>
            </a:r>
            <a:endParaRPr lang="en-US" sz="1400"/>
          </a:p>
        </c:rich>
      </c:tx>
      <c:layout>
        <c:manualLayout>
          <c:xMode val="edge"/>
          <c:yMode val="edge"/>
          <c:x val="0.26510772745171896"/>
          <c:y val="0.10409715187733476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dirty="0"/>
                      <a:t>45</a:t>
                    </a:r>
                    <a:r>
                      <a:rPr lang="ko-KR" altLang="en-US" dirty="0"/>
                      <a:t>일</a:t>
                    </a:r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04-448E-8BBC-ADACAB3E150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/>
                      <a:t>500</a:t>
                    </a:r>
                    <a:r>
                      <a:rPr lang="ko-KR" altLang="en-US"/>
                      <a:t>년</a:t>
                    </a:r>
                    <a:endParaRPr lang="ko-KR" altLang="en-US" dirty="0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04-448E-8BBC-ADACAB3E1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210 옴니고딕 030" panose="02020603020101020101" pitchFamily="18" charset="-127"/>
                    <a:ea typeface="210 옴니고딕 030" panose="02020603020101020101" pitchFamily="18" charset="-127"/>
                    <a:cs typeface="+mn-cs"/>
                  </a:defRPr>
                </a:pPr>
                <a:endParaRPr lang="ko-K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생분해 플라스틱</c:v>
                </c:pt>
                <c:pt idx="1">
                  <c:v>일반 플라스틱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04-448E-8BBC-ADACAB3E1501}"/>
            </c:ext>
          </c:extLst>
        </c:ser>
        <c:dLbls>
          <c:showVal val="1"/>
        </c:dLbls>
        <c:gapWidth val="65"/>
        <c:axId val="154638208"/>
        <c:axId val="154639744"/>
      </c:barChart>
      <c:catAx>
        <c:axId val="15463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endParaRPr lang="ko-KR"/>
          </a:p>
        </c:txPr>
        <c:crossAx val="154639744"/>
        <c:crosses val="autoZero"/>
        <c:auto val="1"/>
        <c:lblAlgn val="ctr"/>
        <c:lblOffset val="100"/>
      </c:catAx>
      <c:valAx>
        <c:axId val="15463974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546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>
          <a:latin typeface="210 옴니고딕 030" panose="02020603020101020101" pitchFamily="18" charset="-127"/>
          <a:ea typeface="210 옴니고딕 030" panose="02020603020101020101" pitchFamily="18" charset="-127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r>
              <a:rPr lang="ko-KR" sz="1400">
                <a:solidFill>
                  <a:schemeClr val="tx1"/>
                </a:solidFill>
              </a:rPr>
              <a:t>폐플라스틱 재활용률</a:t>
            </a:r>
            <a:endParaRPr lang="en-US" sz="1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682850843076611"/>
          <c:y val="7.044563101881995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8079103880624623E-2"/>
          <c:y val="0.28147432443957249"/>
          <c:w val="0.94384179223875087"/>
          <c:h val="0.6006030867112220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210 옴니고딕 030" panose="02020603020101020101" pitchFamily="18" charset="-127"/>
                    <a:ea typeface="210 옴니고딕 030" panose="02020603020101020101" pitchFamily="18" charset="-127"/>
                    <a:cs typeface="+mn-cs"/>
                  </a:defRPr>
                </a:pPr>
                <a:endParaRPr lang="ko-K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49.8</c:v>
                </c:pt>
                <c:pt idx="1">
                  <c:v>53.6</c:v>
                </c:pt>
                <c:pt idx="2">
                  <c:v>57.5</c:v>
                </c:pt>
                <c:pt idx="3">
                  <c:v>56.7</c:v>
                </c:pt>
                <c:pt idx="4">
                  <c:v>56.8</c:v>
                </c:pt>
                <c:pt idx="5">
                  <c:v>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60-471D-88F7-E61E0245901E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83845248"/>
        <c:axId val="183948416"/>
      </c:lineChart>
      <c:catAx>
        <c:axId val="183845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endParaRPr lang="ko-KR"/>
          </a:p>
        </c:txPr>
        <c:crossAx val="183948416"/>
        <c:crosses val="autoZero"/>
        <c:auto val="1"/>
        <c:lblAlgn val="ctr"/>
        <c:lblOffset val="100"/>
      </c:catAx>
      <c:valAx>
        <c:axId val="18394841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8384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210 옴니고딕 030" panose="02020603020101020101" pitchFamily="18" charset="-127"/>
          <a:ea typeface="210 옴니고딕 030" panose="02020603020101020101" pitchFamily="18" charset="-127"/>
        </a:defRPr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r>
              <a:rPr lang="en-US" altLang="ko-KR" sz="14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ESG </a:t>
            </a:r>
            <a:r>
              <a:rPr lang="ko-KR" altLang="en-US" sz="14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경영에 대한 소비</a:t>
            </a:r>
            <a:r>
              <a:rPr lang="ko-KR" altLang="en-US" sz="1400" baseline="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전망</a:t>
            </a:r>
            <a:endParaRPr lang="en-US" sz="1400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c:rich>
      </c:tx>
      <c:layout>
        <c:manualLayout>
          <c:xMode val="edge"/>
          <c:yMode val="edge"/>
          <c:x val="0.27708041734034061"/>
          <c:y val="9.660619731867670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3628949087992103"/>
          <c:y val="0.32464073489862588"/>
          <c:w val="0.56371050912007903"/>
          <c:h val="0.6270561664420359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210 옴니고딕 020" panose="02020603020101020101" pitchFamily="18" charset="-127"/>
                    <a:ea typeface="210 옴니고딕 020" panose="02020603020101020101" pitchFamily="18" charset="-127"/>
                    <a:cs typeface="+mn-cs"/>
                  </a:defRPr>
                </a:pPr>
                <a:endParaRPr lang="ko-K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앞으로 기업에 투자하거나 소비할 때 ESG 경영 실천 여부가 더욱 중요해질 것 같다</c:v>
                </c:pt>
                <c:pt idx="1">
                  <c:v>ESG 경영을 도입하고 실천하는 것은 더 이상 피할 수 없는 시대적 흐름이다</c:v>
                </c:pt>
                <c:pt idx="2">
                  <c:v>최근 기업들을 중심으로 ESG경영이 논의되는 것은 긍정적인 현상이다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82.1</c:v>
                </c:pt>
                <c:pt idx="1">
                  <c:v>82.7</c:v>
                </c:pt>
                <c:pt idx="2">
                  <c:v>90.5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DD-4B33-BBA9-DF63A5F94013}"/>
            </c:ext>
          </c:extLst>
        </c:ser>
        <c:dLbls>
          <c:showVal val="1"/>
        </c:dLbls>
        <c:gapWidth val="65"/>
        <c:axId val="184203904"/>
        <c:axId val="184296192"/>
      </c:barChart>
      <c:catAx>
        <c:axId val="1842039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+mn-cs"/>
              </a:defRPr>
            </a:pPr>
            <a:endParaRPr lang="ko-KR"/>
          </a:p>
        </c:txPr>
        <c:crossAx val="184296192"/>
        <c:crosses val="autoZero"/>
        <c:auto val="1"/>
        <c:lblAlgn val="ctr"/>
        <c:lblOffset val="100"/>
      </c:catAx>
      <c:valAx>
        <c:axId val="18429619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8420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210 옴니고딕 020" panose="02020603020101020101" pitchFamily="18" charset="-127"/>
          <a:ea typeface="210 옴니고딕 020" panose="02020603020101020101" pitchFamily="18" charset="-127"/>
        </a:defRPr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r>
              <a:rPr lang="ko-KR" sz="1400" b="1">
                <a:solidFill>
                  <a:schemeClr val="tx1"/>
                </a:solidFill>
              </a:rPr>
              <a:t>친환경 고려</a:t>
            </a:r>
            <a:endParaRPr lang="en-US" sz="1400" b="1">
              <a:solidFill>
                <a:schemeClr val="tx1"/>
              </a:solidFill>
            </a:endParaRPr>
          </a:p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r>
              <a:rPr lang="ko-KR" sz="1400" b="1">
                <a:solidFill>
                  <a:schemeClr val="tx1"/>
                </a:solidFill>
              </a:rPr>
              <a:t>소비</a:t>
            </a:r>
          </a:p>
        </c:rich>
      </c:tx>
      <c:layout>
        <c:manualLayout>
          <c:xMode val="edge"/>
          <c:yMode val="edge"/>
          <c:x val="0.3857366052634042"/>
          <c:y val="0.4069996518660251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654790973635761"/>
          <c:y val="6.8573959578676916E-2"/>
          <c:w val="0.59198928661642314"/>
          <c:h val="0.89652594677598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AC-4C32-AD85-4E528913AEA7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3AC-4C32-AD85-4E528913AEA7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AC-4C32-AD85-4E528913AEA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o-KR" altLang="en-US"/>
                      <a:t>고려한다</a:t>
                    </a:r>
                  </a:p>
                  <a:p>
                    <a:r>
                      <a:rPr lang="en-US" altLang="ko-KR"/>
                      <a:t>31.6%</a:t>
                    </a:r>
                    <a:endParaRPr lang="ko-KR" alt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AC-4C32-AD85-4E528913AEA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ko-KR" altLang="en-US"/>
                      <a:t>보통</a:t>
                    </a:r>
                  </a:p>
                  <a:p>
                    <a:r>
                      <a:rPr lang="en-US" altLang="ko-KR"/>
                      <a:t>55.9%</a:t>
                    </a:r>
                    <a:endParaRPr lang="ko-KR" alt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AC-4C32-AD85-4E528913AEA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ko-KR" altLang="en-US"/>
                      <a:t>고려안함</a:t>
                    </a:r>
                  </a:p>
                  <a:p>
                    <a:r>
                      <a:rPr lang="en-US" altLang="ko-KR"/>
                      <a:t>12.5%</a:t>
                    </a:r>
                    <a:endParaRPr lang="ko-KR" alt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AC-4C32-AD85-4E528913A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210 옴니고딕 030" panose="02020603020101020101" pitchFamily="18" charset="-127"/>
                    <a:ea typeface="210 옴니고딕 030" panose="02020603020101020101" pitchFamily="18" charset="-127"/>
                    <a:cs typeface="+mn-cs"/>
                  </a:defRPr>
                </a:pPr>
                <a:endParaRPr lang="ko-KR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31.6</c:v>
                </c:pt>
                <c:pt idx="1">
                  <c:v>55.9</c:v>
                </c:pt>
                <c:pt idx="2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AC-4C32-AD85-4E528913AEA7}"/>
            </c:ext>
          </c:extLst>
        </c:ser>
        <c:dLbls>
          <c:showPercent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latin typeface="210 옴니고딕 030" panose="02020603020101020101" pitchFamily="18" charset="-127"/>
          <a:ea typeface="210 옴니고딕 030" panose="02020603020101020101" pitchFamily="18" charset="-127"/>
        </a:defRPr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r>
              <a:rPr lang="ko-KR" altLang="en-US" sz="1600" dirty="0"/>
              <a:t>자금운용</a:t>
            </a:r>
            <a:endParaRPr lang="en-US" altLang="ko-KR" sz="1600" dirty="0"/>
          </a:p>
          <a:p>
            <a:pPr>
              <a:lnSpc>
                <a:spcPct val="150000"/>
              </a:lnSpc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r>
              <a:rPr lang="ko-KR" altLang="en-US" sz="1600" dirty="0"/>
              <a:t>비중</a:t>
            </a:r>
            <a:endParaRPr lang="en-US" altLang="ko-KR" sz="1600" dirty="0"/>
          </a:p>
        </c:rich>
      </c:tx>
      <c:layout>
        <c:manualLayout>
          <c:xMode val="edge"/>
          <c:yMode val="edge"/>
          <c:x val="0.40600316144918991"/>
          <c:y val="0.41284365201422507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29009854631337"/>
          <c:y val="9.3050400729205382E-2"/>
          <c:w val="0.81604967771727177"/>
          <c:h val="0.822266162556795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8A-474F-A283-012AB27A34B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8A-474F-A283-012AB27A34B7}"/>
              </c:ext>
            </c:extLst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8A-474F-A283-012AB27A34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ko-KR" altLang="en-US" dirty="0"/>
                      <a:t>신축</a:t>
                    </a:r>
                  </a:p>
                  <a:p>
                    <a:r>
                      <a:rPr lang="en-US" altLang="ko-KR" dirty="0"/>
                      <a:t>20%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8A-474F-A283-012AB27A34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ko-KR" altLang="en-US" dirty="0"/>
                      <a:t>설비</a:t>
                    </a:r>
                  </a:p>
                  <a:p>
                    <a:r>
                      <a:rPr lang="en-US" altLang="ko-KR" dirty="0"/>
                      <a:t>48%</a:t>
                    </a:r>
                    <a:endParaRPr lang="ko-KR" alt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8A-474F-A283-012AB27A34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ko-KR" altLang="en-US" dirty="0"/>
                      <a:t>운전</a:t>
                    </a:r>
                  </a:p>
                  <a:p>
                    <a:r>
                      <a:rPr lang="en-US" altLang="ko-KR" dirty="0"/>
                      <a:t>32%</a:t>
                    </a:r>
                    <a:endParaRPr lang="ko-KR" alt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8A-474F-A283-012AB27A34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2025</a:t>
                    </a:r>
                    <a:r>
                      <a:rPr lang="ko-KR" altLang="en-US"/>
                      <a:t>년</a:t>
                    </a:r>
                  </a:p>
                  <a:p>
                    <a:r>
                      <a:rPr lang="en-US" altLang="ko-KR"/>
                      <a:t>55%</a:t>
                    </a:r>
                    <a:endParaRPr lang="ko-KR" alt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8A-474F-A283-012AB27A34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210 옴니고딕 030" panose="02020603020101020101" pitchFamily="18" charset="-127"/>
                    <a:ea typeface="210 옴니고딕 030" panose="02020603020101020101" pitchFamily="18" charset="-127"/>
                    <a:cs typeface="+mn-cs"/>
                  </a:defRPr>
                </a:pPr>
                <a:endParaRPr lang="ko-KR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48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8A-474F-A283-012AB27A34B7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210 옴니고딕 030" panose="02020603020101020101" pitchFamily="18" charset="-127"/>
          <a:ea typeface="210 옴니고딕 030" panose="02020603020101020101" pitchFamily="18" charset="-127"/>
        </a:defRPr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210 옴니고딕 030" panose="02020603020101020101" pitchFamily="18" charset="-127"/>
                    <a:ea typeface="210 옴니고딕 030" panose="02020603020101020101" pitchFamily="18" charset="-127"/>
                    <a:cs typeface="+mn-cs"/>
                  </a:defRPr>
                </a:pPr>
                <a:endParaRPr lang="ko-K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1차년</c:v>
                </c:pt>
                <c:pt idx="1">
                  <c:v>2차년</c:v>
                </c:pt>
                <c:pt idx="2">
                  <c:v>3차년</c:v>
                </c:pt>
                <c:pt idx="3">
                  <c:v>4차년</c:v>
                </c:pt>
                <c:pt idx="4">
                  <c:v>5차년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10000</c:v>
                </c:pt>
                <c:pt idx="1">
                  <c:v>40000</c:v>
                </c:pt>
                <c:pt idx="2">
                  <c:v>80000</c:v>
                </c:pt>
                <c:pt idx="3">
                  <c:v>120000</c:v>
                </c:pt>
                <c:pt idx="4">
                  <c:v>160000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A-4149-B1C2-4B289FDE6442}"/>
            </c:ext>
          </c:extLst>
        </c:ser>
        <c:dLbls>
          <c:showVal val="1"/>
        </c:dLbls>
        <c:gapWidth val="65"/>
        <c:shape val="box"/>
        <c:axId val="204436224"/>
        <c:axId val="204437760"/>
        <c:axId val="0"/>
      </c:bar3DChart>
      <c:catAx>
        <c:axId val="204436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defRPr>
            </a:pPr>
            <a:endParaRPr lang="ko-KR"/>
          </a:p>
        </c:txPr>
        <c:crossAx val="204437760"/>
        <c:crosses val="autoZero"/>
        <c:auto val="1"/>
        <c:lblAlgn val="ctr"/>
        <c:lblOffset val="100"/>
      </c:catAx>
      <c:valAx>
        <c:axId val="204437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tickLblPos val="nextTo"/>
        <c:crossAx val="20443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 sz="900">
          <a:latin typeface="210 옴니고딕 030" panose="02020603020101020101" pitchFamily="18" charset="-127"/>
          <a:ea typeface="210 옴니고딕 030" panose="02020603020101020101" pitchFamily="18" charset="-127"/>
        </a:defRPr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0.12809288537061828"/>
          <c:y val="1.4157437619283827E-2"/>
          <c:w val="0.86993634694184307"/>
          <c:h val="0.9030652762440292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누적당기순이익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152400" dist="38100" dir="5400000" algn="t" rotWithShape="0">
                <a:schemeClr val="tx1">
                  <a:lumMod val="50000"/>
                  <a:lumOff val="50000"/>
                  <a:alpha val="62000"/>
                </a:schemeClr>
              </a:outerShdw>
            </a:effectLst>
          </c:spPr>
          <c:marker>
            <c:symbol val="circle"/>
            <c:size val="8"/>
            <c:spPr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152400" dist="38100" dir="5400000" algn="t" rotWithShape="0">
                  <a:schemeClr val="tx1">
                    <a:lumMod val="50000"/>
                    <a:lumOff val="50000"/>
                    <a:alpha val="62000"/>
                  </a:scheme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1차년</c:v>
                </c:pt>
                <c:pt idx="1">
                  <c:v>2차년</c:v>
                </c:pt>
                <c:pt idx="2">
                  <c:v>3차년</c:v>
                </c:pt>
                <c:pt idx="3">
                  <c:v>4차년</c:v>
                </c:pt>
                <c:pt idx="4">
                  <c:v>5차년</c:v>
                </c:pt>
                <c:pt idx="5">
                  <c:v>6차년</c:v>
                </c:pt>
              </c:strCache>
            </c:strRef>
          </c:cat>
          <c:val>
            <c:numRef>
              <c:f>Sheet1!$B$2:$B$7</c:f>
              <c:numCache>
                <c:formatCode>#,##0;[Red]\-#,##0</c:formatCode>
                <c:ptCount val="6"/>
                <c:pt idx="0">
                  <c:v>0</c:v>
                </c:pt>
                <c:pt idx="1">
                  <c:v>2020</c:v>
                </c:pt>
                <c:pt idx="2">
                  <c:v>9880</c:v>
                </c:pt>
                <c:pt idx="3">
                  <c:v>32455</c:v>
                </c:pt>
                <c:pt idx="4">
                  <c:v>59863</c:v>
                </c:pt>
                <c:pt idx="5">
                  <c:v>92107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52-4CBC-985D-A310B3A5C2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전체투자금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>
              <a:outerShdw blurRad="152400" dist="38100" dir="5400000" algn="t" rotWithShape="0">
                <a:schemeClr val="tx1">
                  <a:lumMod val="50000"/>
                  <a:lumOff val="50000"/>
                  <a:alpha val="62000"/>
                </a:schemeClr>
              </a:outerShdw>
            </a:effectLst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1488AC"/>
                </a:solidFill>
              </a:ln>
              <a:effectLst>
                <a:outerShdw blurRad="152400" dist="38100" dir="5400000" algn="t" rotWithShape="0">
                  <a:schemeClr val="tx1">
                    <a:lumMod val="50000"/>
                    <a:lumOff val="50000"/>
                    <a:alpha val="62000"/>
                  </a:schemeClr>
                </a:outerShdw>
              </a:effectLst>
            </c:spPr>
          </c:marker>
          <c:cat>
            <c:strRef>
              <c:f>Sheet1!$A$2:$A$7</c:f>
              <c:strCache>
                <c:ptCount val="6"/>
                <c:pt idx="0">
                  <c:v>1차년</c:v>
                </c:pt>
                <c:pt idx="1">
                  <c:v>2차년</c:v>
                </c:pt>
                <c:pt idx="2">
                  <c:v>3차년</c:v>
                </c:pt>
                <c:pt idx="3">
                  <c:v>4차년</c:v>
                </c:pt>
                <c:pt idx="4">
                  <c:v>5차년</c:v>
                </c:pt>
                <c:pt idx="5">
                  <c:v>6차년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23000</c:v>
                </c:pt>
                <c:pt idx="1">
                  <c:v>23000</c:v>
                </c:pt>
                <c:pt idx="2">
                  <c:v>23000</c:v>
                </c:pt>
                <c:pt idx="3">
                  <c:v>23000</c:v>
                </c:pt>
                <c:pt idx="4">
                  <c:v>23000</c:v>
                </c:pt>
                <c:pt idx="5">
                  <c:v>23000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52-4CBC-985D-A310B3A5C2FF}"/>
            </c:ext>
          </c:extLst>
        </c:ser>
        <c:dLbls/>
        <c:marker val="1"/>
        <c:axId val="212443136"/>
        <c:axId val="212444672"/>
      </c:lineChart>
      <c:catAx>
        <c:axId val="212443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212444672"/>
        <c:crosses val="autoZero"/>
        <c:auto val="1"/>
        <c:lblAlgn val="ctr"/>
        <c:lblOffset val="100"/>
      </c:catAx>
      <c:valAx>
        <c:axId val="212444672"/>
        <c:scaling>
          <c:orientation val="minMax"/>
        </c:scaling>
        <c:axPos val="l"/>
        <c:numFmt formatCode="#,##0;[Red]\-#,##0" sourceLinked="1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700"/>
            </a:pPr>
            <a:endParaRPr lang="ko-KR"/>
          </a:p>
        </c:txPr>
        <c:crossAx val="21244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23355939714567"/>
          <c:y val="0.54407904320734179"/>
          <c:w val="0.13910141169418372"/>
          <c:h val="0.13851223816792124"/>
        </c:manualLayout>
      </c:layout>
      <c:txPr>
        <a:bodyPr/>
        <a:lstStyle/>
        <a:p>
          <a:pPr>
            <a:defRPr sz="900" b="1"/>
          </a:pPr>
          <a:endParaRPr lang="ko-KR"/>
        </a:p>
      </c:txPr>
    </c:legend>
    <c:plotVisOnly val="1"/>
    <c:dispBlanksAs val="gap"/>
  </c:chart>
  <c:txPr>
    <a:bodyPr/>
    <a:lstStyle/>
    <a:p>
      <a:pPr>
        <a:defRPr sz="600">
          <a:latin typeface="210 옴니고딕 020" panose="02020603020101020101" pitchFamily="18" charset="-127"/>
          <a:ea typeface="210 옴니고딕 020" panose="02020603020101020101" pitchFamily="18" charset="-127"/>
        </a:defRPr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FB2543C2-0597-4099-837E-5C66C917C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22C037AF-FCA3-4C40-BCCA-5042004E3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17E8-6949-4F5B-AB85-6F7E8788C5FD}" type="datetimeFigureOut">
              <a:rPr lang="ko-KR" altLang="en-US" smtClean="0"/>
              <a:pPr/>
              <a:t>2023-05-09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CC928A3-B963-421E-8A1F-1E68C7ECEE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72FFD688-23BD-4428-80C2-05B4B01849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08DDA-6262-4519-9F14-5DC07E31EB8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4459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19D4-457A-487E-926C-F388A645DD39}" type="datetimeFigureOut">
              <a:rPr lang="ko-KR" altLang="en-US" smtClean="0"/>
              <a:pPr/>
              <a:t>2023-05-09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D3BDC-6E03-48BA-B815-CE786B2B5AF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7569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D3BDC-6E03-48BA-B815-CE786B2B5AF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365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file:///C:/Users/admin/Downloads/2020%EB%85%84%20%ED%99%94%EC%9E%A5%ED%92%88%EC%82%B0%EC%97%85%EB%B6%84%EC%84%9D%EB%B3%B4%EA%B3%A0%EC%84%9C.pdf</a:t>
            </a:r>
            <a:endParaRPr lang="ko-KR" altLang="en-US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https://www.sedaily.com/NewsView/22RCI7UMNK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A114-A3EE-4A9B-86D3-51923EC9272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0713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A114-A3EE-4A9B-86D3-51923EC9272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56187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https://shindonga.donga.com/3/all/13/2240429/1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A114-A3EE-4A9B-86D3-51923EC9272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7205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https://news.mt.co.kr/mtview.php?no=2018090308592924318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A114-A3EE-4A9B-86D3-51923EC9272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6394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65811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53240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35015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5519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40491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8329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6507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0044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C774B-A8B0-0347-91DC-48A01D274D02}" type="slidenum">
              <a:rPr lang="en-US" altLang="ko-KR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62463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C774B-A8B0-0347-91DC-48A01D274D02}" type="slidenum">
              <a:rPr lang="en-US" altLang="ko-KR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5506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C774B-A8B0-0347-91DC-48A01D274D02}" type="slidenum">
              <a:rPr lang="en-US" altLang="ko-KR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0128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C774B-A8B0-0347-91DC-48A01D274D02}" type="slidenum">
              <a:rPr lang="en-US" altLang="ko-KR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1548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C774B-A8B0-0347-91DC-48A01D274D02}" type="slidenum">
              <a:rPr lang="en-US" altLang="ko-KR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21224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C774B-A8B0-0347-91DC-48A01D274D02}" type="slidenum">
              <a:rPr lang="en-US" altLang="ko-KR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8479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4EB82-877C-4E0C-8C34-09D993DB96F2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7517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68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172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043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268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40C3E-4186-4868-9D02-2925DA4D3EA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997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https://www.yna.co.kr/view/AKR20200103141100004</a:t>
            </a:r>
          </a:p>
          <a:p>
            <a:endParaRPr lang="en-US" altLang="ko-KR" dirty="0"/>
          </a:p>
          <a:p>
            <a:r>
              <a:rPr lang="en-US" altLang="ko-KR" dirty="0"/>
              <a:t>https://news.mt.co.kr/mtview.php?no=2022083017071389328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A114-A3EE-4A9B-86D3-51923EC9272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7239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A114-A3EE-4A9B-86D3-51923EC9272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510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A7450BF-1793-4D7C-B4C2-59C6DA1487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6466" y="0"/>
            <a:ext cx="9135533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AD41902-CEFE-4E06-B26D-9FDBD5E190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056466" cy="6858000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592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750FCD8-2649-44C9-A62B-4D050D543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13075" y="0"/>
            <a:ext cx="4051300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921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4D60FC1B-FA8A-4747-91C5-84EBC74401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7010400"/>
              <a:gd name="connsiteY0" fmla="*/ 0 h 6858000"/>
              <a:gd name="connsiteX1" fmla="*/ 3581400 w 7010400"/>
              <a:gd name="connsiteY1" fmla="*/ 0 h 6858000"/>
              <a:gd name="connsiteX2" fmla="*/ 7010400 w 7010400"/>
              <a:gd name="connsiteY2" fmla="*/ 3429000 h 6858000"/>
              <a:gd name="connsiteX3" fmla="*/ 3581400 w 7010400"/>
              <a:gd name="connsiteY3" fmla="*/ 6858000 h 6858000"/>
              <a:gd name="connsiteX4" fmla="*/ 0 w 7010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3581400" y="0"/>
                </a:lnTo>
                <a:lnTo>
                  <a:pt x="7010400" y="342900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6076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A1468EC3-44F5-4738-94DA-858EB87647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7545" y="1"/>
            <a:ext cx="5964455" cy="6857999"/>
          </a:xfrm>
          <a:custGeom>
            <a:avLst/>
            <a:gdLst>
              <a:gd name="connsiteX0" fmla="*/ 342900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6857999 h 6857999"/>
              <a:gd name="connsiteX3" fmla="*/ 3428999 w 6096000"/>
              <a:gd name="connsiteY3" fmla="*/ 6857999 h 6857999"/>
              <a:gd name="connsiteX4" fmla="*/ 0 w 6096000"/>
              <a:gd name="connsiteY4" fmla="*/ 3429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7999">
                <a:moveTo>
                  <a:pt x="342900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3428999" y="6857999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678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7BA058B-891B-4906-AF92-4E4458784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823284" cy="6858000"/>
          </a:xfrm>
          <a:prstGeom prst="snip2Diag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998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4B054E7-C965-4E1A-988A-930046029E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0600" y="752"/>
            <a:ext cx="4851400" cy="6857248"/>
          </a:xfrm>
          <a:prstGeom prst="snip1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6769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1718CBEE-5DA7-4176-8F1C-1C54D8E530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7642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095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22480A8-8805-4D0F-8249-5FEE0FD675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9163"/>
            <a:ext cx="4079875" cy="307816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F914CFF5-14C6-406B-8A47-26A1F0D74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2920" y="919163"/>
            <a:ext cx="4079875" cy="3078162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352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3A9CBCE-30E0-47DC-BBBD-CD9340A94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039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4039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C3437A03-D151-49C7-9274-BB766B6318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12817" y="914400"/>
            <a:ext cx="2174875" cy="15303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xmlns="" id="{45747B00-A906-4DD5-BC25-C260863ABB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12817" y="2675823"/>
            <a:ext cx="2174875" cy="15303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xmlns="" id="{986E0FB0-AA87-4ABA-9814-79E37E9F78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12817" y="4417995"/>
            <a:ext cx="2174875" cy="153035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7815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A4BA497-8829-4E18-8F2A-02611EE374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5276" y="-9625"/>
            <a:ext cx="6676724" cy="6877250"/>
          </a:xfrm>
          <a:custGeom>
            <a:avLst/>
            <a:gdLst>
              <a:gd name="connsiteX0" fmla="*/ 0 w 5351462"/>
              <a:gd name="connsiteY0" fmla="*/ 0 h 6858000"/>
              <a:gd name="connsiteX1" fmla="*/ 5351462 w 5351462"/>
              <a:gd name="connsiteY1" fmla="*/ 0 h 6858000"/>
              <a:gd name="connsiteX2" fmla="*/ 5351462 w 5351462"/>
              <a:gd name="connsiteY2" fmla="*/ 6858000 h 6858000"/>
              <a:gd name="connsiteX3" fmla="*/ 0 w 5351462"/>
              <a:gd name="connsiteY3" fmla="*/ 6858000 h 6858000"/>
              <a:gd name="connsiteX4" fmla="*/ 0 w 5351462"/>
              <a:gd name="connsiteY4" fmla="*/ 0 h 6858000"/>
              <a:gd name="connsiteX0" fmla="*/ 1328287 w 5351462"/>
              <a:gd name="connsiteY0" fmla="*/ 0 h 6867625"/>
              <a:gd name="connsiteX1" fmla="*/ 5351462 w 5351462"/>
              <a:gd name="connsiteY1" fmla="*/ 9625 h 6867625"/>
              <a:gd name="connsiteX2" fmla="*/ 5351462 w 5351462"/>
              <a:gd name="connsiteY2" fmla="*/ 6867625 h 6867625"/>
              <a:gd name="connsiteX3" fmla="*/ 0 w 5351462"/>
              <a:gd name="connsiteY3" fmla="*/ 6867625 h 6867625"/>
              <a:gd name="connsiteX4" fmla="*/ 1328287 w 5351462"/>
              <a:gd name="connsiteY4" fmla="*/ 0 h 6867625"/>
              <a:gd name="connsiteX0" fmla="*/ 1328287 w 5351462"/>
              <a:gd name="connsiteY0" fmla="*/ 0 h 6877250"/>
              <a:gd name="connsiteX1" fmla="*/ 5351462 w 5351462"/>
              <a:gd name="connsiteY1" fmla="*/ 9625 h 6877250"/>
              <a:gd name="connsiteX2" fmla="*/ 3955798 w 5351462"/>
              <a:gd name="connsiteY2" fmla="*/ 6877250 h 6877250"/>
              <a:gd name="connsiteX3" fmla="*/ 0 w 5351462"/>
              <a:gd name="connsiteY3" fmla="*/ 6867625 h 6877250"/>
              <a:gd name="connsiteX4" fmla="*/ 1328287 w 5351462"/>
              <a:gd name="connsiteY4" fmla="*/ 0 h 687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1462" h="6877250">
                <a:moveTo>
                  <a:pt x="1328287" y="0"/>
                </a:moveTo>
                <a:lnTo>
                  <a:pt x="5351462" y="9625"/>
                </a:lnTo>
                <a:lnTo>
                  <a:pt x="3955798" y="6877250"/>
                </a:lnTo>
                <a:lnTo>
                  <a:pt x="0" y="6867625"/>
                </a:lnTo>
                <a:lnTo>
                  <a:pt x="1328287" y="0"/>
                </a:lnTo>
                <a:close/>
              </a:path>
            </a:pathLst>
          </a:cu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8518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3C8A8A8-E4E1-4EE7-AA4A-C330FA177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54063"/>
            <a:ext cx="5765800" cy="6103937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70288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11C4202-A04C-426E-A34C-DE85F94E9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1475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293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DB78189-4176-4D08-8AE2-2E9DA35919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6113"/>
            <a:ext cx="12192000" cy="3001962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2847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1C97C28-A401-469A-AAF5-857EE7F813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3429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8939F9AF-D628-4610-8107-41385145ED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1"/>
            <a:ext cx="4678363" cy="3429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7838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285A78F-5667-4733-BDC1-697A0E65B4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586913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6406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8DABDC7-5FD5-4641-ACE0-C0477E701F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51614" cy="6858000"/>
          </a:xfrm>
          <a:prstGeom prst="trapezoid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68800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xmlns="" id="{332E12BB-4092-4DE6-B497-14F6293E7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46114"/>
            <a:ext cx="11449050" cy="896936"/>
          </a:xfrm>
        </p:spPr>
        <p:txBody>
          <a:bodyPr>
            <a:noAutofit/>
          </a:bodyPr>
          <a:lstStyle>
            <a:lvl1pPr marL="0" algn="ctr" defTabSz="457200" rtl="0" eaLnBrk="1" latinLnBrk="0" hangingPunct="1">
              <a:lnSpc>
                <a:spcPct val="120000"/>
              </a:lnSpc>
              <a:defRPr lang="ko-KR" altLang="en-US" sz="3400" b="1" kern="1200" spc="3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4387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xmlns="" id="{6991541B-FAB4-4E1A-AC40-C57058C65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425" y="1593850"/>
            <a:ext cx="5905500" cy="2463800"/>
          </a:xfrm>
        </p:spPr>
        <p:txBody>
          <a:bodyPr anchor="t">
            <a:normAutofit/>
          </a:bodyPr>
          <a:lstStyle>
            <a:lvl1pPr marL="0" algn="l" defTabSz="457200" rtl="0" eaLnBrk="1" latinLnBrk="0" hangingPunct="1">
              <a:lnSpc>
                <a:spcPct val="120000"/>
              </a:lnSpc>
              <a:defRPr lang="ko-KR" altLang="en-US" sz="3400" b="1" kern="1200" spc="3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7209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xmlns="" id="{ACF785B9-9F4E-4CFB-B292-ACC8D07A8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025" y="1603374"/>
            <a:ext cx="5514976" cy="1882775"/>
          </a:xfrm>
        </p:spPr>
        <p:txBody>
          <a:bodyPr anchor="t">
            <a:noAutofit/>
          </a:bodyPr>
          <a:lstStyle>
            <a:lvl1pPr marL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ko-KR" altLang="en-US" sz="3400" b="1" kern="1200" spc="3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96679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3BB1E37-2877-5A47-B394-374B1D5D7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00424"/>
            <a:ext cx="12192000" cy="3457575"/>
          </a:xfrm>
        </p:spPr>
        <p:txBody>
          <a:bodyPr/>
          <a:lstStyle/>
          <a:p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xmlns="" val="3191737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4A29EBAA-A3FF-564F-8DF4-9E4377BF90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8259" y="1170877"/>
            <a:ext cx="4906537" cy="2966225"/>
          </a:xfrm>
        </p:spPr>
        <p:txBody>
          <a:bodyPr/>
          <a:lstStyle/>
          <a:p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xmlns="" val="136287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594556F-E7D9-4417-9653-E570AD898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215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8D80A3A1-06BF-8B4E-ABFB-1CF79EE07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xmlns="" val="2610900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08FAA66-9F7B-40AE-B70C-0A0DF41BA6E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xmlns="" id="{9A1B67F3-9CE5-EF47-9DB5-FCCA05C241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09650"/>
            <a:ext cx="5083835" cy="4838700"/>
          </a:xfrm>
          <a:prstGeom prst="roundRect">
            <a:avLst>
              <a:gd name="adj" fmla="val 5989"/>
            </a:avLst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xmlns="" id="{37ED01E8-AC49-B24A-91EB-D071B3230D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7414" y="3626225"/>
            <a:ext cx="2859309" cy="2721437"/>
          </a:xfrm>
          <a:prstGeom prst="roundRect">
            <a:avLst>
              <a:gd name="adj" fmla="val 5989"/>
            </a:avLst>
          </a:prstGeom>
        </p:spPr>
        <p:txBody>
          <a:bodyPr/>
          <a:lstStyle/>
          <a:p>
            <a:endParaRPr kumimoji="1" lang="ko-KR" altLang="en-US"/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A769BDC6-0E96-5746-ADBC-1A14053624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340304"/>
            <a:ext cx="2598447" cy="2654300"/>
          </a:xfrm>
          <a:custGeom>
            <a:avLst/>
            <a:gdLst>
              <a:gd name="connsiteX0" fmla="*/ 0 w 2598447"/>
              <a:gd name="connsiteY0" fmla="*/ 0 h 2654300"/>
              <a:gd name="connsiteX1" fmla="*/ 1271297 w 2598447"/>
              <a:gd name="connsiteY1" fmla="*/ 0 h 2654300"/>
              <a:gd name="connsiteX2" fmla="*/ 2598447 w 2598447"/>
              <a:gd name="connsiteY2" fmla="*/ 1327150 h 2654300"/>
              <a:gd name="connsiteX3" fmla="*/ 1271297 w 2598447"/>
              <a:gd name="connsiteY3" fmla="*/ 2654300 h 2654300"/>
              <a:gd name="connsiteX4" fmla="*/ 0 w 2598447"/>
              <a:gd name="connsiteY4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447" h="2654300">
                <a:moveTo>
                  <a:pt x="0" y="0"/>
                </a:moveTo>
                <a:lnTo>
                  <a:pt x="1271297" y="0"/>
                </a:lnTo>
                <a:cubicBezTo>
                  <a:pt x="2004262" y="0"/>
                  <a:pt x="2598447" y="594185"/>
                  <a:pt x="2598447" y="1327150"/>
                </a:cubicBezTo>
                <a:cubicBezTo>
                  <a:pt x="2598447" y="2060115"/>
                  <a:pt x="2004262" y="2654300"/>
                  <a:pt x="1271297" y="2654300"/>
                </a:cubicBezTo>
                <a:lnTo>
                  <a:pt x="0" y="2654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4C247E2-7936-CE47-BA89-091840E4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A9F0-C946-4E69-8175-D5E9C605D96A}" type="datetimeFigureOut">
              <a:rPr lang="ko-KR" altLang="en-US" smtClean="0"/>
              <a:pPr/>
              <a:t>2023-05-09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0CAC5F24-39C7-2642-B930-93C15A65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78E2ED7-AB6C-8D40-832F-38E49704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0A30-2E8E-4C74-9B1E-E62C6747E6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E0FDA69D-54B6-4085-88C6-3547B4FC641F}"/>
              </a:ext>
            </a:extLst>
          </p:cNvPr>
          <p:cNvCxnSpPr>
            <a:cxnSpLocks/>
          </p:cNvCxnSpPr>
          <p:nvPr userDrawn="1"/>
        </p:nvCxnSpPr>
        <p:spPr>
          <a:xfrm flipV="1">
            <a:off x="3078442" y="6572246"/>
            <a:ext cx="8446808" cy="528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DDCD6080-EC44-48A7-89D6-AC6004BC9DC3}"/>
              </a:ext>
            </a:extLst>
          </p:cNvPr>
          <p:cNvSpPr/>
          <p:nvPr userDrawn="1"/>
        </p:nvSpPr>
        <p:spPr>
          <a:xfrm>
            <a:off x="215899" y="6418161"/>
            <a:ext cx="7826467" cy="3039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에코민이 개발한 </a:t>
            </a:r>
            <a:r>
              <a:rPr lang="en-US" altLang="ko-KR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ECO</a:t>
            </a:r>
            <a:r>
              <a:rPr lang="ko-KR" alt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프로세스는 친환경 순환 방식으로 더 많은 재활용 계획과 제품에 따른 활용도 확대를 위한 선순환 작업을 수행합니다</a:t>
            </a:r>
            <a:r>
              <a:rPr lang="en-US" altLang="ko-KR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.</a:t>
            </a:r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xmlns="" id="{CADA27EA-B752-46D2-B5C1-F1F2508B6992}"/>
              </a:ext>
            </a:extLst>
          </p:cNvPr>
          <p:cNvSpPr txBox="1">
            <a:spLocks/>
          </p:cNvSpPr>
          <p:nvPr userDrawn="1"/>
        </p:nvSpPr>
        <p:spPr>
          <a:xfrm>
            <a:off x="11531600" y="6413918"/>
            <a:ext cx="611814" cy="30058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5CB56F-A688-48FF-A575-27EABF4AD584}" type="slidenum">
              <a:rPr lang="ko-KR" altLang="en-US" sz="900" kern="12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rPr>
              <a:pPr algn="ctr"/>
              <a:t>‹#›</a:t>
            </a:fld>
            <a:endParaRPr lang="ko-KR" altLang="en-US" sz="900" kern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1D36C5-ADA6-4E57-9F0F-5E1A6B4264CD}"/>
              </a:ext>
            </a:extLst>
          </p:cNvPr>
          <p:cNvSpPr/>
          <p:nvPr userDrawn="1"/>
        </p:nvSpPr>
        <p:spPr>
          <a:xfrm>
            <a:off x="0" y="0"/>
            <a:ext cx="12192000" cy="570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xmlns="" id="{5F2D46B9-3D25-4584-9DAF-30A19127C667}"/>
              </a:ext>
            </a:extLst>
          </p:cNvPr>
          <p:cNvCxnSpPr>
            <a:cxnSpLocks/>
          </p:cNvCxnSpPr>
          <p:nvPr userDrawn="1"/>
        </p:nvCxnSpPr>
        <p:spPr>
          <a:xfrm>
            <a:off x="215900" y="0"/>
            <a:ext cx="0" cy="342900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E1731444-7921-4958-AE58-86301B17C9D6}"/>
              </a:ext>
            </a:extLst>
          </p:cNvPr>
          <p:cNvGrpSpPr/>
          <p:nvPr userDrawn="1"/>
        </p:nvGrpSpPr>
        <p:grpSpPr>
          <a:xfrm>
            <a:off x="10499170" y="166773"/>
            <a:ext cx="1476930" cy="396645"/>
            <a:chOff x="10499170" y="166773"/>
            <a:chExt cx="1476930" cy="396645"/>
          </a:xfrm>
        </p:grpSpPr>
        <p:sp>
          <p:nvSpPr>
            <p:cNvPr id="17" name="모서리가 둥근 직사각형 1">
              <a:extLst>
                <a:ext uri="{FF2B5EF4-FFF2-40B4-BE49-F238E27FC236}">
                  <a16:creationId xmlns:a16="http://schemas.microsoft.com/office/drawing/2014/main" xmlns="" id="{5536C4F2-E726-441F-B0AD-3F873B62141A}"/>
                </a:ext>
              </a:extLst>
            </p:cNvPr>
            <p:cNvSpPr/>
            <p:nvPr/>
          </p:nvSpPr>
          <p:spPr>
            <a:xfrm>
              <a:off x="10849134" y="202063"/>
              <a:ext cx="1126966" cy="31995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ECO &amp; Mean</a:t>
              </a:r>
              <a:endParaRPr lang="ko-KR" altLang="en-US" sz="1050" b="1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xmlns="" id="{ECED42A4-87D3-4F13-A875-4A6C19F58DCE}"/>
                </a:ext>
              </a:extLst>
            </p:cNvPr>
            <p:cNvGrpSpPr/>
            <p:nvPr/>
          </p:nvGrpSpPr>
          <p:grpSpPr>
            <a:xfrm>
              <a:off x="10499170" y="166773"/>
              <a:ext cx="333911" cy="396645"/>
              <a:chOff x="3452813" y="1825626"/>
              <a:chExt cx="825500" cy="673100"/>
            </a:xfrm>
            <a:solidFill>
              <a:schemeClr val="bg1"/>
            </a:solidFill>
          </p:grpSpPr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xmlns="" id="{A06FD68B-5D40-464F-A221-757BDC623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2201863"/>
                <a:ext cx="392113" cy="296863"/>
              </a:xfrm>
              <a:custGeom>
                <a:avLst/>
                <a:gdLst>
                  <a:gd name="T0" fmla="*/ 0 w 49"/>
                  <a:gd name="T1" fmla="*/ 9 h 37"/>
                  <a:gd name="T2" fmla="*/ 49 w 49"/>
                  <a:gd name="T3" fmla="*/ 25 h 37"/>
                  <a:gd name="T4" fmla="*/ 0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9"/>
                    </a:moveTo>
                    <a:cubicBezTo>
                      <a:pt x="0" y="9"/>
                      <a:pt x="17" y="37"/>
                      <a:pt x="49" y="25"/>
                    </a:cubicBezTo>
                    <a:cubicBezTo>
                      <a:pt x="49" y="25"/>
                      <a:pt x="33" y="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212F8833-0E11-4490-B446-727C25904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6" y="2073276"/>
                <a:ext cx="215900" cy="185738"/>
              </a:xfrm>
              <a:custGeom>
                <a:avLst/>
                <a:gdLst>
                  <a:gd name="T0" fmla="*/ 0 w 27"/>
                  <a:gd name="T1" fmla="*/ 0 h 23"/>
                  <a:gd name="T2" fmla="*/ 27 w 27"/>
                  <a:gd name="T3" fmla="*/ 23 h 23"/>
                  <a:gd name="T4" fmla="*/ 0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3" y="22"/>
                      <a:pt x="27" y="23"/>
                    </a:cubicBezTo>
                    <a:cubicBezTo>
                      <a:pt x="27" y="23"/>
                      <a:pt x="2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xmlns="" id="{83DC5504-14C9-4A81-A3B3-E62B7B16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073276"/>
                <a:ext cx="215900" cy="185738"/>
              </a:xfrm>
              <a:custGeom>
                <a:avLst/>
                <a:gdLst>
                  <a:gd name="T0" fmla="*/ 27 w 27"/>
                  <a:gd name="T1" fmla="*/ 0 h 23"/>
                  <a:gd name="T2" fmla="*/ 0 w 27"/>
                  <a:gd name="T3" fmla="*/ 23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27" y="0"/>
                    </a:moveTo>
                    <a:cubicBezTo>
                      <a:pt x="27" y="0"/>
                      <a:pt x="24" y="22"/>
                      <a:pt x="0" y="23"/>
                    </a:cubicBezTo>
                    <a:cubicBezTo>
                      <a:pt x="0" y="23"/>
                      <a:pt x="3" y="3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xmlns="" id="{31B1BC88-9E70-45D9-8150-4F4259D68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2201863"/>
                <a:ext cx="393700" cy="296863"/>
              </a:xfrm>
              <a:custGeom>
                <a:avLst/>
                <a:gdLst>
                  <a:gd name="T0" fmla="*/ 49 w 49"/>
                  <a:gd name="T1" fmla="*/ 9 h 37"/>
                  <a:gd name="T2" fmla="*/ 0 w 49"/>
                  <a:gd name="T3" fmla="*/ 25 h 37"/>
                  <a:gd name="T4" fmla="*/ 49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49" y="9"/>
                    </a:moveTo>
                    <a:cubicBezTo>
                      <a:pt x="49" y="9"/>
                      <a:pt x="32" y="37"/>
                      <a:pt x="0" y="25"/>
                    </a:cubicBezTo>
                    <a:cubicBezTo>
                      <a:pt x="0" y="25"/>
                      <a:pt x="16" y="0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 dirty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xmlns="" id="{456D9149-45B8-479E-9C21-04D670F41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1825626"/>
                <a:ext cx="207963" cy="296863"/>
              </a:xfrm>
              <a:custGeom>
                <a:avLst/>
                <a:gdLst>
                  <a:gd name="T0" fmla="*/ 12 w 26"/>
                  <a:gd name="T1" fmla="*/ 37 h 37"/>
                  <a:gd name="T2" fmla="*/ 13 w 26"/>
                  <a:gd name="T3" fmla="*/ 0 h 37"/>
                  <a:gd name="T4" fmla="*/ 12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cubicBezTo>
                      <a:pt x="12" y="37"/>
                      <a:pt x="0" y="27"/>
                      <a:pt x="13" y="0"/>
                    </a:cubicBezTo>
                    <a:cubicBezTo>
                      <a:pt x="13" y="0"/>
                      <a:pt x="26" y="2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89944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94EE65AA-AAF6-4138-95E4-3C780AAF3A5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85AF099-6F9A-A542-BAAD-43D835D3E2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98111" y="876782"/>
            <a:ext cx="3258274" cy="51044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kumimoji="1"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D4FFA31E-3D6B-4D47-92CE-A7F90DB5C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10D88-E7C3-4105-9008-006F169A704F}"/>
              </a:ext>
            </a:extLst>
          </p:cNvPr>
          <p:cNvSpPr txBox="1"/>
          <p:nvPr userDrawn="1"/>
        </p:nvSpPr>
        <p:spPr>
          <a:xfrm>
            <a:off x="9336114" y="238228"/>
            <a:ext cx="278199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200" b="1" dirty="0">
                <a:solidFill>
                  <a:schemeClr val="accent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I</a:t>
            </a:r>
            <a:r>
              <a:rPr kumimoji="1" lang="en-US" altLang="ko-KR" sz="12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nvestor </a:t>
            </a:r>
            <a:r>
              <a:rPr kumimoji="1" lang="en-US" altLang="en-US" sz="1200" b="1" dirty="0">
                <a:solidFill>
                  <a:schemeClr val="accent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R</a:t>
            </a:r>
            <a:r>
              <a:rPr kumimoji="1" lang="en-US" altLang="en-US" sz="12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elations</a:t>
            </a:r>
            <a:endParaRPr kumimoji="1" lang="x-none" altLang="en-US" sz="12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87" name="슬라이드 번호 개체 틀 5">
            <a:extLst>
              <a:ext uri="{FF2B5EF4-FFF2-40B4-BE49-F238E27FC236}">
                <a16:creationId xmlns:a16="http://schemas.microsoft.com/office/drawing/2014/main" xmlns="" id="{D595BB12-150B-412E-9DF1-BA1E13136E7C}"/>
              </a:ext>
            </a:extLst>
          </p:cNvPr>
          <p:cNvSpPr txBox="1">
            <a:spLocks/>
          </p:cNvSpPr>
          <p:nvPr userDrawn="1"/>
        </p:nvSpPr>
        <p:spPr>
          <a:xfrm>
            <a:off x="11531600" y="6413918"/>
            <a:ext cx="611814" cy="30058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5CB56F-A688-48FF-A575-27EABF4AD584}" type="slidenum">
              <a:rPr lang="ko-KR" altLang="en-US" sz="900" kern="12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+mn-cs"/>
              </a:rPr>
              <a:pPr algn="ctr"/>
              <a:t>‹#›</a:t>
            </a:fld>
            <a:endParaRPr lang="ko-KR" altLang="en-US" sz="900" kern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+mn-cs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7737D7E1-0735-47AF-ABC3-E5F17566C049}"/>
              </a:ext>
            </a:extLst>
          </p:cNvPr>
          <p:cNvGrpSpPr/>
          <p:nvPr userDrawn="1"/>
        </p:nvGrpSpPr>
        <p:grpSpPr>
          <a:xfrm>
            <a:off x="366872" y="238228"/>
            <a:ext cx="1169828" cy="276999"/>
            <a:chOff x="4264295" y="6070247"/>
            <a:chExt cx="2029559" cy="456065"/>
          </a:xfrm>
          <a:effectLst>
            <a:outerShdw blurRad="12700" sx="101000" sy="101000" algn="ctr" rotWithShape="0">
              <a:schemeClr val="bg1">
                <a:alpha val="80000"/>
              </a:schemeClr>
            </a:outerShdw>
          </a:effectLst>
        </p:grpSpPr>
        <p:sp>
          <p:nvSpPr>
            <p:cNvPr id="8" name="모서리가 둥근 직사각형 1">
              <a:extLst>
                <a:ext uri="{FF2B5EF4-FFF2-40B4-BE49-F238E27FC236}">
                  <a16:creationId xmlns:a16="http://schemas.microsoft.com/office/drawing/2014/main" xmlns="" id="{A23A0EA1-DBB6-4665-8DA8-A5FDC25E1282}"/>
                </a:ext>
              </a:extLst>
            </p:cNvPr>
            <p:cNvSpPr/>
            <p:nvPr/>
          </p:nvSpPr>
          <p:spPr>
            <a:xfrm>
              <a:off x="4700829" y="6110824"/>
              <a:ext cx="1593025" cy="41548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0" dirty="0">
                  <a:solidFill>
                    <a:srgbClr val="7BA04E"/>
                  </a:solidFill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ECO &amp; Mean</a:t>
              </a:r>
              <a:endParaRPr lang="ko-KR" altLang="en-US" sz="700" b="0" dirty="0">
                <a:solidFill>
                  <a:srgbClr val="7BA04E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32A50E46-9B98-443A-A1E1-7581FF7EA92C}"/>
                </a:ext>
              </a:extLst>
            </p:cNvPr>
            <p:cNvGrpSpPr/>
            <p:nvPr/>
          </p:nvGrpSpPr>
          <p:grpSpPr>
            <a:xfrm>
              <a:off x="4264295" y="6070247"/>
              <a:ext cx="416510" cy="456065"/>
              <a:chOff x="3452813" y="1825626"/>
              <a:chExt cx="825500" cy="673100"/>
            </a:xfrm>
            <a:solidFill>
              <a:srgbClr val="698845"/>
            </a:solidFill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16ED6134-7674-4AA6-85CE-E0F21165D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2201863"/>
                <a:ext cx="392113" cy="296863"/>
              </a:xfrm>
              <a:custGeom>
                <a:avLst/>
                <a:gdLst>
                  <a:gd name="T0" fmla="*/ 0 w 49"/>
                  <a:gd name="T1" fmla="*/ 9 h 37"/>
                  <a:gd name="T2" fmla="*/ 49 w 49"/>
                  <a:gd name="T3" fmla="*/ 25 h 37"/>
                  <a:gd name="T4" fmla="*/ 0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9"/>
                    </a:moveTo>
                    <a:cubicBezTo>
                      <a:pt x="0" y="9"/>
                      <a:pt x="17" y="37"/>
                      <a:pt x="49" y="25"/>
                    </a:cubicBezTo>
                    <a:cubicBezTo>
                      <a:pt x="49" y="25"/>
                      <a:pt x="33" y="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900" b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6E8687B8-8A5C-4836-9502-4A57AADE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6" y="2073276"/>
                <a:ext cx="215900" cy="185738"/>
              </a:xfrm>
              <a:custGeom>
                <a:avLst/>
                <a:gdLst>
                  <a:gd name="T0" fmla="*/ 0 w 27"/>
                  <a:gd name="T1" fmla="*/ 0 h 23"/>
                  <a:gd name="T2" fmla="*/ 27 w 27"/>
                  <a:gd name="T3" fmla="*/ 23 h 23"/>
                  <a:gd name="T4" fmla="*/ 0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3" y="22"/>
                      <a:pt x="27" y="23"/>
                    </a:cubicBezTo>
                    <a:cubicBezTo>
                      <a:pt x="27" y="23"/>
                      <a:pt x="2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900" b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xmlns="" id="{FA060730-56F6-4FE1-A7B4-57E745B20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073276"/>
                <a:ext cx="215900" cy="185738"/>
              </a:xfrm>
              <a:custGeom>
                <a:avLst/>
                <a:gdLst>
                  <a:gd name="T0" fmla="*/ 27 w 27"/>
                  <a:gd name="T1" fmla="*/ 0 h 23"/>
                  <a:gd name="T2" fmla="*/ 0 w 27"/>
                  <a:gd name="T3" fmla="*/ 23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27" y="0"/>
                    </a:moveTo>
                    <a:cubicBezTo>
                      <a:pt x="27" y="0"/>
                      <a:pt x="24" y="22"/>
                      <a:pt x="0" y="23"/>
                    </a:cubicBezTo>
                    <a:cubicBezTo>
                      <a:pt x="0" y="23"/>
                      <a:pt x="3" y="3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900" b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5E339613-2FBB-4464-802A-02D33C09D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2201863"/>
                <a:ext cx="393700" cy="296863"/>
              </a:xfrm>
              <a:custGeom>
                <a:avLst/>
                <a:gdLst>
                  <a:gd name="T0" fmla="*/ 49 w 49"/>
                  <a:gd name="T1" fmla="*/ 9 h 37"/>
                  <a:gd name="T2" fmla="*/ 0 w 49"/>
                  <a:gd name="T3" fmla="*/ 25 h 37"/>
                  <a:gd name="T4" fmla="*/ 49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49" y="9"/>
                    </a:moveTo>
                    <a:cubicBezTo>
                      <a:pt x="49" y="9"/>
                      <a:pt x="32" y="37"/>
                      <a:pt x="0" y="25"/>
                    </a:cubicBezTo>
                    <a:cubicBezTo>
                      <a:pt x="0" y="25"/>
                      <a:pt x="16" y="0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900" b="0" dirty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xmlns="" id="{B97B099C-F860-4FE6-AEC4-534201DC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1825626"/>
                <a:ext cx="207963" cy="296863"/>
              </a:xfrm>
              <a:custGeom>
                <a:avLst/>
                <a:gdLst>
                  <a:gd name="T0" fmla="*/ 12 w 26"/>
                  <a:gd name="T1" fmla="*/ 37 h 37"/>
                  <a:gd name="T2" fmla="*/ 13 w 26"/>
                  <a:gd name="T3" fmla="*/ 0 h 37"/>
                  <a:gd name="T4" fmla="*/ 12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cubicBezTo>
                      <a:pt x="12" y="37"/>
                      <a:pt x="0" y="27"/>
                      <a:pt x="13" y="0"/>
                    </a:cubicBezTo>
                    <a:cubicBezTo>
                      <a:pt x="13" y="0"/>
                      <a:pt x="26" y="2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900" b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9897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E105E702-F1EA-4D61-9970-BD14186F94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8745" y="-1"/>
            <a:ext cx="6863256" cy="6863255"/>
          </a:xfrm>
          <a:custGeom>
            <a:avLst/>
            <a:gdLst>
              <a:gd name="connsiteX0" fmla="*/ 0 w 6863255"/>
              <a:gd name="connsiteY0" fmla="*/ 0 h 6863254"/>
              <a:gd name="connsiteX1" fmla="*/ 6863255 w 6863255"/>
              <a:gd name="connsiteY1" fmla="*/ 0 h 6863254"/>
              <a:gd name="connsiteX2" fmla="*/ 6863255 w 6863255"/>
              <a:gd name="connsiteY2" fmla="*/ 6863254 h 686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3255" h="6863254">
                <a:moveTo>
                  <a:pt x="0" y="0"/>
                </a:moveTo>
                <a:lnTo>
                  <a:pt x="6863255" y="0"/>
                </a:lnTo>
                <a:lnTo>
                  <a:pt x="6863255" y="686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4076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F7E0B64-0F31-45B9-9EF6-9166EE7293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0332" y="0"/>
            <a:ext cx="5291667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6779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69B1A531-77BF-422E-89D4-BA5B899091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984625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9821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8474A3A-8F84-4FFD-BF53-4406E11624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463" y="855663"/>
            <a:ext cx="2547937" cy="513873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AE172B9-1D33-4F92-83CD-BDBA446581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1263" y="855663"/>
            <a:ext cx="2547937" cy="5138737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431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자유형: 도형 520">
            <a:extLst>
              <a:ext uri="{FF2B5EF4-FFF2-40B4-BE49-F238E27FC236}">
                <a16:creationId xmlns:a16="http://schemas.microsoft.com/office/drawing/2014/main" xmlns="" id="{12BD9463-C74B-438F-BFD4-46AAF4B5CDF1}"/>
              </a:ext>
            </a:extLst>
          </p:cNvPr>
          <p:cNvSpPr/>
          <p:nvPr/>
        </p:nvSpPr>
        <p:spPr>
          <a:xfrm>
            <a:off x="9108813" y="4493499"/>
            <a:ext cx="183515" cy="183515"/>
          </a:xfrm>
          <a:custGeom>
            <a:avLst/>
            <a:gdLst>
              <a:gd name="connsiteX0" fmla="*/ 0 w 183515"/>
              <a:gd name="connsiteY0" fmla="*/ 0 h 183515"/>
              <a:gd name="connsiteX1" fmla="*/ 0 w 183515"/>
              <a:gd name="connsiteY1" fmla="*/ 0 h 183515"/>
              <a:gd name="connsiteX2" fmla="*/ 0 w 183515"/>
              <a:gd name="connsiteY2" fmla="*/ 0 h 18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515" h="1835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 w="18326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9D69C7-43E7-47F0-A667-3512FA87E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1672" y="2209800"/>
            <a:ext cx="2641600" cy="33448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43FCA292-54D5-45B3-9C2A-D0833ED505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5200" y="2209800"/>
            <a:ext cx="2641600" cy="33448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2BEABC2C-E841-4C76-A9BA-C8306FBCB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8728" y="2209800"/>
            <a:ext cx="2641600" cy="3344863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351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B301A169-D349-4AD1-840A-7C8593E0F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6338" y="0"/>
            <a:ext cx="5267325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7067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57F206E-F395-4EC0-9D13-17BD55FECE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640" y="0"/>
            <a:ext cx="4876800" cy="578485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984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9D454C6-D63A-48A6-8A31-1A41F36A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58F2F6E6-9CFA-4928-870E-55CF64C21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ED7CA27-C6B2-4FC6-AC22-A023693D3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E9F4-C2FB-498B-B2EE-8DC9B428194A}" type="datetimeFigureOut">
              <a:rPr lang="ko-KR" altLang="en-US" smtClean="0"/>
              <a:pPr/>
              <a:t>2023-05-09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1494C8D-84CE-42D9-A735-0AA3FE26A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7E78C98-AE2A-49C5-AAB7-9486ED662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22EA-9A02-475D-AC68-F5C51BAB774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1409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9" r:id="rId3"/>
    <p:sldLayoutId id="2147483650" r:id="rId4"/>
    <p:sldLayoutId id="2147483654" r:id="rId5"/>
    <p:sldLayoutId id="2147483655" r:id="rId6"/>
    <p:sldLayoutId id="2147483683" r:id="rId7"/>
    <p:sldLayoutId id="2147483677" r:id="rId8"/>
    <p:sldLayoutId id="2147483664" r:id="rId9"/>
    <p:sldLayoutId id="2147483667" r:id="rId10"/>
    <p:sldLayoutId id="2147483665" r:id="rId11"/>
    <p:sldLayoutId id="2147483685" r:id="rId12"/>
    <p:sldLayoutId id="2147483672" r:id="rId13"/>
    <p:sldLayoutId id="2147483675" r:id="rId14"/>
    <p:sldLayoutId id="2147483670" r:id="rId15"/>
    <p:sldLayoutId id="2147483676" r:id="rId16"/>
    <p:sldLayoutId id="2147483682" r:id="rId17"/>
    <p:sldLayoutId id="2147483673" r:id="rId18"/>
    <p:sldLayoutId id="2147483680" r:id="rId19"/>
    <p:sldLayoutId id="2147483684" r:id="rId20"/>
    <p:sldLayoutId id="2147483681" r:id="rId21"/>
    <p:sldLayoutId id="2147483686" r:id="rId22"/>
    <p:sldLayoutId id="2147483687" r:id="rId23"/>
    <p:sldLayoutId id="2147483671" r:id="rId24"/>
    <p:sldLayoutId id="2147483690" r:id="rId25"/>
    <p:sldLayoutId id="2147483691" r:id="rId26"/>
    <p:sldLayoutId id="2147483692" r:id="rId27"/>
    <p:sldLayoutId id="2147483689" r:id="rId28"/>
    <p:sldLayoutId id="2147483694" r:id="rId29"/>
    <p:sldLayoutId id="2147483695" r:id="rId30"/>
    <p:sldLayoutId id="2147483696" r:id="rId31"/>
    <p:sldLayoutId id="2147483697" r:id="rId32"/>
    <p:sldLayoutId id="2147483698" r:id="rId3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xmlns="" id="{30D0935E-C826-4B2F-A42A-9F76E551A2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881"/>
          <a:stretch/>
        </p:blipFill>
        <p:spPr>
          <a:xfrm>
            <a:off x="-1" y="0"/>
            <a:ext cx="6457951" cy="6858000"/>
          </a:xfr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F7E7C1BB-F503-41DD-BDAE-EBB04924F75E}"/>
              </a:ext>
            </a:extLst>
          </p:cNvPr>
          <p:cNvSpPr/>
          <p:nvPr/>
        </p:nvSpPr>
        <p:spPr>
          <a:xfrm rot="16200000">
            <a:off x="8608535" y="3274535"/>
            <a:ext cx="6857999" cy="308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DBE3F6-3ADD-40E5-BFFC-02941B74DC40}"/>
              </a:ext>
            </a:extLst>
          </p:cNvPr>
          <p:cNvSpPr txBox="1"/>
          <p:nvPr/>
        </p:nvSpPr>
        <p:spPr>
          <a:xfrm>
            <a:off x="7054850" y="4123128"/>
            <a:ext cx="421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400" b="1" spc="3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I</a:t>
            </a:r>
            <a:r>
              <a:rPr kumimoji="1" lang="en-US" altLang="ko-KR" sz="14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nvestor </a:t>
            </a:r>
            <a:r>
              <a:rPr kumimoji="1" lang="en-US" altLang="en-US" sz="1400" b="1" spc="3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R</a:t>
            </a:r>
            <a:r>
              <a:rPr kumimoji="1" lang="en-US" altLang="en-US" sz="14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elations</a:t>
            </a:r>
            <a:endParaRPr kumimoji="1" lang="x-none" altLang="en-US" sz="1400" b="1" spc="3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DD3E4206-6643-48F0-B895-D2037E53AA54}"/>
              </a:ext>
            </a:extLst>
          </p:cNvPr>
          <p:cNvSpPr/>
          <p:nvPr/>
        </p:nvSpPr>
        <p:spPr>
          <a:xfrm>
            <a:off x="6321424" y="2881515"/>
            <a:ext cx="56102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600" b="1" spc="-150" dirty="0">
                <a:solidFill>
                  <a:schemeClr val="accent6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  <a:cs typeface="Arial" panose="020B0604020202020204" pitchFamily="34" charset="0"/>
              </a:rPr>
              <a:t>ECO</a:t>
            </a:r>
            <a:r>
              <a:rPr lang="en-US" altLang="ko-KR" sz="6600" b="1" spc="-150" dirty="0">
                <a:solidFill>
                  <a:schemeClr val="accent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  <a:cs typeface="Arial" panose="020B0604020202020204" pitchFamily="34" charset="0"/>
              </a:rPr>
              <a:t>MEAN</a:t>
            </a:r>
            <a:endParaRPr lang="ko-KR" altLang="en-US" sz="6600" b="1" spc="-150" dirty="0">
              <a:solidFill>
                <a:schemeClr val="accent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3CED46C4-DAF4-4D81-81DA-D08A3D3A9CC3}"/>
              </a:ext>
            </a:extLst>
          </p:cNvPr>
          <p:cNvGrpSpPr/>
          <p:nvPr/>
        </p:nvGrpSpPr>
        <p:grpSpPr>
          <a:xfrm>
            <a:off x="5174863" y="6032147"/>
            <a:ext cx="1842274" cy="456065"/>
            <a:chOff x="4264295" y="6070247"/>
            <a:chExt cx="1842274" cy="456065"/>
          </a:xfrm>
          <a:effectLst>
            <a:outerShdw blurRad="12700" sx="101000" sy="101000" algn="ctr" rotWithShape="0">
              <a:schemeClr val="bg1">
                <a:alpha val="80000"/>
              </a:schemeClr>
            </a:outerShdw>
          </a:effectLst>
        </p:grpSpPr>
        <p:sp>
          <p:nvSpPr>
            <p:cNvPr id="19" name="모서리가 둥근 직사각형 1">
              <a:extLst>
                <a:ext uri="{FF2B5EF4-FFF2-40B4-BE49-F238E27FC236}">
                  <a16:creationId xmlns:a16="http://schemas.microsoft.com/office/drawing/2014/main" xmlns="" id="{B569C5A9-C3B0-4255-A236-614C42755A8B}"/>
                </a:ext>
              </a:extLst>
            </p:cNvPr>
            <p:cNvSpPr/>
            <p:nvPr/>
          </p:nvSpPr>
          <p:spPr>
            <a:xfrm>
              <a:off x="4700829" y="6110824"/>
              <a:ext cx="1405740" cy="3678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>
                  <a:solidFill>
                    <a:srgbClr val="7BA04E"/>
                  </a:solidFill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ECO &amp; Mean</a:t>
              </a:r>
              <a:endParaRPr lang="ko-KR" altLang="en-US" sz="1200" b="1" dirty="0">
                <a:solidFill>
                  <a:srgbClr val="7BA04E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xmlns="" id="{1D5DD438-A164-4211-9E0D-8F8EF3C0E5CE}"/>
                </a:ext>
              </a:extLst>
            </p:cNvPr>
            <p:cNvGrpSpPr/>
            <p:nvPr/>
          </p:nvGrpSpPr>
          <p:grpSpPr>
            <a:xfrm>
              <a:off x="4264295" y="6070247"/>
              <a:ext cx="416510" cy="456065"/>
              <a:chOff x="3452813" y="1825626"/>
              <a:chExt cx="825500" cy="673100"/>
            </a:xfrm>
            <a:solidFill>
              <a:srgbClr val="698845"/>
            </a:solidFill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xmlns="" id="{9B0040A5-4481-4B4D-A23D-F238FCE85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2201863"/>
                <a:ext cx="392113" cy="296863"/>
              </a:xfrm>
              <a:custGeom>
                <a:avLst/>
                <a:gdLst>
                  <a:gd name="T0" fmla="*/ 0 w 49"/>
                  <a:gd name="T1" fmla="*/ 9 h 37"/>
                  <a:gd name="T2" fmla="*/ 49 w 49"/>
                  <a:gd name="T3" fmla="*/ 25 h 37"/>
                  <a:gd name="T4" fmla="*/ 0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9"/>
                    </a:moveTo>
                    <a:cubicBezTo>
                      <a:pt x="0" y="9"/>
                      <a:pt x="17" y="37"/>
                      <a:pt x="49" y="25"/>
                    </a:cubicBezTo>
                    <a:cubicBezTo>
                      <a:pt x="49" y="25"/>
                      <a:pt x="33" y="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xmlns="" id="{DA1F777A-78A7-4658-8DA0-FAFB6EF7D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6" y="2073276"/>
                <a:ext cx="215900" cy="185738"/>
              </a:xfrm>
              <a:custGeom>
                <a:avLst/>
                <a:gdLst>
                  <a:gd name="T0" fmla="*/ 0 w 27"/>
                  <a:gd name="T1" fmla="*/ 0 h 23"/>
                  <a:gd name="T2" fmla="*/ 27 w 27"/>
                  <a:gd name="T3" fmla="*/ 23 h 23"/>
                  <a:gd name="T4" fmla="*/ 0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3" y="22"/>
                      <a:pt x="27" y="23"/>
                    </a:cubicBezTo>
                    <a:cubicBezTo>
                      <a:pt x="27" y="23"/>
                      <a:pt x="2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xmlns="" id="{22C12483-2CC2-4300-9FBD-45FEAC494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073276"/>
                <a:ext cx="215900" cy="185738"/>
              </a:xfrm>
              <a:custGeom>
                <a:avLst/>
                <a:gdLst>
                  <a:gd name="T0" fmla="*/ 27 w 27"/>
                  <a:gd name="T1" fmla="*/ 0 h 23"/>
                  <a:gd name="T2" fmla="*/ 0 w 27"/>
                  <a:gd name="T3" fmla="*/ 23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27" y="0"/>
                    </a:moveTo>
                    <a:cubicBezTo>
                      <a:pt x="27" y="0"/>
                      <a:pt x="24" y="22"/>
                      <a:pt x="0" y="23"/>
                    </a:cubicBezTo>
                    <a:cubicBezTo>
                      <a:pt x="0" y="23"/>
                      <a:pt x="3" y="3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xmlns="" id="{5A4EF8A0-A6D9-4155-A245-BD05C78DB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2201863"/>
                <a:ext cx="393700" cy="296863"/>
              </a:xfrm>
              <a:custGeom>
                <a:avLst/>
                <a:gdLst>
                  <a:gd name="T0" fmla="*/ 49 w 49"/>
                  <a:gd name="T1" fmla="*/ 9 h 37"/>
                  <a:gd name="T2" fmla="*/ 0 w 49"/>
                  <a:gd name="T3" fmla="*/ 25 h 37"/>
                  <a:gd name="T4" fmla="*/ 49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49" y="9"/>
                    </a:moveTo>
                    <a:cubicBezTo>
                      <a:pt x="49" y="9"/>
                      <a:pt x="32" y="37"/>
                      <a:pt x="0" y="25"/>
                    </a:cubicBezTo>
                    <a:cubicBezTo>
                      <a:pt x="0" y="25"/>
                      <a:pt x="16" y="0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xmlns="" id="{518A2699-8479-46DE-8AD9-EC13087F7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1825626"/>
                <a:ext cx="207963" cy="296863"/>
              </a:xfrm>
              <a:custGeom>
                <a:avLst/>
                <a:gdLst>
                  <a:gd name="T0" fmla="*/ 12 w 26"/>
                  <a:gd name="T1" fmla="*/ 37 h 37"/>
                  <a:gd name="T2" fmla="*/ 13 w 26"/>
                  <a:gd name="T3" fmla="*/ 0 h 37"/>
                  <a:gd name="T4" fmla="*/ 12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cubicBezTo>
                      <a:pt x="12" y="37"/>
                      <a:pt x="0" y="27"/>
                      <a:pt x="13" y="0"/>
                    </a:cubicBezTo>
                    <a:cubicBezTo>
                      <a:pt x="13" y="0"/>
                      <a:pt x="26" y="2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574BFA8-0A1A-499F-86E2-AB478FCB195F}"/>
              </a:ext>
            </a:extLst>
          </p:cNvPr>
          <p:cNvSpPr/>
          <p:nvPr/>
        </p:nvSpPr>
        <p:spPr>
          <a:xfrm>
            <a:off x="6932055" y="2506929"/>
            <a:ext cx="2871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친환경의 의미를 한번 </a:t>
            </a:r>
            <a:r>
              <a:rPr lang="ko-KR" altLang="en-US" sz="1400">
                <a:solidFill>
                  <a:schemeClr val="bg1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더 생각하다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42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D359CB33-2771-4090-B1EB-B1EA5D029C59}"/>
              </a:ext>
            </a:extLst>
          </p:cNvPr>
          <p:cNvSpPr/>
          <p:nvPr/>
        </p:nvSpPr>
        <p:spPr>
          <a:xfrm>
            <a:off x="984104" y="1095639"/>
            <a:ext cx="383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플라스틱 소비 동향</a:t>
            </a:r>
            <a:endParaRPr lang="en-US" altLang="ko-KR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0DD12395-C473-402C-8B2C-FBA1437DBAA2}"/>
              </a:ext>
            </a:extLst>
          </p:cNvPr>
          <p:cNvSpPr/>
          <p:nvPr/>
        </p:nvSpPr>
        <p:spPr>
          <a:xfrm>
            <a:off x="984104" y="1516860"/>
            <a:ext cx="10011556" cy="140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한국인이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년에 사용하는 비닐봉지는 한반도를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70%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가량 덮을 수 있는 양으로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플라스틱 컵을 쌓으면 지구에서 달까지 닿을 수 있는 규모이며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페트병을 세우면 지구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10.6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바퀴를 두를 수 있는 규모로 조사됨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코로나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19(COVID-19)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대유행과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인 가족 증가 등으로 일회용품 소비는 급증한 반면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폐플라스틱 재활용률은 낮아지고 있는 것으로 나타나는데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2019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56.8%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이던 재활용률은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2020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 코로나 사태 후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55.8%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로 떨어진 것으로 조사됨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xmlns="" id="{7927D6AF-4C66-4FAC-97B3-C773B9D9CC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8122" y="3219447"/>
          <a:ext cx="4975232" cy="288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232">
                  <a:extLst>
                    <a:ext uri="{9D8B030D-6E8A-4147-A177-3AD203B41FA5}">
                      <a16:colId xmlns:a16="http://schemas.microsoft.com/office/drawing/2014/main" xmlns="" val="731864707"/>
                    </a:ext>
                  </a:extLst>
                </a:gridCol>
              </a:tblGrid>
              <a:tr h="288449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6464885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36A2B9DD-2796-4233-BC1B-333112131B64}"/>
              </a:ext>
            </a:extLst>
          </p:cNvPr>
          <p:cNvSpPr/>
          <p:nvPr/>
        </p:nvSpPr>
        <p:spPr>
          <a:xfrm>
            <a:off x="9791700" y="6111601"/>
            <a:ext cx="1631950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[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출처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1050" b="1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환경통계연감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]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xmlns="" id="{18B0C3D2-40A3-44CD-BC79-62FF6D7FE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6215507"/>
              </p:ext>
            </p:extLst>
          </p:nvPr>
        </p:nvGraphicFramePr>
        <p:xfrm>
          <a:off x="6398648" y="3219447"/>
          <a:ext cx="4975232" cy="288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232">
                  <a:extLst>
                    <a:ext uri="{9D8B030D-6E8A-4147-A177-3AD203B41FA5}">
                      <a16:colId xmlns:a16="http://schemas.microsoft.com/office/drawing/2014/main" xmlns="" val="731864707"/>
                    </a:ext>
                  </a:extLst>
                </a:gridCol>
              </a:tblGrid>
              <a:tr h="288449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646488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7483D8E-41A9-484E-AA54-AD7C537B6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650" y="3967368"/>
            <a:ext cx="3267710" cy="103140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7B59CD90-7B17-46C7-A1E2-7C8984FB9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6777894"/>
              </p:ext>
            </p:extLst>
          </p:nvPr>
        </p:nvGraphicFramePr>
        <p:xfrm>
          <a:off x="854710" y="5125547"/>
          <a:ext cx="4815841" cy="89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390">
                  <a:extLst>
                    <a:ext uri="{9D8B030D-6E8A-4147-A177-3AD203B41FA5}">
                      <a16:colId xmlns:a16="http://schemas.microsoft.com/office/drawing/2014/main" xmlns="" val="1121250437"/>
                    </a:ext>
                  </a:extLst>
                </a:gridCol>
                <a:gridCol w="1284817">
                  <a:extLst>
                    <a:ext uri="{9D8B030D-6E8A-4147-A177-3AD203B41FA5}">
                      <a16:colId xmlns:a16="http://schemas.microsoft.com/office/drawing/2014/main" xmlns="" val="427244022"/>
                    </a:ext>
                  </a:extLst>
                </a:gridCol>
                <a:gridCol w="1284817">
                  <a:extLst>
                    <a:ext uri="{9D8B030D-6E8A-4147-A177-3AD203B41FA5}">
                      <a16:colId xmlns:a16="http://schemas.microsoft.com/office/drawing/2014/main" xmlns="" val="1121561590"/>
                    </a:ext>
                  </a:extLst>
                </a:gridCol>
                <a:gridCol w="1284817">
                  <a:extLst>
                    <a:ext uri="{9D8B030D-6E8A-4147-A177-3AD203B41FA5}">
                      <a16:colId xmlns:a16="http://schemas.microsoft.com/office/drawing/2014/main" xmlns="" val="226420988"/>
                    </a:ext>
                  </a:extLst>
                </a:gridCol>
              </a:tblGrid>
              <a:tr h="2980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구분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비닐봉지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페트병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플라스틱 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606367"/>
                  </a:ext>
                </a:extLst>
              </a:tr>
              <a:tr h="2980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한국 전체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235</a:t>
                      </a: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억 개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(47</a:t>
                      </a: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만 톤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49</a:t>
                      </a: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억 개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(7</a:t>
                      </a: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만 톤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플라스틱 컵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(4.6</a:t>
                      </a: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만 톤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762418"/>
                  </a:ext>
                </a:extLst>
              </a:tr>
              <a:tr h="2980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</a:t>
                      </a:r>
                      <a:r>
                        <a:rPr lang="ko-KR" altLang="en-US" sz="9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인당 소비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460</a:t>
                      </a: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개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(9.2kg)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96</a:t>
                      </a: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개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(1.4kg)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65</a:t>
                      </a: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개</a:t>
                      </a: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(0.9kg)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253064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E03D6D6B-8D72-4B5D-966B-EE7E3BFB1444}"/>
              </a:ext>
            </a:extLst>
          </p:cNvPr>
          <p:cNvSpPr/>
          <p:nvPr/>
        </p:nvSpPr>
        <p:spPr>
          <a:xfrm>
            <a:off x="1386060" y="3458569"/>
            <a:ext cx="3839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한국 일회용 플라스틱 사용량 규모</a:t>
            </a:r>
            <a:endParaRPr lang="en-US" altLang="ko-KR" sz="1400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558A9A3-B136-45BA-A8E9-0BBC131F9CB8}"/>
              </a:ext>
            </a:extLst>
          </p:cNvPr>
          <p:cNvSpPr/>
          <p:nvPr/>
        </p:nvSpPr>
        <p:spPr>
          <a:xfrm>
            <a:off x="778118" y="6111601"/>
            <a:ext cx="1165704" cy="314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[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출처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그린피스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]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E99B8EE8-836B-4BE7-87FC-3170FB09D84C}"/>
              </a:ext>
            </a:extLst>
          </p:cNvPr>
          <p:cNvSpPr/>
          <p:nvPr/>
        </p:nvSpPr>
        <p:spPr>
          <a:xfrm>
            <a:off x="1064254" y="4253210"/>
            <a:ext cx="593432" cy="579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11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연평균</a:t>
            </a:r>
            <a:endParaRPr lang="en-US" altLang="ko-KR" sz="1100" b="1" dirty="0">
              <a:solidFill>
                <a:srgbClr val="C00000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1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소비량</a:t>
            </a:r>
            <a:endParaRPr lang="en-US" altLang="ko-KR" sz="1100" b="1" dirty="0">
              <a:solidFill>
                <a:srgbClr val="C00000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xmlns="" id="{C9468C1B-A291-4353-8062-D52761D1B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6369771"/>
              </p:ext>
            </p:extLst>
          </p:nvPr>
        </p:nvGraphicFramePr>
        <p:xfrm>
          <a:off x="6398648" y="3219447"/>
          <a:ext cx="4975230" cy="288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982CA778-01E0-4F53-87D2-F9808B40A211}"/>
              </a:ext>
            </a:extLst>
          </p:cNvPr>
          <p:cNvSpPr/>
          <p:nvPr/>
        </p:nvSpPr>
        <p:spPr>
          <a:xfrm>
            <a:off x="10387711" y="3810113"/>
            <a:ext cx="801823" cy="314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단위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%)</a:t>
            </a:r>
          </a:p>
        </p:txBody>
      </p:sp>
      <p:pic>
        <p:nvPicPr>
          <p:cNvPr id="5122" name="Picture 2" descr="재활용 - 무료 자연개 아이콘">
            <a:extLst>
              <a:ext uri="{FF2B5EF4-FFF2-40B4-BE49-F238E27FC236}">
                <a16:creationId xmlns:a16="http://schemas.microsoft.com/office/drawing/2014/main" xmlns="" id="{8517939F-F0AA-44C4-9E4E-84CDE14C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1700" y="4542712"/>
            <a:ext cx="12065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9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D359CB33-2771-4090-B1EB-B1EA5D029C59}"/>
              </a:ext>
            </a:extLst>
          </p:cNvPr>
          <p:cNvSpPr/>
          <p:nvPr/>
        </p:nvSpPr>
        <p:spPr>
          <a:xfrm>
            <a:off x="1130154" y="1095639"/>
            <a:ext cx="383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글로벌 폐플라스틱 정책 동향</a:t>
            </a:r>
            <a:endParaRPr lang="en-US" altLang="ko-KR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0DD12395-C473-402C-8B2C-FBA1437DBAA2}"/>
              </a:ext>
            </a:extLst>
          </p:cNvPr>
          <p:cNvSpPr/>
          <p:nvPr/>
        </p:nvSpPr>
        <p:spPr>
          <a:xfrm>
            <a:off x="1130154" y="1516860"/>
            <a:ext cx="10011556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세계 주요국가들이 폐플라스틱 감소를 위해 사용규제 및 재활용 확대 등 정책을 펼치고 있으며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우리나라 역시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2025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년까지 플라스틱 폐기물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20%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감량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  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재활용률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70%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를 목표함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DA99FB66-6C0A-45EC-A808-9C2210AFD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4004826"/>
              </p:ext>
            </p:extLst>
          </p:nvPr>
        </p:nvGraphicFramePr>
        <p:xfrm>
          <a:off x="1123950" y="2222500"/>
          <a:ext cx="9944100" cy="405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xmlns="" val="400999528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728924218"/>
                    </a:ext>
                  </a:extLst>
                </a:gridCol>
                <a:gridCol w="7981950">
                  <a:extLst>
                    <a:ext uri="{9D8B030D-6E8A-4147-A177-3AD203B41FA5}">
                      <a16:colId xmlns:a16="http://schemas.microsoft.com/office/drawing/2014/main" xmlns="" val="451300987"/>
                    </a:ext>
                  </a:extLst>
                </a:gridCol>
              </a:tblGrid>
              <a:tr h="45014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국가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정책동향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871083"/>
                  </a:ext>
                </a:extLst>
              </a:tr>
              <a:tr h="45014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EU</a:t>
                      </a:r>
                      <a:endParaRPr lang="ko-KR" altLang="en-US" sz="10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일회용 비닐봉지 사용량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분의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이상 감축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플라스틱 면봉 및 </a:t>
                      </a:r>
                      <a:r>
                        <a:rPr lang="ko-KR" altLang="en-US" sz="10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식기류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금지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플라스틱세 도입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2040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년까지 재활용률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100%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목표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002677"/>
                  </a:ext>
                </a:extLst>
              </a:tr>
              <a:tr h="45014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독일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포장재 수수료 부과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듀얼 시스템 통해 규정 위반 시 최대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20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만 유로 벌금 부과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841636"/>
                  </a:ext>
                </a:extLst>
              </a:tr>
              <a:tr h="45014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영국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재활용 플라스틱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30%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이상 포함한 포장재 제조 및 수입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477254"/>
                  </a:ext>
                </a:extLst>
              </a:tr>
              <a:tr h="45014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미국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주 </a:t>
                      </a:r>
                      <a:r>
                        <a:rPr lang="ko-KR" altLang="en-US" sz="10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정부별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회 용품 금지 조치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캘리포니아주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/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하와이주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/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보스턴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/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시카고 등 플라스틱 봉투 사용 금지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2760073"/>
                  </a:ext>
                </a:extLst>
              </a:tr>
              <a:tr h="45014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캐나다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48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개 도시 및 커뮤니티에서 일회용 플라스틱의 일부 품목 사용 금지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3843587"/>
                  </a:ext>
                </a:extLst>
              </a:tr>
              <a:tr h="450144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중국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얇은 비닐봉지 등 생산 및 판매 금지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2025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년 일회용 비닐봉지 사용 전면 금지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487040"/>
                  </a:ext>
                </a:extLst>
              </a:tr>
              <a:tr h="45014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일본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비닐봉지 유료 의무화 추진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2023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년까지 재활용률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100%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목표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482133"/>
                  </a:ext>
                </a:extLst>
              </a:tr>
              <a:tr h="45014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한국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플라스틱 폐기물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20%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감량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재활용률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70%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확대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바이오플라스틱으로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단계적 대체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418214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93565B67-1B9C-4399-8653-1AF7A5195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704" y="2716988"/>
            <a:ext cx="347046" cy="35584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EA11218D-9544-4095-AFCE-79A2C9052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704" y="3165069"/>
            <a:ext cx="355841" cy="35584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9CC23364-73D8-428F-956B-A4A09CBBF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704" y="4953548"/>
            <a:ext cx="355842" cy="35584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68FC3859-7684-421A-9374-A4B49507ED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705" y="5416619"/>
            <a:ext cx="355842" cy="35584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648FDBFA-D7B0-4C35-8B41-E0F7593A6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704" y="4521027"/>
            <a:ext cx="355841" cy="35584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E86EE914-95BF-4047-9A0F-FA4C19A93A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704" y="3626561"/>
            <a:ext cx="355841" cy="35584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D90B85F2-3643-4CE9-BEB7-5BD133C522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604" y="4061787"/>
            <a:ext cx="416896" cy="38264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7D76CC78-70CD-4183-A96A-67ED32FC9C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653" y="5863197"/>
            <a:ext cx="393941" cy="3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26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C0A20F8A-C6F6-42CF-A3AB-B26C43F1BB1B}"/>
              </a:ext>
            </a:extLst>
          </p:cNvPr>
          <p:cNvSpPr/>
          <p:nvPr/>
        </p:nvSpPr>
        <p:spPr bwMode="auto">
          <a:xfrm>
            <a:off x="898901" y="3219447"/>
            <a:ext cx="5197097" cy="2964377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D359CB33-2771-4090-B1EB-B1EA5D029C59}"/>
              </a:ext>
            </a:extLst>
          </p:cNvPr>
          <p:cNvSpPr/>
          <p:nvPr/>
        </p:nvSpPr>
        <p:spPr>
          <a:xfrm>
            <a:off x="984104" y="1095639"/>
            <a:ext cx="383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ESG</a:t>
            </a:r>
            <a:r>
              <a:rPr lang="ko-KR" altLang="en-US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와 친환경 소비 인식 동향</a:t>
            </a:r>
            <a:endParaRPr lang="en-US" altLang="ko-KR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0DD12395-C473-402C-8B2C-FBA1437DBAA2}"/>
              </a:ext>
            </a:extLst>
          </p:cNvPr>
          <p:cNvSpPr/>
          <p:nvPr/>
        </p:nvSpPr>
        <p:spPr>
          <a:xfrm>
            <a:off x="984104" y="1516860"/>
            <a:ext cx="10011556" cy="140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‘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트렌드모니터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’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가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1000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명을 대상으로 설문조사한 결과 최근 기업들이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ESG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경영에 참여하는 것에 대해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90.5%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가 긍정적으로 보고 있는 것으로 나타나며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이러한 관심은 실제 구매 행동으로 이어질 가능성이 높아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전체 응답자의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86.9%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가 앞으로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ESG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경영을 실천하는 기업의 제품이나 서비스를 소비할 의향이 있다고 밝힘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또한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‘KB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금융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’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에서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1000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명을 대상으로 친환경 제품 구매 시 추가 지출 가능 범위를 묻는 질문에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10%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정도는 비싸더라도 구매할 것이라고 응답했으며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제품    구매 시 기업의 친환경 활동을 고려한다는 의견이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31.6%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로 나타나 이러한 소비 트렌드로 인해 기업들이 친환경 제품 생산을 확대할 것으로 전망됨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xmlns="" id="{6237058C-7463-4C05-940A-8D303D36C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04777417"/>
              </p:ext>
            </p:extLst>
          </p:nvPr>
        </p:nvGraphicFramePr>
        <p:xfrm>
          <a:off x="984104" y="3219447"/>
          <a:ext cx="5111895" cy="289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9B1C5A57-B38E-4DF9-9A9F-707133385712}"/>
              </a:ext>
            </a:extLst>
          </p:cNvPr>
          <p:cNvSpPr/>
          <p:nvPr/>
        </p:nvSpPr>
        <p:spPr>
          <a:xfrm>
            <a:off x="5126036" y="3848859"/>
            <a:ext cx="801823" cy="314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단위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%)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EF3B6EA-681A-4EA8-89A2-08C6A595EBE9}"/>
              </a:ext>
            </a:extLst>
          </p:cNvPr>
          <p:cNvSpPr/>
          <p:nvPr/>
        </p:nvSpPr>
        <p:spPr>
          <a:xfrm>
            <a:off x="785867" y="6183824"/>
            <a:ext cx="1425390" cy="314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[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출처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1050" b="1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트렌드모니터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]</a:t>
            </a:r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xmlns="" id="{476EC080-3B08-4225-A579-1CA4FAA74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11589481"/>
              </p:ext>
            </p:extLst>
          </p:nvPr>
        </p:nvGraphicFramePr>
        <p:xfrm>
          <a:off x="6803756" y="3219447"/>
          <a:ext cx="4489338" cy="296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01A1649-B4F6-4003-8E9C-75232C3AE35A}"/>
              </a:ext>
            </a:extLst>
          </p:cNvPr>
          <p:cNvSpPr/>
          <p:nvPr/>
        </p:nvSpPr>
        <p:spPr>
          <a:xfrm>
            <a:off x="10090016" y="6183823"/>
            <a:ext cx="1471878" cy="314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[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출처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KB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금융보고서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309346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D359CB33-2771-4090-B1EB-B1EA5D029C59}"/>
              </a:ext>
            </a:extLst>
          </p:cNvPr>
          <p:cNvSpPr/>
          <p:nvPr/>
        </p:nvSpPr>
        <p:spPr>
          <a:xfrm>
            <a:off x="984104" y="1095639"/>
            <a:ext cx="383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시장 경쟁 비교 및 동향</a:t>
            </a:r>
            <a:endParaRPr lang="en-US" altLang="ko-KR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0DD12395-C473-402C-8B2C-FBA1437DBAA2}"/>
              </a:ext>
            </a:extLst>
          </p:cNvPr>
          <p:cNvSpPr/>
          <p:nvPr/>
        </p:nvSpPr>
        <p:spPr>
          <a:xfrm>
            <a:off x="984104" y="1516860"/>
            <a:ext cx="10011556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친환경 산업에 대한 정부의 화이트 바이오 활성화 전략 등을 통해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LG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화학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SK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그룹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CJ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제일제당 등 바이오 기반 원료와 플라스틱 제품 개발에 적극적인 행보를 보이고 있으나 아직 연구 단계 상황으로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에코민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당사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의 시장 선점 기회가 될 것으로 전망됨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xmlns="" id="{54CE7C5F-5405-42C2-AE2E-3965CEAB9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1083379"/>
              </p:ext>
            </p:extLst>
          </p:nvPr>
        </p:nvGraphicFramePr>
        <p:xfrm>
          <a:off x="984104" y="2605138"/>
          <a:ext cx="10684982" cy="36698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1670">
                  <a:extLst>
                    <a:ext uri="{9D8B030D-6E8A-4147-A177-3AD203B41FA5}">
                      <a16:colId xmlns:a16="http://schemas.microsoft.com/office/drawing/2014/main" xmlns="" val="3886513379"/>
                    </a:ext>
                  </a:extLst>
                </a:gridCol>
                <a:gridCol w="9243312">
                  <a:extLst>
                    <a:ext uri="{9D8B030D-6E8A-4147-A177-3AD203B41FA5}">
                      <a16:colId xmlns:a16="http://schemas.microsoft.com/office/drawing/2014/main" xmlns="" val="2414155274"/>
                    </a:ext>
                  </a:extLst>
                </a:gridCol>
              </a:tblGrid>
              <a:tr h="3813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altLang="en-US" sz="900" b="1" u="none" strike="noStrike" cap="none" dirty="0">
                          <a:solidFill>
                            <a:schemeClr val="lt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경쟁기업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180000" marR="72000" marT="90000" marB="90000" anchor="ctr">
                    <a:lnL w="9525" cap="flat" cmpd="sng">
                      <a:noFill/>
                      <a:prstDash val="solid"/>
                      <a:round/>
                      <a:headEnd w="sm" len="sm"/>
                      <a:tailEnd w="sm" len="sm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w="sm" len="sm"/>
                      <a:tailEnd w="sm" len="sm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sz="900" b="1" u="none" strike="noStrike" cap="none" dirty="0">
                          <a:solidFill>
                            <a:schemeClr val="lt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사업 제품</a:t>
                      </a:r>
                      <a:endParaRPr sz="9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marL="180000" marR="72000" marT="90000" marB="90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w="sm" len="sm"/>
                      <a:tailEnd w="sm" len="sm"/>
                    </a:lnR>
                    <a:lnT w="9525" cap="flat" cmpd="sng">
                      <a:noFill/>
                      <a:prstDash val="solid"/>
                      <a:round/>
                      <a:headEnd w="sm" len="sm"/>
                      <a:tailEnd w="sm" len="sm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799444"/>
                  </a:ext>
                </a:extLst>
              </a:tr>
              <a:tr h="4417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CJ</a:t>
                      </a:r>
                      <a:r>
                        <a:rPr lang="ko-KR" alt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제일제당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w="sm" len="sm"/>
                      <a:tailEnd w="sm" len="sm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미국 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메타볼릭스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(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Metanbolix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)의 PHA 관련 자산을 인수하여 상용화 추진 → 생산 계획 발표</a:t>
                      </a:r>
                      <a:endParaRPr sz="90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w="sm" len="sm"/>
                      <a:tailEnd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237694"/>
                  </a:ext>
                </a:extLst>
              </a:tr>
              <a:tr h="5398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SK</a:t>
                      </a:r>
                      <a:r>
                        <a:rPr lang="ko-KR" alt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이노베이션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w="sm" len="sm"/>
                      <a:tailEnd w="sm" len="sm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젖산 및 PLA 생산 원천 기술 연구</a:t>
                      </a:r>
                    </a:p>
                    <a:p>
                      <a:pPr marL="171450" marR="0" lvl="0" indent="-17145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PLA 기반 유연 생분해성 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바이오플라스틱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ECOPLAN FLEX 판매</a:t>
                      </a:r>
                      <a:endParaRPr sz="90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w="sm" len="sm"/>
                      <a:tailEnd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203382"/>
                  </a:ext>
                </a:extLst>
              </a:tr>
              <a:tr h="4417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alt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대상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w="sm" len="sm"/>
                      <a:tailEnd w="sm" len="sm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전분계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생분해성 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바이오플라스틱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연구개발 진행</a:t>
                      </a:r>
                      <a:endParaRPr sz="90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w="sm" len="sm"/>
                      <a:tailEnd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728233"/>
                  </a:ext>
                </a:extLst>
              </a:tr>
              <a:tr h="4417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ko-KR" altLang="en-US" sz="900" b="1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롯데캐미칼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w="sm" len="sm"/>
                      <a:tailEnd w="sm" len="sm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PBCT(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Polybutylene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carbonate-co-terephthalate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) 기술 이전 후 파일럿 규모 생산 연구개발 진행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w="sm" len="sm"/>
                      <a:tailEnd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657762"/>
                  </a:ext>
                </a:extLst>
              </a:tr>
              <a:tr h="4417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SKC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w="sm" len="sm"/>
                      <a:tailEnd w="sm" len="sm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세계 최초 PLA 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이축연신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필름 상용화에 성공하여 판매</a:t>
                      </a:r>
                      <a:endParaRPr sz="90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w="sm" len="sm"/>
                      <a:tailEnd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315381"/>
                  </a:ext>
                </a:extLst>
              </a:tr>
              <a:tr h="4417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S </a:t>
                      </a:r>
                      <a:r>
                        <a:rPr lang="en-US" sz="900" b="1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enpol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w="sm" len="sm"/>
                      <a:tailEnd w="sm" len="sm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OPBS, 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PBAT를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2천톤/년 규모 생산 설비를 구축하고 있으나, 경제성 문제로 베트남 기업에 매각</a:t>
                      </a:r>
                      <a:endParaRPr sz="90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w="sm" len="sm"/>
                      <a:tailEnd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6472177"/>
                  </a:ext>
                </a:extLst>
              </a:tr>
              <a:tr h="5398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LG</a:t>
                      </a:r>
                      <a:r>
                        <a:rPr lang="ko-KR" altLang="en-US" sz="900" b="1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화학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72000" marR="72000" marT="36000" marB="36000" anchor="ctr">
                    <a:lnL w="9525" cap="flat" cmpd="sng">
                      <a:noFill/>
                      <a:prstDash val="solid"/>
                      <a:round/>
                      <a:headEnd w="sm" len="sm"/>
                      <a:tailEnd w="sm" len="sm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w="sm" len="sm"/>
                      <a:tailEnd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지난 10월 옥수수 성분의 포도당과 </a:t>
                      </a:r>
                      <a:r>
                        <a:rPr lang="ko-KR" sz="900" u="none" strike="noStrike" cap="none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폐글리세롤을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활용해 합성수지와 동등한 성질을 구현하는 100% 생분해성 신소재 개발에</a:t>
                      </a:r>
                      <a:r>
                        <a:rPr lang="en-US" alt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성공</a:t>
                      </a:r>
                      <a:endParaRPr lang="en-US" altLang="ko-KR" sz="900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6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ct val="2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   (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독자 개발한 이 소재가 향후 친환경 포장재에 사용</a:t>
                      </a:r>
                      <a:r>
                        <a:rPr lang="en-US" alt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기대</a:t>
                      </a:r>
                      <a:r>
                        <a:rPr lang="en-US" altLang="ko-KR" sz="900" u="none" strike="noStrike" cap="none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Arial"/>
                          <a:sym typeface="Arial"/>
                        </a:rPr>
                        <a:t>)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Arial"/>
                        <a:sym typeface="Arial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w="sm" len="sm"/>
                      <a:tailEnd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w="sm" len="sm"/>
                      <a:tailEnd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168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936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D359CB33-2771-4090-B1EB-B1EA5D029C59}"/>
              </a:ext>
            </a:extLst>
          </p:cNvPr>
          <p:cNvSpPr/>
          <p:nvPr/>
        </p:nvSpPr>
        <p:spPr>
          <a:xfrm>
            <a:off x="984104" y="1095639"/>
            <a:ext cx="383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플라스틱 원료 생산 비교 및 우위</a:t>
            </a:r>
            <a:endParaRPr lang="en-US" altLang="ko-KR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0DD12395-C473-402C-8B2C-FBA1437DBAA2}"/>
              </a:ext>
            </a:extLst>
          </p:cNvPr>
          <p:cNvSpPr/>
          <p:nvPr/>
        </p:nvSpPr>
        <p:spPr>
          <a:xfrm>
            <a:off x="984103" y="1516860"/>
            <a:ext cx="10346915" cy="134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가격과 내구성 때문에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‘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바이오베이스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플라스틱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’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은 현재 글로벌 플라스틱 업계에서 가장 많이 생산하는 친환경 플라스틱으로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글로벌 재생수지 조사 단체인           ‘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Nova’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가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2017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 전 세계 친환경 플라스틱 업계를 조사한 결과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전체 친환경 플라스틱 생산량 중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‘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바이오베이스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플라스틱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’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이 차지하는 비율이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57.1%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를 기록함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자연분해 효과가 있는 제품은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생분해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플라스틱으로 탄소저감 효과와 환경호르몬이 없어 친환경 제품에는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생분해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플라스틱 사용이 확대될 전망이나 일반                   플라스틱과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바이오베이스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플라스틱에 비해 높은 가격 때문에 시장 보급이 쉽지 않음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 -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당사의 젤라틴 플라스틱은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생분해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플라스틱과 동일한 기능에도 일반 플라스틱 보다도 낮은 가격의 생산단가 운영이 가능해 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플라스틱 시장의 대체제로 충분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5D8BAA6E-5195-448C-BA90-432E03FAC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33060"/>
              </p:ext>
            </p:extLst>
          </p:nvPr>
        </p:nvGraphicFramePr>
        <p:xfrm>
          <a:off x="1226840" y="3246539"/>
          <a:ext cx="9738320" cy="276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580">
                  <a:extLst>
                    <a:ext uri="{9D8B030D-6E8A-4147-A177-3AD203B41FA5}">
                      <a16:colId xmlns:a16="http://schemas.microsoft.com/office/drawing/2014/main" xmlns="" val="2921802108"/>
                    </a:ext>
                  </a:extLst>
                </a:gridCol>
                <a:gridCol w="1825935">
                  <a:extLst>
                    <a:ext uri="{9D8B030D-6E8A-4147-A177-3AD203B41FA5}">
                      <a16:colId xmlns:a16="http://schemas.microsoft.com/office/drawing/2014/main" xmlns="" val="983549540"/>
                    </a:ext>
                  </a:extLst>
                </a:gridCol>
                <a:gridCol w="1825935">
                  <a:extLst>
                    <a:ext uri="{9D8B030D-6E8A-4147-A177-3AD203B41FA5}">
                      <a16:colId xmlns:a16="http://schemas.microsoft.com/office/drawing/2014/main" xmlns="" val="3152859579"/>
                    </a:ext>
                  </a:extLst>
                </a:gridCol>
                <a:gridCol w="1825935">
                  <a:extLst>
                    <a:ext uri="{9D8B030D-6E8A-4147-A177-3AD203B41FA5}">
                      <a16:colId xmlns:a16="http://schemas.microsoft.com/office/drawing/2014/main" xmlns="" val="2430851328"/>
                    </a:ext>
                  </a:extLst>
                </a:gridCol>
                <a:gridCol w="1825935">
                  <a:extLst>
                    <a:ext uri="{9D8B030D-6E8A-4147-A177-3AD203B41FA5}">
                      <a16:colId xmlns:a16="http://schemas.microsoft.com/office/drawing/2014/main" xmlns="" val="483565864"/>
                    </a:ext>
                  </a:extLst>
                </a:gridCol>
              </a:tblGrid>
              <a:tr h="395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구분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일반 플라스틱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바이오베이스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플라스틱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생분해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플라스틱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rgbClr val="FFFF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젤라틴 플라스틱</a:t>
                      </a:r>
                      <a:r>
                        <a:rPr lang="en-US" altLang="ko-KR" sz="1000" dirty="0">
                          <a:solidFill>
                            <a:srgbClr val="FFFF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</a:t>
                      </a:r>
                      <a:r>
                        <a:rPr lang="ko-KR" altLang="en-US" sz="1000" dirty="0" err="1">
                          <a:solidFill>
                            <a:srgbClr val="FFFF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에코민</a:t>
                      </a:r>
                      <a:r>
                        <a:rPr lang="en-US" altLang="ko-KR" sz="1000" dirty="0">
                          <a:solidFill>
                            <a:srgbClr val="FFFF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1000" dirty="0">
                        <a:solidFill>
                          <a:srgbClr val="FFFF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131252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자연분해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불가능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불가능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가능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가능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3816965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제조 과정 탄소 저감 효과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없음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있음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있음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있음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388752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환경 호르몬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일부 함유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없음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없음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없음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686286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생산 단가</a:t>
                      </a:r>
                      <a:r>
                        <a:rPr lang="en-US" altLang="ko-KR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(kg </a:t>
                      </a:r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당</a:t>
                      </a:r>
                      <a:r>
                        <a:rPr lang="en-US" altLang="ko-KR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10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1.7~2 </a:t>
                      </a:r>
                      <a:r>
                        <a:rPr lang="ko-KR" altLang="en-US" sz="10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달러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2~2.5 </a:t>
                      </a:r>
                      <a:r>
                        <a:rPr lang="ko-KR" altLang="en-US" sz="10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달러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4~5</a:t>
                      </a:r>
                      <a:r>
                        <a:rPr lang="ko-KR" altLang="en-US" sz="10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달러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1.5 </a:t>
                      </a:r>
                      <a:r>
                        <a:rPr lang="ko-KR" altLang="en-US" sz="10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달러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280983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내구성</a:t>
                      </a:r>
                      <a:r>
                        <a:rPr lang="en-US" altLang="ko-KR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</a:t>
                      </a:r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포장 외 공업 사용 가능 여부</a:t>
                      </a:r>
                      <a:r>
                        <a:rPr lang="en-US" altLang="ko-KR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10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가능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가능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일부 가능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가능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870590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원료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석유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석유 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+ </a:t>
                      </a:r>
                      <a:r>
                        <a:rPr lang="ko-KR" altLang="en-US" sz="10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노업폐기물</a:t>
                      </a:r>
                      <a:endParaRPr lang="ko-KR" altLang="en-US" sz="10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농작물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미생물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콜라겐</a:t>
                      </a:r>
                      <a:r>
                        <a:rPr lang="en-US" altLang="ko-KR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천연셀룰로스</a:t>
                      </a:r>
                      <a:r>
                        <a:rPr lang="ko-KR" altLang="en-US" sz="10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등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930936"/>
                  </a:ext>
                </a:extLst>
              </a:tr>
            </a:tbl>
          </a:graphicData>
        </a:graphic>
      </p:graphicFrame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782C2439-4DE1-494A-97E9-EA0DD2EC14FD}"/>
              </a:ext>
            </a:extLst>
          </p:cNvPr>
          <p:cNvSpPr/>
          <p:nvPr/>
        </p:nvSpPr>
        <p:spPr bwMode="auto">
          <a:xfrm>
            <a:off x="9144000" y="3242821"/>
            <a:ext cx="1821160" cy="2766966"/>
          </a:xfrm>
          <a:prstGeom prst="roundRect">
            <a:avLst>
              <a:gd name="adj" fmla="val 8903"/>
            </a:avLst>
          </a:prstGeom>
          <a:noFill/>
          <a:ln w="25400">
            <a:solidFill>
              <a:srgbClr val="C00000"/>
            </a:solidFill>
            <a:prstDash val="sys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7766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D359CB33-2771-4090-B1EB-B1EA5D029C59}"/>
              </a:ext>
            </a:extLst>
          </p:cNvPr>
          <p:cNvSpPr/>
          <p:nvPr/>
        </p:nvSpPr>
        <p:spPr>
          <a:xfrm>
            <a:off x="984104" y="1095639"/>
            <a:ext cx="483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431</a:t>
            </a:r>
            <a:r>
              <a:rPr lang="ko-KR" altLang="en-US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조 원</a:t>
            </a:r>
            <a:r>
              <a:rPr lang="en-US" altLang="ko-KR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, </a:t>
            </a:r>
            <a:r>
              <a:rPr lang="ko-KR" altLang="en-US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재생되지 않는 플라스틱 시장</a:t>
            </a:r>
            <a:endParaRPr lang="en-US" altLang="ko-KR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0DD12395-C473-402C-8B2C-FBA1437DBAA2}"/>
              </a:ext>
            </a:extLst>
          </p:cNvPr>
          <p:cNvSpPr/>
          <p:nvPr/>
        </p:nvSpPr>
        <p:spPr>
          <a:xfrm>
            <a:off x="984104" y="1516860"/>
            <a:ext cx="1001155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‘Citi Research’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는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전세계 플라스틱 시장 규모를 약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조달러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(1,111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조원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규모로 평가하고 있으며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이중 재활용 되지 않는 플라스틱은 약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3870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억달러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약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431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조원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규모로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에코민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당사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의 젤라틴 타겟 시장은 재활용 되지 못하고 있는 플라스틱 시장인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431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조원 규모가 타겟임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국내 시장의 경우 플라스틱 식품 포장 및 용기의 시장규모가 약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467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조원 규모로 추정되고 있으며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친환경 플라스틱 시장은 약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4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2000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억원 규모로 전망됨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C6AD78EA-5D12-48DF-8415-653FFCF488FE}"/>
              </a:ext>
            </a:extLst>
          </p:cNvPr>
          <p:cNvSpPr/>
          <p:nvPr/>
        </p:nvSpPr>
        <p:spPr>
          <a:xfrm>
            <a:off x="2174291" y="2868225"/>
            <a:ext cx="3190204" cy="32433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C40E4248-1D09-4C51-9511-C219507EBF7B}"/>
              </a:ext>
            </a:extLst>
          </p:cNvPr>
          <p:cNvSpPr/>
          <p:nvPr/>
        </p:nvSpPr>
        <p:spPr>
          <a:xfrm>
            <a:off x="2654877" y="3812546"/>
            <a:ext cx="2229030" cy="22990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F7D25C71-145B-409F-9E01-5C721C486FCA}"/>
              </a:ext>
            </a:extLst>
          </p:cNvPr>
          <p:cNvSpPr/>
          <p:nvPr/>
        </p:nvSpPr>
        <p:spPr>
          <a:xfrm>
            <a:off x="3029083" y="4661805"/>
            <a:ext cx="1480617" cy="1449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896D2A9-7984-4BB9-8064-1F90A6B5895E}"/>
              </a:ext>
            </a:extLst>
          </p:cNvPr>
          <p:cNvSpPr/>
          <p:nvPr/>
        </p:nvSpPr>
        <p:spPr>
          <a:xfrm>
            <a:off x="3204123" y="3225002"/>
            <a:ext cx="1130537" cy="325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82270" indent="-382270" algn="ctr" fontAlgn="base">
              <a:lnSpc>
                <a:spcPct val="160000"/>
              </a:lnSpc>
            </a:pPr>
            <a:r>
              <a:rPr lang="en-US" altLang="ko-KR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TAM[</a:t>
            </a:r>
            <a:r>
              <a:rPr lang="ko-KR" altLang="en-US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전체시장</a:t>
            </a:r>
            <a:r>
              <a:rPr lang="en-US" altLang="ko-KR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]</a:t>
            </a:r>
            <a:endParaRPr lang="ko-KR" altLang="en-US" sz="1100" b="1" kern="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FEFAF13A-681E-4D27-B479-3DF2D7279E7D}"/>
              </a:ext>
            </a:extLst>
          </p:cNvPr>
          <p:cNvSpPr/>
          <p:nvPr/>
        </p:nvSpPr>
        <p:spPr>
          <a:xfrm>
            <a:off x="3200880" y="4138486"/>
            <a:ext cx="1137025" cy="325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82270" indent="-382270" algn="ctr" fontAlgn="base">
              <a:lnSpc>
                <a:spcPct val="160000"/>
              </a:lnSpc>
            </a:pPr>
            <a:r>
              <a:rPr lang="en-US" altLang="ko-KR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SAM[</a:t>
            </a:r>
            <a:r>
              <a:rPr lang="ko-KR" altLang="en-US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유효시장</a:t>
            </a:r>
            <a:r>
              <a:rPr lang="en-US" altLang="ko-KR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]</a:t>
            </a:r>
            <a:endParaRPr lang="ko-KR" altLang="en-US" sz="1100" b="1" kern="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50D5BCE3-9F4E-4A09-8545-2043A0F93E7C}"/>
              </a:ext>
            </a:extLst>
          </p:cNvPr>
          <p:cNvSpPr/>
          <p:nvPr/>
        </p:nvSpPr>
        <p:spPr>
          <a:xfrm>
            <a:off x="3198931" y="5216080"/>
            <a:ext cx="1140918" cy="325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82270" indent="-382270" algn="ctr" fontAlgn="base">
              <a:lnSpc>
                <a:spcPct val="160000"/>
              </a:lnSpc>
            </a:pPr>
            <a:r>
              <a:rPr lang="en-US" altLang="ko-KR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SOM[</a:t>
            </a:r>
            <a:r>
              <a:rPr lang="ko-KR" altLang="en-US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수익시장</a:t>
            </a:r>
            <a:r>
              <a:rPr lang="en-US" altLang="ko-KR" sz="1400" b="1" kern="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]</a:t>
            </a:r>
            <a:endParaRPr lang="ko-KR" altLang="en-US" sz="1100" b="1" kern="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569A4FD-933C-493E-B535-140FA53B6286}"/>
              </a:ext>
            </a:extLst>
          </p:cNvPr>
          <p:cNvGrpSpPr/>
          <p:nvPr/>
        </p:nvGrpSpPr>
        <p:grpSpPr>
          <a:xfrm>
            <a:off x="4356616" y="5418813"/>
            <a:ext cx="2163576" cy="106658"/>
            <a:chOff x="6737927" y="5500255"/>
            <a:chExt cx="3517518" cy="175490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xmlns="" id="{615A7281-4DDE-4FAA-A40A-804FFBAC4825}"/>
                </a:ext>
              </a:extLst>
            </p:cNvPr>
            <p:cNvCxnSpPr>
              <a:cxnSpLocks/>
            </p:cNvCxnSpPr>
            <p:nvPr/>
          </p:nvCxnSpPr>
          <p:spPr>
            <a:xfrm>
              <a:off x="6834910" y="5583385"/>
              <a:ext cx="3420535" cy="0"/>
            </a:xfrm>
            <a:prstGeom prst="line">
              <a:avLst/>
            </a:prstGeom>
            <a:ln w="222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xmlns="" id="{76995704-4685-4D74-947B-E57D5759C6DA}"/>
                </a:ext>
              </a:extLst>
            </p:cNvPr>
            <p:cNvSpPr/>
            <p:nvPr/>
          </p:nvSpPr>
          <p:spPr>
            <a:xfrm>
              <a:off x="6737927" y="5500255"/>
              <a:ext cx="175491" cy="17549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A56806BE-65C9-4D83-8D2E-6BD62AA02A8D}"/>
              </a:ext>
            </a:extLst>
          </p:cNvPr>
          <p:cNvGrpSpPr/>
          <p:nvPr/>
        </p:nvGrpSpPr>
        <p:grpSpPr>
          <a:xfrm>
            <a:off x="4356617" y="4351720"/>
            <a:ext cx="2213761" cy="106658"/>
            <a:chOff x="6737927" y="5500255"/>
            <a:chExt cx="3599108" cy="175490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5BD12081-1331-4EA7-8805-E59177638467}"/>
                </a:ext>
              </a:extLst>
            </p:cNvPr>
            <p:cNvCxnSpPr>
              <a:cxnSpLocks/>
            </p:cNvCxnSpPr>
            <p:nvPr/>
          </p:nvCxnSpPr>
          <p:spPr>
            <a:xfrm>
              <a:off x="6834910" y="5583385"/>
              <a:ext cx="3502125" cy="0"/>
            </a:xfrm>
            <a:prstGeom prst="line">
              <a:avLst/>
            </a:prstGeom>
            <a:ln w="222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A5A80B2F-DF8C-494B-9804-6E5C916064CE}"/>
                </a:ext>
              </a:extLst>
            </p:cNvPr>
            <p:cNvSpPr/>
            <p:nvPr/>
          </p:nvSpPr>
          <p:spPr>
            <a:xfrm>
              <a:off x="6737927" y="5500255"/>
              <a:ext cx="175491" cy="17549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9BCE9CAE-E2C9-4E9A-B748-AD4F314F6C3E}"/>
              </a:ext>
            </a:extLst>
          </p:cNvPr>
          <p:cNvGrpSpPr/>
          <p:nvPr/>
        </p:nvGrpSpPr>
        <p:grpSpPr>
          <a:xfrm>
            <a:off x="4356616" y="3440236"/>
            <a:ext cx="2163576" cy="106658"/>
            <a:chOff x="6737927" y="5500255"/>
            <a:chExt cx="3517518" cy="175490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xmlns="" id="{6EB1BF72-19A2-45FD-BC27-9CC5892AAF5C}"/>
                </a:ext>
              </a:extLst>
            </p:cNvPr>
            <p:cNvCxnSpPr>
              <a:cxnSpLocks/>
            </p:cNvCxnSpPr>
            <p:nvPr/>
          </p:nvCxnSpPr>
          <p:spPr>
            <a:xfrm>
              <a:off x="6834910" y="5583385"/>
              <a:ext cx="3420535" cy="0"/>
            </a:xfrm>
            <a:prstGeom prst="line">
              <a:avLst/>
            </a:prstGeom>
            <a:ln w="222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5BA1624F-4F15-46AA-BD16-A5E284E0B5C0}"/>
                </a:ext>
              </a:extLst>
            </p:cNvPr>
            <p:cNvSpPr/>
            <p:nvPr/>
          </p:nvSpPr>
          <p:spPr>
            <a:xfrm>
              <a:off x="6737927" y="5500255"/>
              <a:ext cx="175491" cy="17549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9FAFB9A4-6FD8-428A-8CFF-F48501A03387}"/>
              </a:ext>
            </a:extLst>
          </p:cNvPr>
          <p:cNvSpPr/>
          <p:nvPr/>
        </p:nvSpPr>
        <p:spPr>
          <a:xfrm>
            <a:off x="6644069" y="3349545"/>
            <a:ext cx="2073950" cy="3127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글로벌 플라스틱 규모 </a:t>
            </a:r>
            <a:r>
              <a:rPr lang="en-US" altLang="ko-KR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1</a:t>
            </a:r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조 달러</a:t>
            </a:r>
            <a:endParaRPr lang="en-US" altLang="ko-KR" sz="1400" b="1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65DCB0F1-0DB8-4618-B8B8-B73AEB0DACD1}"/>
              </a:ext>
            </a:extLst>
          </p:cNvPr>
          <p:cNvSpPr/>
          <p:nvPr/>
        </p:nvSpPr>
        <p:spPr>
          <a:xfrm>
            <a:off x="6644069" y="5282212"/>
            <a:ext cx="3161404" cy="3809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재활용되지 않은 플라스틱 규모 </a:t>
            </a:r>
            <a:r>
              <a:rPr lang="en-US" altLang="ko-KR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3870</a:t>
            </a:r>
            <a:r>
              <a:rPr lang="ko-KR" altLang="en-US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</a:t>
            </a:r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달러 </a:t>
            </a:r>
            <a:endParaRPr lang="en-US" altLang="ko-KR" sz="1400" b="1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97A1F341-7E65-4289-AA58-52D775550054}"/>
              </a:ext>
            </a:extLst>
          </p:cNvPr>
          <p:cNvSpPr/>
          <p:nvPr/>
        </p:nvSpPr>
        <p:spPr>
          <a:xfrm>
            <a:off x="6644068" y="4245845"/>
            <a:ext cx="2829198" cy="3127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글로벌 플라스틱 포장재 규모 </a:t>
            </a:r>
            <a:r>
              <a:rPr lang="en-US" altLang="ko-KR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4500</a:t>
            </a:r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 달러</a:t>
            </a:r>
            <a:endParaRPr lang="en-US" altLang="ko-KR" sz="12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D2656AD1-7DE6-4C53-9C78-E046C6C8F9F2}"/>
              </a:ext>
            </a:extLst>
          </p:cNvPr>
          <p:cNvSpPr/>
          <p:nvPr/>
        </p:nvSpPr>
        <p:spPr>
          <a:xfrm>
            <a:off x="9791700" y="6111601"/>
            <a:ext cx="1631950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[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출처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1050" b="1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씨티리서치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122147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89ED7BA-F12D-4B10-BD11-5D27FD7FA6B0}"/>
              </a:ext>
            </a:extLst>
          </p:cNvPr>
          <p:cNvSpPr/>
          <p:nvPr/>
        </p:nvSpPr>
        <p:spPr>
          <a:xfrm>
            <a:off x="0" y="-519"/>
            <a:ext cx="121919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AA7511A-D30A-1844-B394-6C97AE75B342}"/>
              </a:ext>
            </a:extLst>
          </p:cNvPr>
          <p:cNvSpPr/>
          <p:nvPr/>
        </p:nvSpPr>
        <p:spPr>
          <a:xfrm>
            <a:off x="7437558" y="0"/>
            <a:ext cx="4754442" cy="6858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ED36429C-09A8-1F4F-B6CB-C05ADCF3095C}"/>
              </a:ext>
            </a:extLst>
          </p:cNvPr>
          <p:cNvGrpSpPr/>
          <p:nvPr/>
        </p:nvGrpSpPr>
        <p:grpSpPr>
          <a:xfrm>
            <a:off x="502276" y="0"/>
            <a:ext cx="0" cy="6858000"/>
            <a:chOff x="502276" y="0"/>
            <a:chExt cx="0" cy="6858000"/>
          </a:xfrm>
        </p:grpSpPr>
        <p:cxnSp>
          <p:nvCxnSpPr>
            <p:cNvPr id="6" name="직선 연결선[R] 5">
              <a:extLst>
                <a:ext uri="{FF2B5EF4-FFF2-40B4-BE49-F238E27FC236}">
                  <a16:creationId xmlns:a16="http://schemas.microsoft.com/office/drawing/2014/main" xmlns="" id="{EFB5287B-F71F-3244-A98B-2269F7DFBF3F}"/>
                </a:ext>
              </a:extLst>
            </p:cNvPr>
            <p:cNvCxnSpPr>
              <a:cxnSpLocks/>
            </p:cNvCxnSpPr>
            <p:nvPr/>
          </p:nvCxnSpPr>
          <p:spPr>
            <a:xfrm>
              <a:off x="502276" y="0"/>
              <a:ext cx="0" cy="68580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[R] 6">
              <a:extLst>
                <a:ext uri="{FF2B5EF4-FFF2-40B4-BE49-F238E27FC236}">
                  <a16:creationId xmlns:a16="http://schemas.microsoft.com/office/drawing/2014/main" xmlns="" id="{5664A623-CA8C-0C4D-9B1C-1FB2347AA422}"/>
                </a:ext>
              </a:extLst>
            </p:cNvPr>
            <p:cNvCxnSpPr>
              <a:cxnSpLocks/>
            </p:cNvCxnSpPr>
            <p:nvPr/>
          </p:nvCxnSpPr>
          <p:spPr>
            <a:xfrm>
              <a:off x="502276" y="0"/>
              <a:ext cx="0" cy="68580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636711C-4D9D-3D47-8BF7-3753C80C72DE}"/>
              </a:ext>
            </a:extLst>
          </p:cNvPr>
          <p:cNvSpPr/>
          <p:nvPr/>
        </p:nvSpPr>
        <p:spPr>
          <a:xfrm>
            <a:off x="851698" y="1306826"/>
            <a:ext cx="403806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중장기 추진전략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에코 프로세서 운영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OEM 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제품 운영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판매 채널 계획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해외 시장 계획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마케팅 전략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투자 </a:t>
            </a:r>
            <a:r>
              <a:rPr lang="en-US" altLang="ko-KR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EXIT 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전략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7B34079-374D-EB46-B15D-89954724F1F9}"/>
              </a:ext>
            </a:extLst>
          </p:cNvPr>
          <p:cNvSpPr/>
          <p:nvPr/>
        </p:nvSpPr>
        <p:spPr>
          <a:xfrm>
            <a:off x="0" y="5457422"/>
            <a:ext cx="108847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ko-KR" sz="6600" b="1" dirty="0">
                <a:solidFill>
                  <a:schemeClr val="bg1">
                    <a:lumMod val="95000"/>
                  </a:schemeClr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TABLE OF CONTENTS</a:t>
            </a:r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xmlns="" id="{BB524422-3E2A-4B22-A312-F2F7B382425F}"/>
              </a:ext>
            </a:extLst>
          </p:cNvPr>
          <p:cNvSpPr/>
          <p:nvPr/>
        </p:nvSpPr>
        <p:spPr>
          <a:xfrm>
            <a:off x="5670549" y="4757890"/>
            <a:ext cx="414019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r"/>
            <a:r>
              <a:rPr lang="en-US" altLang="ko-KR" sz="28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Ⅲ. </a:t>
            </a:r>
            <a:r>
              <a:rPr lang="ko-KR" altLang="en-US" sz="28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추진계획</a:t>
            </a:r>
            <a:endParaRPr lang="en-US" altLang="ko-KR" sz="2800" b="1" spc="3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EB9525DA-3CF5-46D5-8C02-8D5C8408CC85}"/>
              </a:ext>
            </a:extLst>
          </p:cNvPr>
          <p:cNvGrpSpPr/>
          <p:nvPr/>
        </p:nvGrpSpPr>
        <p:grpSpPr>
          <a:xfrm>
            <a:off x="7302242" y="1399606"/>
            <a:ext cx="3229554" cy="3236390"/>
            <a:chOff x="3332860" y="2737798"/>
            <a:chExt cx="2461188" cy="2466396"/>
          </a:xfrm>
        </p:grpSpPr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xmlns="" id="{18A14C33-796E-410D-AB3B-50148C05B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5861" y="2789942"/>
              <a:ext cx="2085750" cy="2111819"/>
            </a:xfrm>
            <a:custGeom>
              <a:avLst/>
              <a:gdLst>
                <a:gd name="T0" fmla="*/ 499 w 572"/>
                <a:gd name="T1" fmla="*/ 218 h 578"/>
                <a:gd name="T2" fmla="*/ 483 w 572"/>
                <a:gd name="T3" fmla="*/ 268 h 578"/>
                <a:gd name="T4" fmla="*/ 398 w 572"/>
                <a:gd name="T5" fmla="*/ 213 h 578"/>
                <a:gd name="T6" fmla="*/ 415 w 572"/>
                <a:gd name="T7" fmla="*/ 245 h 578"/>
                <a:gd name="T8" fmla="*/ 436 w 572"/>
                <a:gd name="T9" fmla="*/ 251 h 578"/>
                <a:gd name="T10" fmla="*/ 391 w 572"/>
                <a:gd name="T11" fmla="*/ 279 h 578"/>
                <a:gd name="T12" fmla="*/ 352 w 572"/>
                <a:gd name="T13" fmla="*/ 263 h 578"/>
                <a:gd name="T14" fmla="*/ 422 w 572"/>
                <a:gd name="T15" fmla="*/ 297 h 578"/>
                <a:gd name="T16" fmla="*/ 379 w 572"/>
                <a:gd name="T17" fmla="*/ 416 h 578"/>
                <a:gd name="T18" fmla="*/ 333 w 572"/>
                <a:gd name="T19" fmla="*/ 475 h 578"/>
                <a:gd name="T20" fmla="*/ 277 w 572"/>
                <a:gd name="T21" fmla="*/ 449 h 578"/>
                <a:gd name="T22" fmla="*/ 277 w 572"/>
                <a:gd name="T23" fmla="*/ 417 h 578"/>
                <a:gd name="T24" fmla="*/ 259 w 572"/>
                <a:gd name="T25" fmla="*/ 371 h 578"/>
                <a:gd name="T26" fmla="*/ 223 w 572"/>
                <a:gd name="T27" fmla="*/ 328 h 578"/>
                <a:gd name="T28" fmla="*/ 152 w 572"/>
                <a:gd name="T29" fmla="*/ 267 h 578"/>
                <a:gd name="T30" fmla="*/ 188 w 572"/>
                <a:gd name="T31" fmla="*/ 228 h 578"/>
                <a:gd name="T32" fmla="*/ 233 w 572"/>
                <a:gd name="T33" fmla="*/ 205 h 578"/>
                <a:gd name="T34" fmla="*/ 292 w 572"/>
                <a:gd name="T35" fmla="*/ 228 h 578"/>
                <a:gd name="T36" fmla="*/ 313 w 572"/>
                <a:gd name="T37" fmla="*/ 224 h 578"/>
                <a:gd name="T38" fmla="*/ 344 w 572"/>
                <a:gd name="T39" fmla="*/ 199 h 578"/>
                <a:gd name="T40" fmla="*/ 357 w 572"/>
                <a:gd name="T41" fmla="*/ 185 h 578"/>
                <a:gd name="T42" fmla="*/ 328 w 572"/>
                <a:gd name="T43" fmla="*/ 164 h 578"/>
                <a:gd name="T44" fmla="*/ 315 w 572"/>
                <a:gd name="T45" fmla="*/ 198 h 578"/>
                <a:gd name="T46" fmla="*/ 288 w 572"/>
                <a:gd name="T47" fmla="*/ 168 h 578"/>
                <a:gd name="T48" fmla="*/ 277 w 572"/>
                <a:gd name="T49" fmla="*/ 208 h 578"/>
                <a:gd name="T50" fmla="*/ 245 w 572"/>
                <a:gd name="T51" fmla="*/ 182 h 578"/>
                <a:gd name="T52" fmla="*/ 198 w 572"/>
                <a:gd name="T53" fmla="*/ 190 h 578"/>
                <a:gd name="T54" fmla="*/ 225 w 572"/>
                <a:gd name="T55" fmla="*/ 177 h 578"/>
                <a:gd name="T56" fmla="*/ 234 w 572"/>
                <a:gd name="T57" fmla="*/ 144 h 578"/>
                <a:gd name="T58" fmla="*/ 290 w 572"/>
                <a:gd name="T59" fmla="*/ 140 h 578"/>
                <a:gd name="T60" fmla="*/ 277 w 572"/>
                <a:gd name="T61" fmla="*/ 118 h 578"/>
                <a:gd name="T62" fmla="*/ 258 w 572"/>
                <a:gd name="T63" fmla="*/ 118 h 578"/>
                <a:gd name="T64" fmla="*/ 348 w 572"/>
                <a:gd name="T65" fmla="*/ 89 h 578"/>
                <a:gd name="T66" fmla="*/ 348 w 572"/>
                <a:gd name="T67" fmla="*/ 53 h 578"/>
                <a:gd name="T68" fmla="*/ 283 w 572"/>
                <a:gd name="T69" fmla="*/ 0 h 578"/>
                <a:gd name="T70" fmla="*/ 239 w 572"/>
                <a:gd name="T71" fmla="*/ 54 h 578"/>
                <a:gd name="T72" fmla="*/ 189 w 572"/>
                <a:gd name="T73" fmla="*/ 95 h 578"/>
                <a:gd name="T74" fmla="*/ 181 w 572"/>
                <a:gd name="T75" fmla="*/ 80 h 578"/>
                <a:gd name="T76" fmla="*/ 129 w 572"/>
                <a:gd name="T77" fmla="*/ 132 h 578"/>
                <a:gd name="T78" fmla="*/ 69 w 572"/>
                <a:gd name="T79" fmla="*/ 152 h 578"/>
                <a:gd name="T80" fmla="*/ 11 w 572"/>
                <a:gd name="T81" fmla="*/ 207 h 578"/>
                <a:gd name="T82" fmla="*/ 53 w 572"/>
                <a:gd name="T83" fmla="*/ 304 h 578"/>
                <a:gd name="T84" fmla="*/ 93 w 572"/>
                <a:gd name="T85" fmla="*/ 381 h 578"/>
                <a:gd name="T86" fmla="*/ 60 w 572"/>
                <a:gd name="T87" fmla="*/ 447 h 578"/>
                <a:gd name="T88" fmla="*/ 572 w 572"/>
                <a:gd name="T89" fmla="*/ 289 h 578"/>
                <a:gd name="T90" fmla="*/ 292 w 572"/>
                <a:gd name="T91" fmla="*/ 70 h 578"/>
                <a:gd name="T92" fmla="*/ 282 w 572"/>
                <a:gd name="T93" fmla="*/ 62 h 578"/>
                <a:gd name="T94" fmla="*/ 224 w 572"/>
                <a:gd name="T95" fmla="*/ 107 h 578"/>
                <a:gd name="T96" fmla="*/ 218 w 572"/>
                <a:gd name="T97" fmla="*/ 127 h 578"/>
                <a:gd name="T98" fmla="*/ 205 w 572"/>
                <a:gd name="T99" fmla="*/ 143 h 578"/>
                <a:gd name="T100" fmla="*/ 403 w 572"/>
                <a:gd name="T101" fmla="*/ 439 h 578"/>
                <a:gd name="T102" fmla="*/ 396 w 572"/>
                <a:gd name="T103" fmla="*/ 41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2" h="578">
                  <a:moveTo>
                    <a:pt x="556" y="193"/>
                  </a:moveTo>
                  <a:cubicBezTo>
                    <a:pt x="529" y="246"/>
                    <a:pt x="529" y="246"/>
                    <a:pt x="529" y="246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9" y="288"/>
                    <a:pt x="499" y="288"/>
                    <a:pt x="499" y="288"/>
                  </a:cubicBezTo>
                  <a:cubicBezTo>
                    <a:pt x="483" y="268"/>
                    <a:pt x="483" y="268"/>
                    <a:pt x="483" y="268"/>
                  </a:cubicBezTo>
                  <a:cubicBezTo>
                    <a:pt x="455" y="226"/>
                    <a:pt x="455" y="226"/>
                    <a:pt x="455" y="226"/>
                  </a:cubicBezTo>
                  <a:cubicBezTo>
                    <a:pt x="414" y="222"/>
                    <a:pt x="414" y="222"/>
                    <a:pt x="414" y="222"/>
                  </a:cubicBezTo>
                  <a:cubicBezTo>
                    <a:pt x="398" y="213"/>
                    <a:pt x="398" y="213"/>
                    <a:pt x="398" y="213"/>
                  </a:cubicBezTo>
                  <a:cubicBezTo>
                    <a:pt x="392" y="222"/>
                    <a:pt x="392" y="222"/>
                    <a:pt x="392" y="222"/>
                  </a:cubicBezTo>
                  <a:cubicBezTo>
                    <a:pt x="400" y="237"/>
                    <a:pt x="400" y="237"/>
                    <a:pt x="400" y="237"/>
                  </a:cubicBezTo>
                  <a:cubicBezTo>
                    <a:pt x="415" y="245"/>
                    <a:pt x="415" y="245"/>
                    <a:pt x="415" y="245"/>
                  </a:cubicBezTo>
                  <a:cubicBezTo>
                    <a:pt x="415" y="245"/>
                    <a:pt x="420" y="236"/>
                    <a:pt x="421" y="233"/>
                  </a:cubicBezTo>
                  <a:cubicBezTo>
                    <a:pt x="422" y="230"/>
                    <a:pt x="429" y="237"/>
                    <a:pt x="429" y="237"/>
                  </a:cubicBezTo>
                  <a:cubicBezTo>
                    <a:pt x="436" y="251"/>
                    <a:pt x="436" y="251"/>
                    <a:pt x="436" y="251"/>
                  </a:cubicBezTo>
                  <a:cubicBezTo>
                    <a:pt x="429" y="271"/>
                    <a:pt x="429" y="271"/>
                    <a:pt x="429" y="271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58" y="240"/>
                    <a:pt x="358" y="240"/>
                    <a:pt x="358" y="240"/>
                  </a:cubicBezTo>
                  <a:cubicBezTo>
                    <a:pt x="350" y="251"/>
                    <a:pt x="350" y="251"/>
                    <a:pt x="350" y="251"/>
                  </a:cubicBezTo>
                  <a:cubicBezTo>
                    <a:pt x="352" y="263"/>
                    <a:pt x="352" y="263"/>
                    <a:pt x="352" y="263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22" y="297"/>
                    <a:pt x="422" y="297"/>
                    <a:pt x="422" y="297"/>
                  </a:cubicBezTo>
                  <a:cubicBezTo>
                    <a:pt x="414" y="327"/>
                    <a:pt x="414" y="327"/>
                    <a:pt x="414" y="327"/>
                  </a:cubicBezTo>
                  <a:cubicBezTo>
                    <a:pt x="379" y="366"/>
                    <a:pt x="379" y="366"/>
                    <a:pt x="379" y="36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63" y="427"/>
                    <a:pt x="363" y="427"/>
                    <a:pt x="363" y="427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08" y="485"/>
                    <a:pt x="308" y="485"/>
                    <a:pt x="308" y="485"/>
                  </a:cubicBezTo>
                  <a:cubicBezTo>
                    <a:pt x="288" y="476"/>
                    <a:pt x="288" y="476"/>
                    <a:pt x="288" y="476"/>
                  </a:cubicBezTo>
                  <a:cubicBezTo>
                    <a:pt x="277" y="449"/>
                    <a:pt x="277" y="449"/>
                    <a:pt x="277" y="449"/>
                  </a:cubicBezTo>
                  <a:cubicBezTo>
                    <a:pt x="266" y="437"/>
                    <a:pt x="266" y="437"/>
                    <a:pt x="266" y="437"/>
                  </a:cubicBezTo>
                  <a:cubicBezTo>
                    <a:pt x="264" y="417"/>
                    <a:pt x="264" y="417"/>
                    <a:pt x="264" y="417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54" y="381"/>
                    <a:pt x="254" y="381"/>
                    <a:pt x="254" y="381"/>
                  </a:cubicBezTo>
                  <a:cubicBezTo>
                    <a:pt x="259" y="371"/>
                    <a:pt x="259" y="371"/>
                    <a:pt x="259" y="371"/>
                  </a:cubicBezTo>
                  <a:cubicBezTo>
                    <a:pt x="254" y="346"/>
                    <a:pt x="254" y="346"/>
                    <a:pt x="254" y="346"/>
                  </a:cubicBezTo>
                  <a:cubicBezTo>
                    <a:pt x="238" y="346"/>
                    <a:pt x="238" y="346"/>
                    <a:pt x="238" y="346"/>
                  </a:cubicBezTo>
                  <a:cubicBezTo>
                    <a:pt x="223" y="328"/>
                    <a:pt x="223" y="328"/>
                    <a:pt x="223" y="328"/>
                  </a:cubicBezTo>
                  <a:cubicBezTo>
                    <a:pt x="174" y="328"/>
                    <a:pt x="174" y="328"/>
                    <a:pt x="174" y="328"/>
                  </a:cubicBezTo>
                  <a:cubicBezTo>
                    <a:pt x="152" y="291"/>
                    <a:pt x="152" y="291"/>
                    <a:pt x="152" y="291"/>
                  </a:cubicBezTo>
                  <a:cubicBezTo>
                    <a:pt x="152" y="267"/>
                    <a:pt x="152" y="267"/>
                    <a:pt x="152" y="267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88" y="233"/>
                    <a:pt x="188" y="233"/>
                    <a:pt x="188" y="233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98" y="212"/>
                    <a:pt x="198" y="212"/>
                    <a:pt x="198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33" y="205"/>
                    <a:pt x="233" y="205"/>
                    <a:pt x="233" y="205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92" y="228"/>
                    <a:pt x="292" y="228"/>
                    <a:pt x="292" y="228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13" y="224"/>
                    <a:pt x="313" y="224"/>
                    <a:pt x="313" y="224"/>
                  </a:cubicBezTo>
                  <a:cubicBezTo>
                    <a:pt x="348" y="224"/>
                    <a:pt x="348" y="224"/>
                    <a:pt x="348" y="224"/>
                  </a:cubicBezTo>
                  <a:cubicBezTo>
                    <a:pt x="352" y="205"/>
                    <a:pt x="352" y="205"/>
                    <a:pt x="352" y="205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25" y="197"/>
                    <a:pt x="325" y="197"/>
                    <a:pt x="325" y="197"/>
                  </a:cubicBezTo>
                  <a:cubicBezTo>
                    <a:pt x="330" y="183"/>
                    <a:pt x="330" y="183"/>
                    <a:pt x="330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48" y="157"/>
                    <a:pt x="348" y="157"/>
                    <a:pt x="348" y="157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15" y="189"/>
                    <a:pt x="315" y="189"/>
                    <a:pt x="315" y="189"/>
                  </a:cubicBezTo>
                  <a:cubicBezTo>
                    <a:pt x="315" y="198"/>
                    <a:pt x="315" y="198"/>
                    <a:pt x="315" y="198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295" y="194"/>
                    <a:pt x="295" y="194"/>
                    <a:pt x="295" y="194"/>
                  </a:cubicBezTo>
                  <a:cubicBezTo>
                    <a:pt x="295" y="194"/>
                    <a:pt x="281" y="205"/>
                    <a:pt x="277" y="208"/>
                  </a:cubicBezTo>
                  <a:cubicBezTo>
                    <a:pt x="272" y="212"/>
                    <a:pt x="280" y="200"/>
                    <a:pt x="280" y="200"/>
                  </a:cubicBezTo>
                  <a:cubicBezTo>
                    <a:pt x="268" y="186"/>
                    <a:pt x="268" y="186"/>
                    <a:pt x="268" y="186"/>
                  </a:cubicBezTo>
                  <a:cubicBezTo>
                    <a:pt x="245" y="182"/>
                    <a:pt x="245" y="182"/>
                    <a:pt x="245" y="182"/>
                  </a:cubicBezTo>
                  <a:cubicBezTo>
                    <a:pt x="224" y="200"/>
                    <a:pt x="224" y="200"/>
                    <a:pt x="224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198" y="190"/>
                    <a:pt x="198" y="190"/>
                    <a:pt x="198" y="190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9" y="177"/>
                    <a:pt x="209" y="177"/>
                    <a:pt x="209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90" y="140"/>
                    <a:pt x="290" y="140"/>
                    <a:pt x="290" y="140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86" y="111"/>
                    <a:pt x="286" y="111"/>
                    <a:pt x="286" y="111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64" y="135"/>
                    <a:pt x="264" y="135"/>
                    <a:pt x="264" y="135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93" y="89"/>
                    <a:pt x="293" y="89"/>
                    <a:pt x="293" y="89"/>
                  </a:cubicBezTo>
                  <a:cubicBezTo>
                    <a:pt x="328" y="101"/>
                    <a:pt x="328" y="101"/>
                    <a:pt x="328" y="101"/>
                  </a:cubicBezTo>
                  <a:cubicBezTo>
                    <a:pt x="348" y="89"/>
                    <a:pt x="348" y="89"/>
                    <a:pt x="348" y="8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48" y="53"/>
                    <a:pt x="348" y="53"/>
                    <a:pt x="348" y="53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17" y="1"/>
                    <a:pt x="300" y="0"/>
                    <a:pt x="283" y="0"/>
                  </a:cubicBezTo>
                  <a:cubicBezTo>
                    <a:pt x="262" y="0"/>
                    <a:pt x="242" y="2"/>
                    <a:pt x="223" y="6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19" y="167"/>
                    <a:pt x="7" y="197"/>
                    <a:pt x="0" y="230"/>
                  </a:cubicBezTo>
                  <a:cubicBezTo>
                    <a:pt x="6" y="218"/>
                    <a:pt x="11" y="207"/>
                    <a:pt x="11" y="207"/>
                  </a:cubicBezTo>
                  <a:cubicBezTo>
                    <a:pt x="27" y="195"/>
                    <a:pt x="27" y="195"/>
                    <a:pt x="27" y="195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53" y="304"/>
                    <a:pt x="53" y="304"/>
                    <a:pt x="53" y="304"/>
                  </a:cubicBezTo>
                  <a:cubicBezTo>
                    <a:pt x="58" y="328"/>
                    <a:pt x="58" y="328"/>
                    <a:pt x="58" y="328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81"/>
                    <a:pt x="93" y="381"/>
                    <a:pt x="93" y="381"/>
                  </a:cubicBezTo>
                  <a:cubicBezTo>
                    <a:pt x="83" y="405"/>
                    <a:pt x="83" y="405"/>
                    <a:pt x="83" y="405"/>
                  </a:cubicBezTo>
                  <a:cubicBezTo>
                    <a:pt x="93" y="420"/>
                    <a:pt x="93" y="420"/>
                    <a:pt x="93" y="420"/>
                  </a:cubicBezTo>
                  <a:cubicBezTo>
                    <a:pt x="60" y="447"/>
                    <a:pt x="60" y="447"/>
                    <a:pt x="60" y="447"/>
                  </a:cubicBezTo>
                  <a:cubicBezTo>
                    <a:pt x="27" y="422"/>
                    <a:pt x="27" y="422"/>
                    <a:pt x="27" y="422"/>
                  </a:cubicBezTo>
                  <a:cubicBezTo>
                    <a:pt x="75" y="515"/>
                    <a:pt x="171" y="578"/>
                    <a:pt x="283" y="578"/>
                  </a:cubicBezTo>
                  <a:cubicBezTo>
                    <a:pt x="443" y="578"/>
                    <a:pt x="572" y="448"/>
                    <a:pt x="572" y="289"/>
                  </a:cubicBezTo>
                  <a:cubicBezTo>
                    <a:pt x="572" y="255"/>
                    <a:pt x="566" y="223"/>
                    <a:pt x="556" y="193"/>
                  </a:cubicBezTo>
                  <a:moveTo>
                    <a:pt x="282" y="62"/>
                  </a:moveTo>
                  <a:cubicBezTo>
                    <a:pt x="292" y="70"/>
                    <a:pt x="292" y="70"/>
                    <a:pt x="292" y="70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1" y="78"/>
                    <a:pt x="271" y="78"/>
                    <a:pt x="271" y="78"/>
                  </a:cubicBezTo>
                  <a:lnTo>
                    <a:pt x="282" y="62"/>
                  </a:lnTo>
                  <a:close/>
                  <a:moveTo>
                    <a:pt x="211" y="101"/>
                  </a:moveTo>
                  <a:cubicBezTo>
                    <a:pt x="232" y="96"/>
                    <a:pt x="232" y="96"/>
                    <a:pt x="232" y="96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11" y="107"/>
                    <a:pt x="211" y="107"/>
                    <a:pt x="211" y="107"/>
                  </a:cubicBezTo>
                  <a:lnTo>
                    <a:pt x="211" y="101"/>
                  </a:lnTo>
                  <a:close/>
                  <a:moveTo>
                    <a:pt x="218" y="127"/>
                  </a:moveTo>
                  <a:cubicBezTo>
                    <a:pt x="232" y="127"/>
                    <a:pt x="232" y="127"/>
                    <a:pt x="232" y="127"/>
                  </a:cubicBezTo>
                  <a:cubicBezTo>
                    <a:pt x="216" y="143"/>
                    <a:pt x="216" y="143"/>
                    <a:pt x="216" y="143"/>
                  </a:cubicBezTo>
                  <a:cubicBezTo>
                    <a:pt x="205" y="143"/>
                    <a:pt x="205" y="143"/>
                    <a:pt x="205" y="143"/>
                  </a:cubicBezTo>
                  <a:lnTo>
                    <a:pt x="218" y="127"/>
                  </a:lnTo>
                  <a:close/>
                  <a:moveTo>
                    <a:pt x="411" y="409"/>
                  </a:moveTo>
                  <a:cubicBezTo>
                    <a:pt x="403" y="439"/>
                    <a:pt x="403" y="439"/>
                    <a:pt x="403" y="439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4" y="437"/>
                    <a:pt x="384" y="437"/>
                    <a:pt x="384" y="437"/>
                  </a:cubicBezTo>
                  <a:cubicBezTo>
                    <a:pt x="396" y="415"/>
                    <a:pt x="396" y="415"/>
                    <a:pt x="396" y="415"/>
                  </a:cubicBezTo>
                  <a:cubicBezTo>
                    <a:pt x="411" y="396"/>
                    <a:pt x="411" y="396"/>
                    <a:pt x="411" y="396"/>
                  </a:cubicBezTo>
                  <a:lnTo>
                    <a:pt x="411" y="40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xmlns="" id="{B54C36A1-E43D-4690-8DE0-570926B58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860" y="2737798"/>
              <a:ext cx="2210895" cy="2210890"/>
            </a:xfrm>
            <a:custGeom>
              <a:avLst/>
              <a:gdLst>
                <a:gd name="T0" fmla="*/ 303 w 606"/>
                <a:gd name="T1" fmla="*/ 606 h 606"/>
                <a:gd name="T2" fmla="*/ 0 w 606"/>
                <a:gd name="T3" fmla="*/ 303 h 606"/>
                <a:gd name="T4" fmla="*/ 140 w 606"/>
                <a:gd name="T5" fmla="*/ 47 h 606"/>
                <a:gd name="T6" fmla="*/ 159 w 606"/>
                <a:gd name="T7" fmla="*/ 51 h 606"/>
                <a:gd name="T8" fmla="*/ 155 w 606"/>
                <a:gd name="T9" fmla="*/ 71 h 606"/>
                <a:gd name="T10" fmla="*/ 28 w 606"/>
                <a:gd name="T11" fmla="*/ 303 h 606"/>
                <a:gd name="T12" fmla="*/ 303 w 606"/>
                <a:gd name="T13" fmla="*/ 578 h 606"/>
                <a:gd name="T14" fmla="*/ 578 w 606"/>
                <a:gd name="T15" fmla="*/ 303 h 606"/>
                <a:gd name="T16" fmla="*/ 303 w 606"/>
                <a:gd name="T17" fmla="*/ 28 h 606"/>
                <a:gd name="T18" fmla="*/ 197 w 606"/>
                <a:gd name="T19" fmla="*/ 49 h 606"/>
                <a:gd name="T20" fmla="*/ 179 w 606"/>
                <a:gd name="T21" fmla="*/ 41 h 606"/>
                <a:gd name="T22" fmla="*/ 186 w 606"/>
                <a:gd name="T23" fmla="*/ 23 h 606"/>
                <a:gd name="T24" fmla="*/ 303 w 606"/>
                <a:gd name="T25" fmla="*/ 0 h 606"/>
                <a:gd name="T26" fmla="*/ 606 w 606"/>
                <a:gd name="T27" fmla="*/ 303 h 606"/>
                <a:gd name="T28" fmla="*/ 303 w 606"/>
                <a:gd name="T2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6" h="606">
                  <a:moveTo>
                    <a:pt x="303" y="606"/>
                  </a:moveTo>
                  <a:cubicBezTo>
                    <a:pt x="136" y="606"/>
                    <a:pt x="0" y="470"/>
                    <a:pt x="0" y="303"/>
                  </a:cubicBezTo>
                  <a:cubicBezTo>
                    <a:pt x="0" y="199"/>
                    <a:pt x="52" y="103"/>
                    <a:pt x="140" y="47"/>
                  </a:cubicBezTo>
                  <a:cubicBezTo>
                    <a:pt x="146" y="43"/>
                    <a:pt x="155" y="45"/>
                    <a:pt x="159" y="51"/>
                  </a:cubicBezTo>
                  <a:cubicBezTo>
                    <a:pt x="163" y="58"/>
                    <a:pt x="161" y="67"/>
                    <a:pt x="155" y="71"/>
                  </a:cubicBezTo>
                  <a:cubicBezTo>
                    <a:pt x="75" y="122"/>
                    <a:pt x="28" y="208"/>
                    <a:pt x="28" y="303"/>
                  </a:cubicBezTo>
                  <a:cubicBezTo>
                    <a:pt x="28" y="454"/>
                    <a:pt x="151" y="578"/>
                    <a:pt x="303" y="578"/>
                  </a:cubicBezTo>
                  <a:cubicBezTo>
                    <a:pt x="455" y="578"/>
                    <a:pt x="578" y="454"/>
                    <a:pt x="578" y="303"/>
                  </a:cubicBezTo>
                  <a:cubicBezTo>
                    <a:pt x="578" y="151"/>
                    <a:pt x="455" y="28"/>
                    <a:pt x="303" y="28"/>
                  </a:cubicBezTo>
                  <a:cubicBezTo>
                    <a:pt x="266" y="28"/>
                    <a:pt x="231" y="35"/>
                    <a:pt x="197" y="49"/>
                  </a:cubicBezTo>
                  <a:cubicBezTo>
                    <a:pt x="190" y="52"/>
                    <a:pt x="182" y="48"/>
                    <a:pt x="179" y="41"/>
                  </a:cubicBezTo>
                  <a:cubicBezTo>
                    <a:pt x="176" y="34"/>
                    <a:pt x="179" y="26"/>
                    <a:pt x="186" y="23"/>
                  </a:cubicBezTo>
                  <a:cubicBezTo>
                    <a:pt x="223" y="7"/>
                    <a:pt x="262" y="0"/>
                    <a:pt x="303" y="0"/>
                  </a:cubicBezTo>
                  <a:cubicBezTo>
                    <a:pt x="470" y="0"/>
                    <a:pt x="606" y="136"/>
                    <a:pt x="606" y="303"/>
                  </a:cubicBezTo>
                  <a:cubicBezTo>
                    <a:pt x="606" y="470"/>
                    <a:pt x="470" y="606"/>
                    <a:pt x="303" y="6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xmlns="" id="{FBD47707-797E-435E-BBAA-3008942D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507" y="2951589"/>
              <a:ext cx="2299541" cy="2252605"/>
            </a:xfrm>
            <a:custGeom>
              <a:avLst/>
              <a:gdLst>
                <a:gd name="T0" fmla="*/ 264 w 630"/>
                <a:gd name="T1" fmla="*/ 617 h 617"/>
                <a:gd name="T2" fmla="*/ 5 w 630"/>
                <a:gd name="T3" fmla="*/ 509 h 617"/>
                <a:gd name="T4" fmla="*/ 5 w 630"/>
                <a:gd name="T5" fmla="*/ 490 h 617"/>
                <a:gd name="T6" fmla="*/ 25 w 630"/>
                <a:gd name="T7" fmla="*/ 490 h 617"/>
                <a:gd name="T8" fmla="*/ 264 w 630"/>
                <a:gd name="T9" fmla="*/ 589 h 617"/>
                <a:gd name="T10" fmla="*/ 602 w 630"/>
                <a:gd name="T11" fmla="*/ 251 h 617"/>
                <a:gd name="T12" fmla="*/ 516 w 630"/>
                <a:gd name="T13" fmla="*/ 25 h 617"/>
                <a:gd name="T14" fmla="*/ 517 w 630"/>
                <a:gd name="T15" fmla="*/ 6 h 617"/>
                <a:gd name="T16" fmla="*/ 537 w 630"/>
                <a:gd name="T17" fmla="*/ 7 h 617"/>
                <a:gd name="T18" fmla="*/ 630 w 630"/>
                <a:gd name="T19" fmla="*/ 251 h 617"/>
                <a:gd name="T20" fmla="*/ 264 w 630"/>
                <a:gd name="T21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617">
                  <a:moveTo>
                    <a:pt x="264" y="617"/>
                  </a:moveTo>
                  <a:cubicBezTo>
                    <a:pt x="166" y="617"/>
                    <a:pt x="74" y="579"/>
                    <a:pt x="5" y="509"/>
                  </a:cubicBezTo>
                  <a:cubicBezTo>
                    <a:pt x="0" y="504"/>
                    <a:pt x="0" y="495"/>
                    <a:pt x="5" y="490"/>
                  </a:cubicBezTo>
                  <a:cubicBezTo>
                    <a:pt x="11" y="484"/>
                    <a:pt x="19" y="484"/>
                    <a:pt x="25" y="490"/>
                  </a:cubicBezTo>
                  <a:cubicBezTo>
                    <a:pt x="89" y="553"/>
                    <a:pt x="174" y="589"/>
                    <a:pt x="264" y="589"/>
                  </a:cubicBezTo>
                  <a:cubicBezTo>
                    <a:pt x="450" y="589"/>
                    <a:pt x="602" y="437"/>
                    <a:pt x="602" y="251"/>
                  </a:cubicBezTo>
                  <a:cubicBezTo>
                    <a:pt x="602" y="167"/>
                    <a:pt x="571" y="87"/>
                    <a:pt x="516" y="25"/>
                  </a:cubicBezTo>
                  <a:cubicBezTo>
                    <a:pt x="511" y="20"/>
                    <a:pt x="511" y="11"/>
                    <a:pt x="517" y="6"/>
                  </a:cubicBezTo>
                  <a:cubicBezTo>
                    <a:pt x="523" y="0"/>
                    <a:pt x="532" y="1"/>
                    <a:pt x="537" y="7"/>
                  </a:cubicBezTo>
                  <a:cubicBezTo>
                    <a:pt x="597" y="74"/>
                    <a:pt x="630" y="160"/>
                    <a:pt x="630" y="251"/>
                  </a:cubicBezTo>
                  <a:cubicBezTo>
                    <a:pt x="630" y="452"/>
                    <a:pt x="466" y="617"/>
                    <a:pt x="264" y="61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xmlns="" id="{80F33223-34C2-4955-BEA4-807BE8F587C3}"/>
              </a:ext>
            </a:extLst>
          </p:cNvPr>
          <p:cNvGrpSpPr/>
          <p:nvPr/>
        </p:nvGrpSpPr>
        <p:grpSpPr>
          <a:xfrm>
            <a:off x="11104660" y="154903"/>
            <a:ext cx="598714" cy="598714"/>
            <a:chOff x="8490857" y="892629"/>
            <a:chExt cx="598714" cy="598714"/>
          </a:xfrm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xmlns="" id="{A18F1FFA-6F11-47D5-BAB5-6F6B88AA99E8}"/>
                </a:ext>
              </a:extLst>
            </p:cNvPr>
            <p:cNvSpPr/>
            <p:nvPr/>
          </p:nvSpPr>
          <p:spPr>
            <a:xfrm>
              <a:off x="8490857" y="892629"/>
              <a:ext cx="598714" cy="5987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b="1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xmlns="" id="{4E2DA8DD-01D7-48C4-B829-FBD54505C4C4}"/>
                </a:ext>
              </a:extLst>
            </p:cNvPr>
            <p:cNvGrpSpPr/>
            <p:nvPr/>
          </p:nvGrpSpPr>
          <p:grpSpPr>
            <a:xfrm>
              <a:off x="8594164" y="1097705"/>
              <a:ext cx="392099" cy="188562"/>
              <a:chOff x="9240502" y="1326610"/>
              <a:chExt cx="764571" cy="367685"/>
            </a:xfrm>
            <a:solidFill>
              <a:schemeClr val="bg1"/>
            </a:solidFill>
          </p:grpSpPr>
          <p:sp>
            <p:nvSpPr>
              <p:cNvPr id="117" name="Freeform 236">
                <a:extLst>
                  <a:ext uri="{FF2B5EF4-FFF2-40B4-BE49-F238E27FC236}">
                    <a16:creationId xmlns:a16="http://schemas.microsoft.com/office/drawing/2014/main" xmlns="" id="{FD5B33B5-6C65-415D-962A-251F7F595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2" y="1326610"/>
                <a:ext cx="764571" cy="367685"/>
              </a:xfrm>
              <a:custGeom>
                <a:avLst/>
                <a:gdLst>
                  <a:gd name="T0" fmla="*/ 417 w 834"/>
                  <a:gd name="T1" fmla="*/ 401 h 401"/>
                  <a:gd name="T2" fmla="*/ 95 w 834"/>
                  <a:gd name="T3" fmla="*/ 281 h 401"/>
                  <a:gd name="T4" fmla="*/ 26 w 834"/>
                  <a:gd name="T5" fmla="*/ 12 h 401"/>
                  <a:gd name="T6" fmla="*/ 40 w 834"/>
                  <a:gd name="T7" fmla="*/ 0 h 401"/>
                  <a:gd name="T8" fmla="*/ 111 w 834"/>
                  <a:gd name="T9" fmla="*/ 4 h 401"/>
                  <a:gd name="T10" fmla="*/ 123 w 834"/>
                  <a:gd name="T11" fmla="*/ 19 h 401"/>
                  <a:gd name="T12" fmla="*/ 108 w 834"/>
                  <a:gd name="T13" fmla="*/ 32 h 401"/>
                  <a:gd name="T14" fmla="*/ 52 w 834"/>
                  <a:gd name="T15" fmla="*/ 29 h 401"/>
                  <a:gd name="T16" fmla="*/ 117 w 834"/>
                  <a:gd name="T17" fmla="*/ 263 h 401"/>
                  <a:gd name="T18" fmla="*/ 417 w 834"/>
                  <a:gd name="T19" fmla="*/ 373 h 401"/>
                  <a:gd name="T20" fmla="*/ 717 w 834"/>
                  <a:gd name="T21" fmla="*/ 263 h 401"/>
                  <a:gd name="T22" fmla="*/ 782 w 834"/>
                  <a:gd name="T23" fmla="*/ 29 h 401"/>
                  <a:gd name="T24" fmla="*/ 431 w 834"/>
                  <a:gd name="T25" fmla="*/ 288 h 401"/>
                  <a:gd name="T26" fmla="*/ 417 w 834"/>
                  <a:gd name="T27" fmla="*/ 301 h 401"/>
                  <a:gd name="T28" fmla="*/ 403 w 834"/>
                  <a:gd name="T29" fmla="*/ 288 h 401"/>
                  <a:gd name="T30" fmla="*/ 165 w 834"/>
                  <a:gd name="T31" fmla="*/ 41 h 401"/>
                  <a:gd name="T32" fmla="*/ 154 w 834"/>
                  <a:gd name="T33" fmla="*/ 24 h 401"/>
                  <a:gd name="T34" fmla="*/ 170 w 834"/>
                  <a:gd name="T35" fmla="*/ 13 h 401"/>
                  <a:gd name="T36" fmla="*/ 368 w 834"/>
                  <a:gd name="T37" fmla="*/ 129 h 401"/>
                  <a:gd name="T38" fmla="*/ 417 w 834"/>
                  <a:gd name="T39" fmla="*/ 222 h 401"/>
                  <a:gd name="T40" fmla="*/ 794 w 834"/>
                  <a:gd name="T41" fmla="*/ 0 h 401"/>
                  <a:gd name="T42" fmla="*/ 808 w 834"/>
                  <a:gd name="T43" fmla="*/ 12 h 401"/>
                  <a:gd name="T44" fmla="*/ 739 w 834"/>
                  <a:gd name="T45" fmla="*/ 281 h 401"/>
                  <a:gd name="T46" fmla="*/ 417 w 834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4" h="401">
                    <a:moveTo>
                      <a:pt x="417" y="401"/>
                    </a:moveTo>
                    <a:cubicBezTo>
                      <a:pt x="270" y="401"/>
                      <a:pt x="162" y="361"/>
                      <a:pt x="95" y="281"/>
                    </a:cubicBezTo>
                    <a:cubicBezTo>
                      <a:pt x="0" y="168"/>
                      <a:pt x="25" y="18"/>
                      <a:pt x="26" y="12"/>
                    </a:cubicBezTo>
                    <a:cubicBezTo>
                      <a:pt x="27" y="5"/>
                      <a:pt x="33" y="0"/>
                      <a:pt x="40" y="0"/>
                    </a:cubicBezTo>
                    <a:cubicBezTo>
                      <a:pt x="64" y="0"/>
                      <a:pt x="88" y="2"/>
                      <a:pt x="111" y="4"/>
                    </a:cubicBezTo>
                    <a:cubicBezTo>
                      <a:pt x="118" y="5"/>
                      <a:pt x="124" y="11"/>
                      <a:pt x="123" y="19"/>
                    </a:cubicBezTo>
                    <a:cubicBezTo>
                      <a:pt x="122" y="27"/>
                      <a:pt x="115" y="32"/>
                      <a:pt x="108" y="32"/>
                    </a:cubicBezTo>
                    <a:cubicBezTo>
                      <a:pt x="90" y="30"/>
                      <a:pt x="71" y="29"/>
                      <a:pt x="52" y="29"/>
                    </a:cubicBezTo>
                    <a:cubicBezTo>
                      <a:pt x="49" y="65"/>
                      <a:pt x="44" y="178"/>
                      <a:pt x="117" y="263"/>
                    </a:cubicBezTo>
                    <a:cubicBezTo>
                      <a:pt x="178" y="336"/>
                      <a:pt x="279" y="373"/>
                      <a:pt x="417" y="373"/>
                    </a:cubicBezTo>
                    <a:cubicBezTo>
                      <a:pt x="555" y="373"/>
                      <a:pt x="656" y="336"/>
                      <a:pt x="717" y="263"/>
                    </a:cubicBezTo>
                    <a:cubicBezTo>
                      <a:pt x="789" y="178"/>
                      <a:pt x="785" y="65"/>
                      <a:pt x="782" y="29"/>
                    </a:cubicBezTo>
                    <a:cubicBezTo>
                      <a:pt x="520" y="33"/>
                      <a:pt x="446" y="172"/>
                      <a:pt x="431" y="288"/>
                    </a:cubicBezTo>
                    <a:cubicBezTo>
                      <a:pt x="430" y="295"/>
                      <a:pt x="424" y="301"/>
                      <a:pt x="417" y="301"/>
                    </a:cubicBezTo>
                    <a:cubicBezTo>
                      <a:pt x="410" y="301"/>
                      <a:pt x="404" y="295"/>
                      <a:pt x="403" y="288"/>
                    </a:cubicBezTo>
                    <a:cubicBezTo>
                      <a:pt x="391" y="196"/>
                      <a:pt x="339" y="78"/>
                      <a:pt x="165" y="41"/>
                    </a:cubicBezTo>
                    <a:cubicBezTo>
                      <a:pt x="157" y="39"/>
                      <a:pt x="152" y="31"/>
                      <a:pt x="154" y="24"/>
                    </a:cubicBezTo>
                    <a:cubicBezTo>
                      <a:pt x="155" y="16"/>
                      <a:pt x="163" y="12"/>
                      <a:pt x="170" y="13"/>
                    </a:cubicBezTo>
                    <a:cubicBezTo>
                      <a:pt x="257" y="32"/>
                      <a:pt x="323" y="71"/>
                      <a:pt x="368" y="129"/>
                    </a:cubicBezTo>
                    <a:cubicBezTo>
                      <a:pt x="390" y="156"/>
                      <a:pt x="406" y="187"/>
                      <a:pt x="417" y="222"/>
                    </a:cubicBezTo>
                    <a:cubicBezTo>
                      <a:pt x="450" y="120"/>
                      <a:pt x="542" y="0"/>
                      <a:pt x="794" y="0"/>
                    </a:cubicBezTo>
                    <a:cubicBezTo>
                      <a:pt x="801" y="0"/>
                      <a:pt x="807" y="5"/>
                      <a:pt x="808" y="12"/>
                    </a:cubicBezTo>
                    <a:cubicBezTo>
                      <a:pt x="809" y="18"/>
                      <a:pt x="834" y="168"/>
                      <a:pt x="739" y="281"/>
                    </a:cubicBezTo>
                    <a:cubicBezTo>
                      <a:pt x="672" y="361"/>
                      <a:pt x="564" y="401"/>
                      <a:pt x="417" y="4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118" name="Freeform 238">
                <a:extLst>
                  <a:ext uri="{FF2B5EF4-FFF2-40B4-BE49-F238E27FC236}">
                    <a16:creationId xmlns:a16="http://schemas.microsoft.com/office/drawing/2014/main" xmlns="" id="{9DB4EFCE-631B-45D8-B016-C8B82B3E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8186" y="1432800"/>
                <a:ext cx="268131" cy="261494"/>
              </a:xfrm>
              <a:custGeom>
                <a:avLst/>
                <a:gdLst>
                  <a:gd name="T0" fmla="*/ 16 w 293"/>
                  <a:gd name="T1" fmla="*/ 286 h 286"/>
                  <a:gd name="T2" fmla="*/ 6 w 293"/>
                  <a:gd name="T3" fmla="*/ 282 h 286"/>
                  <a:gd name="T4" fmla="*/ 6 w 293"/>
                  <a:gd name="T5" fmla="*/ 262 h 286"/>
                  <a:gd name="T6" fmla="*/ 267 w 293"/>
                  <a:gd name="T7" fmla="*/ 5 h 286"/>
                  <a:gd name="T8" fmla="*/ 287 w 293"/>
                  <a:gd name="T9" fmla="*/ 5 h 286"/>
                  <a:gd name="T10" fmla="*/ 287 w 293"/>
                  <a:gd name="T11" fmla="*/ 25 h 286"/>
                  <a:gd name="T12" fmla="*/ 26 w 293"/>
                  <a:gd name="T13" fmla="*/ 282 h 286"/>
                  <a:gd name="T14" fmla="*/ 16 w 293"/>
                  <a:gd name="T1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286">
                    <a:moveTo>
                      <a:pt x="16" y="286"/>
                    </a:moveTo>
                    <a:cubicBezTo>
                      <a:pt x="12" y="286"/>
                      <a:pt x="9" y="284"/>
                      <a:pt x="6" y="282"/>
                    </a:cubicBezTo>
                    <a:cubicBezTo>
                      <a:pt x="0" y="276"/>
                      <a:pt x="0" y="267"/>
                      <a:pt x="6" y="262"/>
                    </a:cubicBezTo>
                    <a:cubicBezTo>
                      <a:pt x="267" y="5"/>
                      <a:pt x="267" y="5"/>
                      <a:pt x="267" y="5"/>
                    </a:cubicBezTo>
                    <a:cubicBezTo>
                      <a:pt x="273" y="0"/>
                      <a:pt x="282" y="0"/>
                      <a:pt x="287" y="5"/>
                    </a:cubicBezTo>
                    <a:cubicBezTo>
                      <a:pt x="293" y="11"/>
                      <a:pt x="292" y="20"/>
                      <a:pt x="287" y="25"/>
                    </a:cubicBezTo>
                    <a:cubicBezTo>
                      <a:pt x="26" y="282"/>
                      <a:pt x="26" y="282"/>
                      <a:pt x="26" y="282"/>
                    </a:cubicBezTo>
                    <a:cubicBezTo>
                      <a:pt x="23" y="284"/>
                      <a:pt x="19" y="286"/>
                      <a:pt x="16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119" name="Freeform 239">
                <a:extLst>
                  <a:ext uri="{FF2B5EF4-FFF2-40B4-BE49-F238E27FC236}">
                    <a16:creationId xmlns:a16="http://schemas.microsoft.com/office/drawing/2014/main" xmlns="" id="{3A346A4F-6C7E-446D-B84C-DBF2CC8B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257" y="1432800"/>
                <a:ext cx="266804" cy="261494"/>
              </a:xfrm>
              <a:custGeom>
                <a:avLst/>
                <a:gdLst>
                  <a:gd name="T0" fmla="*/ 277 w 292"/>
                  <a:gd name="T1" fmla="*/ 286 h 286"/>
                  <a:gd name="T2" fmla="*/ 267 w 292"/>
                  <a:gd name="T3" fmla="*/ 282 h 286"/>
                  <a:gd name="T4" fmla="*/ 6 w 292"/>
                  <a:gd name="T5" fmla="*/ 25 h 286"/>
                  <a:gd name="T6" fmla="*/ 5 w 292"/>
                  <a:gd name="T7" fmla="*/ 5 h 286"/>
                  <a:gd name="T8" fmla="*/ 25 w 292"/>
                  <a:gd name="T9" fmla="*/ 5 h 286"/>
                  <a:gd name="T10" fmla="*/ 287 w 292"/>
                  <a:gd name="T11" fmla="*/ 262 h 286"/>
                  <a:gd name="T12" fmla="*/ 287 w 292"/>
                  <a:gd name="T13" fmla="*/ 282 h 286"/>
                  <a:gd name="T14" fmla="*/ 277 w 292"/>
                  <a:gd name="T1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86">
                    <a:moveTo>
                      <a:pt x="277" y="286"/>
                    </a:moveTo>
                    <a:cubicBezTo>
                      <a:pt x="273" y="286"/>
                      <a:pt x="270" y="284"/>
                      <a:pt x="267" y="28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87" y="262"/>
                      <a:pt x="287" y="262"/>
                      <a:pt x="287" y="262"/>
                    </a:cubicBezTo>
                    <a:cubicBezTo>
                      <a:pt x="292" y="267"/>
                      <a:pt x="292" y="276"/>
                      <a:pt x="287" y="282"/>
                    </a:cubicBezTo>
                    <a:cubicBezTo>
                      <a:pt x="284" y="284"/>
                      <a:pt x="280" y="286"/>
                      <a:pt x="277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86CB6C21-0E90-46A3-9B51-C76CEC827AF6}"/>
              </a:ext>
            </a:extLst>
          </p:cNvPr>
          <p:cNvSpPr txBox="1"/>
          <p:nvPr/>
        </p:nvSpPr>
        <p:spPr>
          <a:xfrm>
            <a:off x="10679160" y="798785"/>
            <a:ext cx="1463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>
                <a:solidFill>
                  <a:schemeClr val="bg2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Eco-Friendly Recycling</a:t>
            </a:r>
            <a:endParaRPr kumimoji="1" lang="ko-KR" altLang="en-US" sz="800" b="1">
              <a:solidFill>
                <a:schemeClr val="bg2"/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pSp>
        <p:nvGrpSpPr>
          <p:cNvPr id="121" name="그룹 120">
            <a:extLst>
              <a:ext uri="{FF2B5EF4-FFF2-40B4-BE49-F238E27FC236}">
                <a16:creationId xmlns:a16="http://schemas.microsoft.com/office/drawing/2014/main" xmlns="" id="{E84AC6D6-F6C4-4F4A-ADB1-DAC1A72A9935}"/>
              </a:ext>
            </a:extLst>
          </p:cNvPr>
          <p:cNvGrpSpPr/>
          <p:nvPr/>
        </p:nvGrpSpPr>
        <p:grpSpPr>
          <a:xfrm>
            <a:off x="762343" y="216114"/>
            <a:ext cx="1476930" cy="396645"/>
            <a:chOff x="4264295" y="6070247"/>
            <a:chExt cx="1842274" cy="456065"/>
          </a:xfrm>
          <a:effectLst>
            <a:outerShdw blurRad="12700" sx="101000" sy="101000" algn="ctr" rotWithShape="0">
              <a:schemeClr val="bg1">
                <a:alpha val="80000"/>
              </a:schemeClr>
            </a:outerShdw>
          </a:effectLst>
        </p:grpSpPr>
        <p:sp>
          <p:nvSpPr>
            <p:cNvPr id="122" name="모서리가 둥근 직사각형 1">
              <a:extLst>
                <a:ext uri="{FF2B5EF4-FFF2-40B4-BE49-F238E27FC236}">
                  <a16:creationId xmlns:a16="http://schemas.microsoft.com/office/drawing/2014/main" xmlns="" id="{455981AC-49AF-4306-95CE-31C9DE5485C8}"/>
                </a:ext>
              </a:extLst>
            </p:cNvPr>
            <p:cNvSpPr/>
            <p:nvPr/>
          </p:nvSpPr>
          <p:spPr>
            <a:xfrm>
              <a:off x="4700829" y="6110824"/>
              <a:ext cx="1405740" cy="3678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rgbClr val="7BA04E"/>
                  </a:solidFill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ECO &amp; Mean</a:t>
              </a:r>
              <a:endParaRPr lang="ko-KR" altLang="en-US" sz="1050" b="1" dirty="0">
                <a:solidFill>
                  <a:srgbClr val="7BA04E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xmlns="" id="{2B85FACC-7DB0-491D-ABAF-336B5EFB1C72}"/>
                </a:ext>
              </a:extLst>
            </p:cNvPr>
            <p:cNvGrpSpPr/>
            <p:nvPr/>
          </p:nvGrpSpPr>
          <p:grpSpPr>
            <a:xfrm>
              <a:off x="4264295" y="6070247"/>
              <a:ext cx="416510" cy="456065"/>
              <a:chOff x="3452813" y="1825626"/>
              <a:chExt cx="825500" cy="673100"/>
            </a:xfrm>
            <a:solidFill>
              <a:srgbClr val="698845"/>
            </a:solidFill>
          </p:grpSpPr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xmlns="" id="{933E490C-410C-4EAD-8D91-42F53464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2201863"/>
                <a:ext cx="392113" cy="296863"/>
              </a:xfrm>
              <a:custGeom>
                <a:avLst/>
                <a:gdLst>
                  <a:gd name="T0" fmla="*/ 0 w 49"/>
                  <a:gd name="T1" fmla="*/ 9 h 37"/>
                  <a:gd name="T2" fmla="*/ 49 w 49"/>
                  <a:gd name="T3" fmla="*/ 25 h 37"/>
                  <a:gd name="T4" fmla="*/ 0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9"/>
                    </a:moveTo>
                    <a:cubicBezTo>
                      <a:pt x="0" y="9"/>
                      <a:pt x="17" y="37"/>
                      <a:pt x="49" y="25"/>
                    </a:cubicBezTo>
                    <a:cubicBezTo>
                      <a:pt x="49" y="25"/>
                      <a:pt x="33" y="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5" name="Freeform 8">
                <a:extLst>
                  <a:ext uri="{FF2B5EF4-FFF2-40B4-BE49-F238E27FC236}">
                    <a16:creationId xmlns:a16="http://schemas.microsoft.com/office/drawing/2014/main" xmlns="" id="{044C7B0E-7F4F-4027-8F73-22C15383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6" y="2073276"/>
                <a:ext cx="215900" cy="185738"/>
              </a:xfrm>
              <a:custGeom>
                <a:avLst/>
                <a:gdLst>
                  <a:gd name="T0" fmla="*/ 0 w 27"/>
                  <a:gd name="T1" fmla="*/ 0 h 23"/>
                  <a:gd name="T2" fmla="*/ 27 w 27"/>
                  <a:gd name="T3" fmla="*/ 23 h 23"/>
                  <a:gd name="T4" fmla="*/ 0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3" y="22"/>
                      <a:pt x="27" y="23"/>
                    </a:cubicBezTo>
                    <a:cubicBezTo>
                      <a:pt x="27" y="23"/>
                      <a:pt x="2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6" name="Freeform 9">
                <a:extLst>
                  <a:ext uri="{FF2B5EF4-FFF2-40B4-BE49-F238E27FC236}">
                    <a16:creationId xmlns:a16="http://schemas.microsoft.com/office/drawing/2014/main" xmlns="" id="{1A0D213B-A913-4E25-9B2E-2247B0D4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073276"/>
                <a:ext cx="215900" cy="185738"/>
              </a:xfrm>
              <a:custGeom>
                <a:avLst/>
                <a:gdLst>
                  <a:gd name="T0" fmla="*/ 27 w 27"/>
                  <a:gd name="T1" fmla="*/ 0 h 23"/>
                  <a:gd name="T2" fmla="*/ 0 w 27"/>
                  <a:gd name="T3" fmla="*/ 23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27" y="0"/>
                    </a:moveTo>
                    <a:cubicBezTo>
                      <a:pt x="27" y="0"/>
                      <a:pt x="24" y="22"/>
                      <a:pt x="0" y="23"/>
                    </a:cubicBezTo>
                    <a:cubicBezTo>
                      <a:pt x="0" y="23"/>
                      <a:pt x="3" y="3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7" name="Freeform 10">
                <a:extLst>
                  <a:ext uri="{FF2B5EF4-FFF2-40B4-BE49-F238E27FC236}">
                    <a16:creationId xmlns:a16="http://schemas.microsoft.com/office/drawing/2014/main" xmlns="" id="{8CBB2262-BB1C-4149-8507-3AB7913B6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2201863"/>
                <a:ext cx="393700" cy="296863"/>
              </a:xfrm>
              <a:custGeom>
                <a:avLst/>
                <a:gdLst>
                  <a:gd name="T0" fmla="*/ 49 w 49"/>
                  <a:gd name="T1" fmla="*/ 9 h 37"/>
                  <a:gd name="T2" fmla="*/ 0 w 49"/>
                  <a:gd name="T3" fmla="*/ 25 h 37"/>
                  <a:gd name="T4" fmla="*/ 49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49" y="9"/>
                    </a:moveTo>
                    <a:cubicBezTo>
                      <a:pt x="49" y="9"/>
                      <a:pt x="32" y="37"/>
                      <a:pt x="0" y="25"/>
                    </a:cubicBezTo>
                    <a:cubicBezTo>
                      <a:pt x="0" y="25"/>
                      <a:pt x="16" y="0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 dirty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xmlns="" id="{568AC96B-B17E-45D7-B16C-8D657FC6E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1825626"/>
                <a:ext cx="207963" cy="296863"/>
              </a:xfrm>
              <a:custGeom>
                <a:avLst/>
                <a:gdLst>
                  <a:gd name="T0" fmla="*/ 12 w 26"/>
                  <a:gd name="T1" fmla="*/ 37 h 37"/>
                  <a:gd name="T2" fmla="*/ 13 w 26"/>
                  <a:gd name="T3" fmla="*/ 0 h 37"/>
                  <a:gd name="T4" fmla="*/ 12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cubicBezTo>
                      <a:pt x="12" y="37"/>
                      <a:pt x="0" y="27"/>
                      <a:pt x="13" y="0"/>
                    </a:cubicBezTo>
                    <a:cubicBezTo>
                      <a:pt x="13" y="0"/>
                      <a:pt x="26" y="2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4695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640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중장기 추진전략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61F31537-C542-4D36-980C-216C08445DB4}"/>
              </a:ext>
            </a:extLst>
          </p:cNvPr>
          <p:cNvGrpSpPr/>
          <p:nvPr/>
        </p:nvGrpSpPr>
        <p:grpSpPr>
          <a:xfrm>
            <a:off x="2380652" y="724988"/>
            <a:ext cx="9431638" cy="5702703"/>
            <a:chOff x="1791254" y="1155297"/>
            <a:chExt cx="9431638" cy="5702703"/>
          </a:xfrm>
          <a:solidFill>
            <a:schemeClr val="accent6"/>
          </a:solidFill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xmlns="" id="{55B674F3-C3A2-463B-9BCB-2EED858EF33D}"/>
                </a:ext>
              </a:extLst>
            </p:cNvPr>
            <p:cNvSpPr/>
            <p:nvPr/>
          </p:nvSpPr>
          <p:spPr>
            <a:xfrm>
              <a:off x="1791254" y="3667125"/>
              <a:ext cx="8314771" cy="3190875"/>
            </a:xfrm>
            <a:custGeom>
              <a:avLst/>
              <a:gdLst>
                <a:gd name="connsiteX0" fmla="*/ 7740154 w 8876746"/>
                <a:gd name="connsiteY0" fmla="*/ 0 h 3429000"/>
                <a:gd name="connsiteX1" fmla="*/ 8876746 w 8876746"/>
                <a:gd name="connsiteY1" fmla="*/ 0 h 3429000"/>
                <a:gd name="connsiteX2" fmla="*/ 4111863 w 8876746"/>
                <a:gd name="connsiteY2" fmla="*/ 3429000 h 3429000"/>
                <a:gd name="connsiteX3" fmla="*/ 0 w 8876746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6746" h="3429000">
                  <a:moveTo>
                    <a:pt x="7740154" y="0"/>
                  </a:moveTo>
                  <a:lnTo>
                    <a:pt x="8876746" y="0"/>
                  </a:lnTo>
                  <a:lnTo>
                    <a:pt x="4111863" y="3429000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spc="-15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266E610F-C413-40C3-AC18-4474C329E0EE}"/>
                </a:ext>
              </a:extLst>
            </p:cNvPr>
            <p:cNvSpPr/>
            <p:nvPr/>
          </p:nvSpPr>
          <p:spPr>
            <a:xfrm>
              <a:off x="9039224" y="1155297"/>
              <a:ext cx="2183668" cy="2511827"/>
            </a:xfrm>
            <a:custGeom>
              <a:avLst/>
              <a:gdLst>
                <a:gd name="connsiteX0" fmla="*/ 2021768 w 2224328"/>
                <a:gd name="connsiteY0" fmla="*/ 0 h 2511827"/>
                <a:gd name="connsiteX1" fmla="*/ 2224328 w 2224328"/>
                <a:gd name="connsiteY1" fmla="*/ 660600 h 2511827"/>
                <a:gd name="connsiteX2" fmla="*/ 2018536 w 2224328"/>
                <a:gd name="connsiteY2" fmla="*/ 660600 h 2511827"/>
                <a:gd name="connsiteX3" fmla="*/ 1083777 w 2224328"/>
                <a:gd name="connsiteY3" fmla="*/ 2511827 h 2511827"/>
                <a:gd name="connsiteX4" fmla="*/ 0 w 2224328"/>
                <a:gd name="connsiteY4" fmla="*/ 2511827 h 2511827"/>
                <a:gd name="connsiteX5" fmla="*/ 1438722 w 2224328"/>
                <a:gd name="connsiteY5" fmla="*/ 660600 h 2511827"/>
                <a:gd name="connsiteX6" fmla="*/ 1236132 w 2224328"/>
                <a:gd name="connsiteY6" fmla="*/ 660600 h 251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4328" h="2511827">
                  <a:moveTo>
                    <a:pt x="2021768" y="0"/>
                  </a:moveTo>
                  <a:lnTo>
                    <a:pt x="2224328" y="660600"/>
                  </a:lnTo>
                  <a:lnTo>
                    <a:pt x="2018536" y="660600"/>
                  </a:lnTo>
                  <a:lnTo>
                    <a:pt x="1083777" y="2511827"/>
                  </a:lnTo>
                  <a:lnTo>
                    <a:pt x="0" y="2511827"/>
                  </a:lnTo>
                  <a:lnTo>
                    <a:pt x="1438722" y="660600"/>
                  </a:lnTo>
                  <a:lnTo>
                    <a:pt x="1236132" y="6606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5C22EFEB-BAC0-4C26-8980-42CDBCA1786F}"/>
              </a:ext>
            </a:extLst>
          </p:cNvPr>
          <p:cNvSpPr/>
          <p:nvPr/>
        </p:nvSpPr>
        <p:spPr>
          <a:xfrm>
            <a:off x="4506218" y="4162398"/>
            <a:ext cx="1533525" cy="15335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r="5400000" sx="90000" sy="-19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-15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xmlns="" id="{6A3091EB-A02B-41DD-B523-8F2E40183F52}"/>
              </a:ext>
            </a:extLst>
          </p:cNvPr>
          <p:cNvSpPr/>
          <p:nvPr/>
        </p:nvSpPr>
        <p:spPr>
          <a:xfrm>
            <a:off x="6510373" y="3656758"/>
            <a:ext cx="1175496" cy="11754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r="5400000" sx="90000" sy="-19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-15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8B6F7640-B917-4532-96DB-565F3416385A}"/>
              </a:ext>
            </a:extLst>
          </p:cNvPr>
          <p:cNvSpPr/>
          <p:nvPr/>
        </p:nvSpPr>
        <p:spPr>
          <a:xfrm>
            <a:off x="8154046" y="3236814"/>
            <a:ext cx="851647" cy="8516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52400" dir="5400000" sx="90000" sy="-19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-15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xmlns="" id="{90777668-4F96-4856-832F-334815F7F03D}"/>
              </a:ext>
            </a:extLst>
          </p:cNvPr>
          <p:cNvSpPr/>
          <p:nvPr/>
        </p:nvSpPr>
        <p:spPr>
          <a:xfrm>
            <a:off x="9428597" y="2883012"/>
            <a:ext cx="582406" cy="5824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52400" dir="5400000" sx="90000" sy="-19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-15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2022FA17-3C1A-4992-B326-9522DD3DBFC8}"/>
              </a:ext>
            </a:extLst>
          </p:cNvPr>
          <p:cNvGrpSpPr/>
          <p:nvPr/>
        </p:nvGrpSpPr>
        <p:grpSpPr>
          <a:xfrm>
            <a:off x="2536257" y="4282401"/>
            <a:ext cx="1863403" cy="338554"/>
            <a:chOff x="2714625" y="4289567"/>
            <a:chExt cx="2144069" cy="339606"/>
          </a:xfrm>
        </p:grpSpPr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xmlns="" id="{ED2F8ADE-097A-45A9-8FD8-2841D27C1A57}"/>
                </a:ext>
              </a:extLst>
            </p:cNvPr>
            <p:cNvCxnSpPr>
              <a:cxnSpLocks/>
            </p:cNvCxnSpPr>
            <p:nvPr/>
          </p:nvCxnSpPr>
          <p:spPr>
            <a:xfrm>
              <a:off x="2714625" y="4289567"/>
              <a:ext cx="1865602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xmlns="" id="{2286C724-AAE3-47E1-9D92-4FF425F613BE}"/>
                </a:ext>
              </a:extLst>
            </p:cNvPr>
            <p:cNvCxnSpPr>
              <a:cxnSpLocks/>
            </p:cNvCxnSpPr>
            <p:nvPr/>
          </p:nvCxnSpPr>
          <p:spPr>
            <a:xfrm>
              <a:off x="4580227" y="4289567"/>
              <a:ext cx="278467" cy="33960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0A2E3BD3-DAA9-4193-80C8-90FCD70CAA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05327" y="1427694"/>
            <a:ext cx="2756562" cy="108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플라스틱 제품 생산 기업 대상으로      원료 공급을 확대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특허기술 기반으로 식품 등 시장의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OEM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제품 공동개발 및 공급 운영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A0150DF2-DFC2-4523-9FD0-939934E590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7031" y="4428363"/>
            <a:ext cx="2799983" cy="108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원료 기술개발 완료로 생산 설비 도입을 통한 시장 진입 기반 구축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사전 영업활동을 통해 원료 공급에 대한 기업고객 확보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7DFD45FD-9DEC-4FC3-9EA1-9185E7657E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29241" y="2857261"/>
            <a:ext cx="2853831" cy="108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지자체 및 기관 공급 운영을 위한          조달 인증 및 등록으로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B2G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시장 확보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B2G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시장 공급 운영을 통해 제품 및      기술에 대한 신뢰 구축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xmlns="" id="{B2D3CCCB-ADAC-46D3-9E20-46A3E0D6784A}"/>
              </a:ext>
            </a:extLst>
          </p:cNvPr>
          <p:cNvGrpSpPr/>
          <p:nvPr/>
        </p:nvGrpSpPr>
        <p:grpSpPr>
          <a:xfrm>
            <a:off x="4664991" y="2693652"/>
            <a:ext cx="2031234" cy="950590"/>
            <a:chOff x="5819775" y="3532785"/>
            <a:chExt cx="936244" cy="563827"/>
          </a:xfrm>
        </p:grpSpPr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xmlns="" id="{CDA01D21-202D-4076-AF80-83F0035189B4}"/>
                </a:ext>
              </a:extLst>
            </p:cNvPr>
            <p:cNvCxnSpPr/>
            <p:nvPr/>
          </p:nvCxnSpPr>
          <p:spPr>
            <a:xfrm>
              <a:off x="5819775" y="3532785"/>
              <a:ext cx="523026" cy="0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xmlns="" id="{7D199875-AC39-4B0B-A81E-D4FBA3C2AAA7}"/>
                </a:ext>
              </a:extLst>
            </p:cNvPr>
            <p:cNvCxnSpPr/>
            <p:nvPr/>
          </p:nvCxnSpPr>
          <p:spPr>
            <a:xfrm>
              <a:off x="6342801" y="3532785"/>
              <a:ext cx="413218" cy="563827"/>
            </a:xfrm>
            <a:prstGeom prst="line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45C51B3F-64A0-4FBF-AD69-B20769092B01}"/>
              </a:ext>
            </a:extLst>
          </p:cNvPr>
          <p:cNvGrpSpPr/>
          <p:nvPr/>
        </p:nvGrpSpPr>
        <p:grpSpPr>
          <a:xfrm>
            <a:off x="7982920" y="1468974"/>
            <a:ext cx="413218" cy="1674861"/>
            <a:chOff x="6342801" y="2638821"/>
            <a:chExt cx="413218" cy="1457791"/>
          </a:xfrm>
        </p:grpSpPr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xmlns="" id="{98506704-1824-4B50-8C2E-8A68C3E9888F}"/>
                </a:ext>
              </a:extLst>
            </p:cNvPr>
            <p:cNvCxnSpPr>
              <a:cxnSpLocks/>
            </p:cNvCxnSpPr>
            <p:nvPr/>
          </p:nvCxnSpPr>
          <p:spPr>
            <a:xfrm>
              <a:off x="6342801" y="2638821"/>
              <a:ext cx="0" cy="893964"/>
            </a:xfrm>
            <a:prstGeom prst="line">
              <a:avLst/>
            </a:prstGeom>
            <a:ln>
              <a:solidFill>
                <a:schemeClr val="accent2"/>
              </a:solidFill>
              <a:prstDash val="solid"/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xmlns="" id="{057BC32C-4E79-45EC-AB40-099F2AECBAED}"/>
                </a:ext>
              </a:extLst>
            </p:cNvPr>
            <p:cNvCxnSpPr/>
            <p:nvPr/>
          </p:nvCxnSpPr>
          <p:spPr>
            <a:xfrm>
              <a:off x="6342801" y="3532785"/>
              <a:ext cx="413218" cy="563827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E180E028-CF0B-4947-885D-FA6351254580}"/>
              </a:ext>
            </a:extLst>
          </p:cNvPr>
          <p:cNvGrpSpPr/>
          <p:nvPr/>
        </p:nvGrpSpPr>
        <p:grpSpPr>
          <a:xfrm>
            <a:off x="10028473" y="3473920"/>
            <a:ext cx="999897" cy="1071456"/>
            <a:chOff x="10011003" y="3814698"/>
            <a:chExt cx="999897" cy="1071456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xmlns="" id="{67E7B7D0-D1C2-4979-B289-262AD682D107}"/>
                </a:ext>
              </a:extLst>
            </p:cNvPr>
            <p:cNvCxnSpPr/>
            <p:nvPr/>
          </p:nvCxnSpPr>
          <p:spPr>
            <a:xfrm>
              <a:off x="10011003" y="3814698"/>
              <a:ext cx="999897" cy="44009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xmlns="" id="{3BA11DA4-1B3D-454B-8920-2EC92366F819}"/>
                </a:ext>
              </a:extLst>
            </p:cNvPr>
            <p:cNvCxnSpPr/>
            <p:nvPr/>
          </p:nvCxnSpPr>
          <p:spPr>
            <a:xfrm>
              <a:off x="11010900" y="4247976"/>
              <a:ext cx="0" cy="63817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olid"/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7DBF4C96-8040-4850-AD9A-0C2E406B5194}"/>
              </a:ext>
            </a:extLst>
          </p:cNvPr>
          <p:cNvGrpSpPr/>
          <p:nvPr/>
        </p:nvGrpSpPr>
        <p:grpSpPr>
          <a:xfrm>
            <a:off x="8396138" y="3473920"/>
            <a:ext cx="390738" cy="384726"/>
            <a:chOff x="3132138" y="3779838"/>
            <a:chExt cx="928687" cy="914400"/>
          </a:xfrm>
          <a:solidFill>
            <a:schemeClr val="bg1"/>
          </a:solidFill>
        </p:grpSpPr>
        <p:sp>
          <p:nvSpPr>
            <p:cNvPr id="47" name="Freeform 295">
              <a:extLst>
                <a:ext uri="{FF2B5EF4-FFF2-40B4-BE49-F238E27FC236}">
                  <a16:creationId xmlns:a16="http://schemas.microsoft.com/office/drawing/2014/main" xmlns="" id="{5080C78D-4819-48F2-B120-26BD83E9F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4227513"/>
              <a:ext cx="276225" cy="466725"/>
            </a:xfrm>
            <a:custGeom>
              <a:avLst/>
              <a:gdLst>
                <a:gd name="T0" fmla="*/ 217 w 260"/>
                <a:gd name="T1" fmla="*/ 437 h 437"/>
                <a:gd name="T2" fmla="*/ 43 w 260"/>
                <a:gd name="T3" fmla="*/ 437 h 437"/>
                <a:gd name="T4" fmla="*/ 0 w 260"/>
                <a:gd name="T5" fmla="*/ 394 h 437"/>
                <a:gd name="T6" fmla="*/ 0 w 260"/>
                <a:gd name="T7" fmla="*/ 266 h 437"/>
                <a:gd name="T8" fmla="*/ 22 w 260"/>
                <a:gd name="T9" fmla="*/ 229 h 437"/>
                <a:gd name="T10" fmla="*/ 43 w 260"/>
                <a:gd name="T11" fmla="*/ 216 h 437"/>
                <a:gd name="T12" fmla="*/ 4 w 260"/>
                <a:gd name="T13" fmla="*/ 126 h 437"/>
                <a:gd name="T14" fmla="*/ 41 w 260"/>
                <a:gd name="T15" fmla="*/ 37 h 437"/>
                <a:gd name="T16" fmla="*/ 61 w 260"/>
                <a:gd name="T17" fmla="*/ 37 h 437"/>
                <a:gd name="T18" fmla="*/ 61 w 260"/>
                <a:gd name="T19" fmla="*/ 56 h 437"/>
                <a:gd name="T20" fmla="*/ 32 w 260"/>
                <a:gd name="T21" fmla="*/ 126 h 437"/>
                <a:gd name="T22" fmla="*/ 76 w 260"/>
                <a:gd name="T23" fmla="*/ 207 h 437"/>
                <a:gd name="T24" fmla="*/ 82 w 260"/>
                <a:gd name="T25" fmla="*/ 219 h 437"/>
                <a:gd name="T26" fmla="*/ 75 w 260"/>
                <a:gd name="T27" fmla="*/ 231 h 437"/>
                <a:gd name="T28" fmla="*/ 36 w 260"/>
                <a:gd name="T29" fmla="*/ 253 h 437"/>
                <a:gd name="T30" fmla="*/ 28 w 260"/>
                <a:gd name="T31" fmla="*/ 266 h 437"/>
                <a:gd name="T32" fmla="*/ 28 w 260"/>
                <a:gd name="T33" fmla="*/ 394 h 437"/>
                <a:gd name="T34" fmla="*/ 43 w 260"/>
                <a:gd name="T35" fmla="*/ 409 h 437"/>
                <a:gd name="T36" fmla="*/ 217 w 260"/>
                <a:gd name="T37" fmla="*/ 409 h 437"/>
                <a:gd name="T38" fmla="*/ 232 w 260"/>
                <a:gd name="T39" fmla="*/ 394 h 437"/>
                <a:gd name="T40" fmla="*/ 232 w 260"/>
                <a:gd name="T41" fmla="*/ 266 h 437"/>
                <a:gd name="T42" fmla="*/ 224 w 260"/>
                <a:gd name="T43" fmla="*/ 253 h 437"/>
                <a:gd name="T44" fmla="*/ 185 w 260"/>
                <a:gd name="T45" fmla="*/ 231 h 437"/>
                <a:gd name="T46" fmla="*/ 178 w 260"/>
                <a:gd name="T47" fmla="*/ 219 h 437"/>
                <a:gd name="T48" fmla="*/ 184 w 260"/>
                <a:gd name="T49" fmla="*/ 207 h 437"/>
                <a:gd name="T50" fmla="*/ 228 w 260"/>
                <a:gd name="T51" fmla="*/ 126 h 437"/>
                <a:gd name="T52" fmla="*/ 130 w 260"/>
                <a:gd name="T53" fmla="*/ 28 h 437"/>
                <a:gd name="T54" fmla="*/ 95 w 260"/>
                <a:gd name="T55" fmla="*/ 35 h 437"/>
                <a:gd name="T56" fmla="*/ 77 w 260"/>
                <a:gd name="T57" fmla="*/ 27 h 437"/>
                <a:gd name="T58" fmla="*/ 85 w 260"/>
                <a:gd name="T59" fmla="*/ 8 h 437"/>
                <a:gd name="T60" fmla="*/ 130 w 260"/>
                <a:gd name="T61" fmla="*/ 0 h 437"/>
                <a:gd name="T62" fmla="*/ 256 w 260"/>
                <a:gd name="T63" fmla="*/ 126 h 437"/>
                <a:gd name="T64" fmla="*/ 217 w 260"/>
                <a:gd name="T65" fmla="*/ 216 h 437"/>
                <a:gd name="T66" fmla="*/ 238 w 260"/>
                <a:gd name="T67" fmla="*/ 229 h 437"/>
                <a:gd name="T68" fmla="*/ 260 w 260"/>
                <a:gd name="T69" fmla="*/ 266 h 437"/>
                <a:gd name="T70" fmla="*/ 260 w 260"/>
                <a:gd name="T71" fmla="*/ 394 h 437"/>
                <a:gd name="T72" fmla="*/ 217 w 260"/>
                <a:gd name="T73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437">
                  <a:moveTo>
                    <a:pt x="217" y="437"/>
                  </a:moveTo>
                  <a:cubicBezTo>
                    <a:pt x="43" y="437"/>
                    <a:pt x="43" y="437"/>
                    <a:pt x="43" y="437"/>
                  </a:cubicBezTo>
                  <a:cubicBezTo>
                    <a:pt x="20" y="437"/>
                    <a:pt x="0" y="418"/>
                    <a:pt x="0" y="39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51"/>
                    <a:pt x="9" y="236"/>
                    <a:pt x="22" y="229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19" y="193"/>
                    <a:pt x="4" y="160"/>
                    <a:pt x="4" y="126"/>
                  </a:cubicBezTo>
                  <a:cubicBezTo>
                    <a:pt x="4" y="92"/>
                    <a:pt x="17" y="60"/>
                    <a:pt x="41" y="37"/>
                  </a:cubicBezTo>
                  <a:cubicBezTo>
                    <a:pt x="47" y="31"/>
                    <a:pt x="56" y="31"/>
                    <a:pt x="61" y="37"/>
                  </a:cubicBezTo>
                  <a:cubicBezTo>
                    <a:pt x="67" y="42"/>
                    <a:pt x="67" y="51"/>
                    <a:pt x="61" y="56"/>
                  </a:cubicBezTo>
                  <a:cubicBezTo>
                    <a:pt x="43" y="75"/>
                    <a:pt x="32" y="100"/>
                    <a:pt x="32" y="126"/>
                  </a:cubicBezTo>
                  <a:cubicBezTo>
                    <a:pt x="32" y="158"/>
                    <a:pt x="48" y="189"/>
                    <a:pt x="76" y="207"/>
                  </a:cubicBezTo>
                  <a:cubicBezTo>
                    <a:pt x="80" y="209"/>
                    <a:pt x="82" y="214"/>
                    <a:pt x="82" y="219"/>
                  </a:cubicBezTo>
                  <a:cubicBezTo>
                    <a:pt x="82" y="224"/>
                    <a:pt x="79" y="228"/>
                    <a:pt x="75" y="231"/>
                  </a:cubicBezTo>
                  <a:cubicBezTo>
                    <a:pt x="36" y="253"/>
                    <a:pt x="36" y="253"/>
                    <a:pt x="36" y="253"/>
                  </a:cubicBezTo>
                  <a:cubicBezTo>
                    <a:pt x="31" y="256"/>
                    <a:pt x="28" y="261"/>
                    <a:pt x="28" y="266"/>
                  </a:cubicBezTo>
                  <a:cubicBezTo>
                    <a:pt x="28" y="394"/>
                    <a:pt x="28" y="394"/>
                    <a:pt x="28" y="394"/>
                  </a:cubicBezTo>
                  <a:cubicBezTo>
                    <a:pt x="28" y="403"/>
                    <a:pt x="35" y="409"/>
                    <a:pt x="43" y="409"/>
                  </a:cubicBezTo>
                  <a:cubicBezTo>
                    <a:pt x="217" y="409"/>
                    <a:pt x="217" y="409"/>
                    <a:pt x="217" y="409"/>
                  </a:cubicBezTo>
                  <a:cubicBezTo>
                    <a:pt x="225" y="409"/>
                    <a:pt x="232" y="403"/>
                    <a:pt x="232" y="394"/>
                  </a:cubicBezTo>
                  <a:cubicBezTo>
                    <a:pt x="232" y="266"/>
                    <a:pt x="232" y="266"/>
                    <a:pt x="232" y="266"/>
                  </a:cubicBezTo>
                  <a:cubicBezTo>
                    <a:pt x="232" y="261"/>
                    <a:pt x="229" y="256"/>
                    <a:pt x="224" y="253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81" y="228"/>
                    <a:pt x="178" y="224"/>
                    <a:pt x="178" y="219"/>
                  </a:cubicBezTo>
                  <a:cubicBezTo>
                    <a:pt x="178" y="214"/>
                    <a:pt x="180" y="209"/>
                    <a:pt x="184" y="207"/>
                  </a:cubicBezTo>
                  <a:cubicBezTo>
                    <a:pt x="212" y="189"/>
                    <a:pt x="228" y="158"/>
                    <a:pt x="228" y="126"/>
                  </a:cubicBezTo>
                  <a:cubicBezTo>
                    <a:pt x="228" y="72"/>
                    <a:pt x="184" y="28"/>
                    <a:pt x="130" y="28"/>
                  </a:cubicBezTo>
                  <a:cubicBezTo>
                    <a:pt x="118" y="28"/>
                    <a:pt x="106" y="30"/>
                    <a:pt x="95" y="35"/>
                  </a:cubicBezTo>
                  <a:cubicBezTo>
                    <a:pt x="87" y="37"/>
                    <a:pt x="79" y="34"/>
                    <a:pt x="77" y="27"/>
                  </a:cubicBezTo>
                  <a:cubicBezTo>
                    <a:pt x="74" y="19"/>
                    <a:pt x="77" y="11"/>
                    <a:pt x="85" y="8"/>
                  </a:cubicBezTo>
                  <a:cubicBezTo>
                    <a:pt x="99" y="3"/>
                    <a:pt x="114" y="0"/>
                    <a:pt x="130" y="0"/>
                  </a:cubicBezTo>
                  <a:cubicBezTo>
                    <a:pt x="199" y="0"/>
                    <a:pt x="256" y="56"/>
                    <a:pt x="256" y="126"/>
                  </a:cubicBezTo>
                  <a:cubicBezTo>
                    <a:pt x="256" y="160"/>
                    <a:pt x="242" y="193"/>
                    <a:pt x="217" y="216"/>
                  </a:cubicBezTo>
                  <a:cubicBezTo>
                    <a:pt x="238" y="229"/>
                    <a:pt x="238" y="229"/>
                    <a:pt x="238" y="229"/>
                  </a:cubicBezTo>
                  <a:cubicBezTo>
                    <a:pt x="251" y="236"/>
                    <a:pt x="260" y="251"/>
                    <a:pt x="260" y="266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0" y="418"/>
                    <a:pt x="240" y="437"/>
                    <a:pt x="217" y="4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8" name="Freeform 298">
              <a:extLst>
                <a:ext uri="{FF2B5EF4-FFF2-40B4-BE49-F238E27FC236}">
                  <a16:creationId xmlns:a16="http://schemas.microsoft.com/office/drawing/2014/main" xmlns="" id="{66C985EF-7221-4D56-B90D-38FCC33CD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4021138"/>
              <a:ext cx="496887" cy="404812"/>
            </a:xfrm>
            <a:custGeom>
              <a:avLst/>
              <a:gdLst>
                <a:gd name="T0" fmla="*/ 378 w 467"/>
                <a:gd name="T1" fmla="*/ 380 h 380"/>
                <a:gd name="T2" fmla="*/ 366 w 467"/>
                <a:gd name="T3" fmla="*/ 374 h 380"/>
                <a:gd name="T4" fmla="*/ 333 w 467"/>
                <a:gd name="T5" fmla="*/ 328 h 380"/>
                <a:gd name="T6" fmla="*/ 36 w 467"/>
                <a:gd name="T7" fmla="*/ 328 h 380"/>
                <a:gd name="T8" fmla="*/ 0 w 467"/>
                <a:gd name="T9" fmla="*/ 291 h 380"/>
                <a:gd name="T10" fmla="*/ 0 w 467"/>
                <a:gd name="T11" fmla="*/ 129 h 380"/>
                <a:gd name="T12" fmla="*/ 14 w 467"/>
                <a:gd name="T13" fmla="*/ 115 h 380"/>
                <a:gd name="T14" fmla="*/ 28 w 467"/>
                <a:gd name="T15" fmla="*/ 129 h 380"/>
                <a:gd name="T16" fmla="*/ 28 w 467"/>
                <a:gd name="T17" fmla="*/ 291 h 380"/>
                <a:gd name="T18" fmla="*/ 36 w 467"/>
                <a:gd name="T19" fmla="*/ 300 h 380"/>
                <a:gd name="T20" fmla="*/ 340 w 467"/>
                <a:gd name="T21" fmla="*/ 300 h 380"/>
                <a:gd name="T22" fmla="*/ 351 w 467"/>
                <a:gd name="T23" fmla="*/ 306 h 380"/>
                <a:gd name="T24" fmla="*/ 364 w 467"/>
                <a:gd name="T25" fmla="*/ 323 h 380"/>
                <a:gd name="T26" fmla="*/ 364 w 467"/>
                <a:gd name="T27" fmla="*/ 314 h 380"/>
                <a:gd name="T28" fmla="*/ 378 w 467"/>
                <a:gd name="T29" fmla="*/ 300 h 380"/>
                <a:gd name="T30" fmla="*/ 430 w 467"/>
                <a:gd name="T31" fmla="*/ 300 h 380"/>
                <a:gd name="T32" fmla="*/ 439 w 467"/>
                <a:gd name="T33" fmla="*/ 291 h 380"/>
                <a:gd name="T34" fmla="*/ 439 w 467"/>
                <a:gd name="T35" fmla="*/ 36 h 380"/>
                <a:gd name="T36" fmla="*/ 430 w 467"/>
                <a:gd name="T37" fmla="*/ 28 h 380"/>
                <a:gd name="T38" fmla="*/ 214 w 467"/>
                <a:gd name="T39" fmla="*/ 28 h 380"/>
                <a:gd name="T40" fmla="*/ 200 w 467"/>
                <a:gd name="T41" fmla="*/ 14 h 380"/>
                <a:gd name="T42" fmla="*/ 214 w 467"/>
                <a:gd name="T43" fmla="*/ 0 h 380"/>
                <a:gd name="T44" fmla="*/ 430 w 467"/>
                <a:gd name="T45" fmla="*/ 0 h 380"/>
                <a:gd name="T46" fmla="*/ 467 w 467"/>
                <a:gd name="T47" fmla="*/ 36 h 380"/>
                <a:gd name="T48" fmla="*/ 467 w 467"/>
                <a:gd name="T49" fmla="*/ 291 h 380"/>
                <a:gd name="T50" fmla="*/ 430 w 467"/>
                <a:gd name="T51" fmla="*/ 328 h 380"/>
                <a:gd name="T52" fmla="*/ 392 w 467"/>
                <a:gd name="T53" fmla="*/ 328 h 380"/>
                <a:gd name="T54" fmla="*/ 392 w 467"/>
                <a:gd name="T55" fmla="*/ 366 h 380"/>
                <a:gd name="T56" fmla="*/ 382 w 467"/>
                <a:gd name="T57" fmla="*/ 380 h 380"/>
                <a:gd name="T58" fmla="*/ 378 w 467"/>
                <a:gd name="T5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7" h="380">
                  <a:moveTo>
                    <a:pt x="378" y="380"/>
                  </a:moveTo>
                  <a:cubicBezTo>
                    <a:pt x="373" y="380"/>
                    <a:pt x="369" y="378"/>
                    <a:pt x="366" y="374"/>
                  </a:cubicBezTo>
                  <a:cubicBezTo>
                    <a:pt x="333" y="328"/>
                    <a:pt x="333" y="328"/>
                    <a:pt x="333" y="328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16" y="328"/>
                    <a:pt x="0" y="311"/>
                    <a:pt x="0" y="291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1"/>
                    <a:pt x="6" y="115"/>
                    <a:pt x="14" y="115"/>
                  </a:cubicBezTo>
                  <a:cubicBezTo>
                    <a:pt x="21" y="115"/>
                    <a:pt x="28" y="121"/>
                    <a:pt x="28" y="129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8" y="296"/>
                    <a:pt x="31" y="300"/>
                    <a:pt x="36" y="300"/>
                  </a:cubicBezTo>
                  <a:cubicBezTo>
                    <a:pt x="340" y="300"/>
                    <a:pt x="340" y="300"/>
                    <a:pt x="340" y="300"/>
                  </a:cubicBezTo>
                  <a:cubicBezTo>
                    <a:pt x="344" y="300"/>
                    <a:pt x="349" y="302"/>
                    <a:pt x="351" y="306"/>
                  </a:cubicBezTo>
                  <a:cubicBezTo>
                    <a:pt x="364" y="323"/>
                    <a:pt x="364" y="323"/>
                    <a:pt x="364" y="323"/>
                  </a:cubicBezTo>
                  <a:cubicBezTo>
                    <a:pt x="364" y="314"/>
                    <a:pt x="364" y="314"/>
                    <a:pt x="364" y="314"/>
                  </a:cubicBezTo>
                  <a:cubicBezTo>
                    <a:pt x="364" y="306"/>
                    <a:pt x="370" y="300"/>
                    <a:pt x="378" y="300"/>
                  </a:cubicBezTo>
                  <a:cubicBezTo>
                    <a:pt x="430" y="300"/>
                    <a:pt x="430" y="300"/>
                    <a:pt x="430" y="300"/>
                  </a:cubicBezTo>
                  <a:cubicBezTo>
                    <a:pt x="435" y="300"/>
                    <a:pt x="439" y="296"/>
                    <a:pt x="439" y="291"/>
                  </a:cubicBezTo>
                  <a:cubicBezTo>
                    <a:pt x="439" y="36"/>
                    <a:pt x="439" y="36"/>
                    <a:pt x="439" y="36"/>
                  </a:cubicBezTo>
                  <a:cubicBezTo>
                    <a:pt x="439" y="32"/>
                    <a:pt x="435" y="28"/>
                    <a:pt x="430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06" y="28"/>
                    <a:pt x="200" y="21"/>
                    <a:pt x="200" y="14"/>
                  </a:cubicBezTo>
                  <a:cubicBezTo>
                    <a:pt x="200" y="6"/>
                    <a:pt x="206" y="0"/>
                    <a:pt x="214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50" y="0"/>
                    <a:pt x="467" y="16"/>
                    <a:pt x="467" y="36"/>
                  </a:cubicBezTo>
                  <a:cubicBezTo>
                    <a:pt x="467" y="291"/>
                    <a:pt x="467" y="291"/>
                    <a:pt x="467" y="291"/>
                  </a:cubicBezTo>
                  <a:cubicBezTo>
                    <a:pt x="467" y="311"/>
                    <a:pt x="450" y="328"/>
                    <a:pt x="430" y="328"/>
                  </a:cubicBezTo>
                  <a:cubicBezTo>
                    <a:pt x="392" y="328"/>
                    <a:pt x="392" y="328"/>
                    <a:pt x="392" y="328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72"/>
                    <a:pt x="388" y="378"/>
                    <a:pt x="382" y="380"/>
                  </a:cubicBezTo>
                  <a:cubicBezTo>
                    <a:pt x="380" y="380"/>
                    <a:pt x="379" y="380"/>
                    <a:pt x="378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Freeform 299">
              <a:extLst>
                <a:ext uri="{FF2B5EF4-FFF2-40B4-BE49-F238E27FC236}">
                  <a16:creationId xmlns:a16="http://schemas.microsoft.com/office/drawing/2014/main" xmlns="" id="{87AD57A0-0648-4487-AD44-0DD4BCE23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488" y="3779838"/>
              <a:ext cx="496887" cy="404812"/>
            </a:xfrm>
            <a:custGeom>
              <a:avLst/>
              <a:gdLst>
                <a:gd name="T0" fmla="*/ 89 w 467"/>
                <a:gd name="T1" fmla="*/ 380 h 380"/>
                <a:gd name="T2" fmla="*/ 84 w 467"/>
                <a:gd name="T3" fmla="*/ 380 h 380"/>
                <a:gd name="T4" fmla="*/ 75 w 467"/>
                <a:gd name="T5" fmla="*/ 366 h 380"/>
                <a:gd name="T6" fmla="*/ 75 w 467"/>
                <a:gd name="T7" fmla="*/ 328 h 380"/>
                <a:gd name="T8" fmla="*/ 36 w 467"/>
                <a:gd name="T9" fmla="*/ 328 h 380"/>
                <a:gd name="T10" fmla="*/ 0 w 467"/>
                <a:gd name="T11" fmla="*/ 291 h 380"/>
                <a:gd name="T12" fmla="*/ 0 w 467"/>
                <a:gd name="T13" fmla="*/ 36 h 380"/>
                <a:gd name="T14" fmla="*/ 36 w 467"/>
                <a:gd name="T15" fmla="*/ 0 h 380"/>
                <a:gd name="T16" fmla="*/ 430 w 467"/>
                <a:gd name="T17" fmla="*/ 0 h 380"/>
                <a:gd name="T18" fmla="*/ 467 w 467"/>
                <a:gd name="T19" fmla="*/ 36 h 380"/>
                <a:gd name="T20" fmla="*/ 467 w 467"/>
                <a:gd name="T21" fmla="*/ 291 h 380"/>
                <a:gd name="T22" fmla="*/ 430 w 467"/>
                <a:gd name="T23" fmla="*/ 328 h 380"/>
                <a:gd name="T24" fmla="*/ 134 w 467"/>
                <a:gd name="T25" fmla="*/ 328 h 380"/>
                <a:gd name="T26" fmla="*/ 100 w 467"/>
                <a:gd name="T27" fmla="*/ 374 h 380"/>
                <a:gd name="T28" fmla="*/ 89 w 467"/>
                <a:gd name="T29" fmla="*/ 380 h 380"/>
                <a:gd name="T30" fmla="*/ 36 w 467"/>
                <a:gd name="T31" fmla="*/ 28 h 380"/>
                <a:gd name="T32" fmla="*/ 28 w 467"/>
                <a:gd name="T33" fmla="*/ 36 h 380"/>
                <a:gd name="T34" fmla="*/ 28 w 467"/>
                <a:gd name="T35" fmla="*/ 291 h 380"/>
                <a:gd name="T36" fmla="*/ 36 w 467"/>
                <a:gd name="T37" fmla="*/ 300 h 380"/>
                <a:gd name="T38" fmla="*/ 89 w 467"/>
                <a:gd name="T39" fmla="*/ 300 h 380"/>
                <a:gd name="T40" fmla="*/ 103 w 467"/>
                <a:gd name="T41" fmla="*/ 314 h 380"/>
                <a:gd name="T42" fmla="*/ 103 w 467"/>
                <a:gd name="T43" fmla="*/ 323 h 380"/>
                <a:gd name="T44" fmla="*/ 115 w 467"/>
                <a:gd name="T45" fmla="*/ 306 h 380"/>
                <a:gd name="T46" fmla="*/ 126 w 467"/>
                <a:gd name="T47" fmla="*/ 300 h 380"/>
                <a:gd name="T48" fmla="*/ 430 w 467"/>
                <a:gd name="T49" fmla="*/ 300 h 380"/>
                <a:gd name="T50" fmla="*/ 439 w 467"/>
                <a:gd name="T51" fmla="*/ 291 h 380"/>
                <a:gd name="T52" fmla="*/ 439 w 467"/>
                <a:gd name="T53" fmla="*/ 36 h 380"/>
                <a:gd name="T54" fmla="*/ 430 w 467"/>
                <a:gd name="T55" fmla="*/ 28 h 380"/>
                <a:gd name="T56" fmla="*/ 36 w 467"/>
                <a:gd name="T57" fmla="*/ 2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80">
                  <a:moveTo>
                    <a:pt x="89" y="380"/>
                  </a:moveTo>
                  <a:cubicBezTo>
                    <a:pt x="87" y="380"/>
                    <a:pt x="86" y="380"/>
                    <a:pt x="84" y="380"/>
                  </a:cubicBezTo>
                  <a:cubicBezTo>
                    <a:pt x="79" y="378"/>
                    <a:pt x="75" y="372"/>
                    <a:pt x="75" y="366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16" y="328"/>
                    <a:pt x="0" y="311"/>
                    <a:pt x="0" y="29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50" y="0"/>
                    <a:pt x="467" y="16"/>
                    <a:pt x="467" y="36"/>
                  </a:cubicBezTo>
                  <a:cubicBezTo>
                    <a:pt x="467" y="291"/>
                    <a:pt x="467" y="291"/>
                    <a:pt x="467" y="291"/>
                  </a:cubicBezTo>
                  <a:cubicBezTo>
                    <a:pt x="467" y="311"/>
                    <a:pt x="450" y="328"/>
                    <a:pt x="430" y="328"/>
                  </a:cubicBezTo>
                  <a:cubicBezTo>
                    <a:pt x="134" y="328"/>
                    <a:pt x="134" y="328"/>
                    <a:pt x="134" y="328"/>
                  </a:cubicBezTo>
                  <a:cubicBezTo>
                    <a:pt x="100" y="374"/>
                    <a:pt x="100" y="374"/>
                    <a:pt x="100" y="374"/>
                  </a:cubicBezTo>
                  <a:cubicBezTo>
                    <a:pt x="97" y="378"/>
                    <a:pt x="93" y="380"/>
                    <a:pt x="89" y="380"/>
                  </a:cubicBezTo>
                  <a:close/>
                  <a:moveTo>
                    <a:pt x="36" y="28"/>
                  </a:moveTo>
                  <a:cubicBezTo>
                    <a:pt x="31" y="28"/>
                    <a:pt x="28" y="32"/>
                    <a:pt x="28" y="36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8" y="296"/>
                    <a:pt x="31" y="300"/>
                    <a:pt x="36" y="300"/>
                  </a:cubicBezTo>
                  <a:cubicBezTo>
                    <a:pt x="89" y="300"/>
                    <a:pt x="89" y="300"/>
                    <a:pt x="89" y="300"/>
                  </a:cubicBezTo>
                  <a:cubicBezTo>
                    <a:pt x="96" y="300"/>
                    <a:pt x="103" y="306"/>
                    <a:pt x="103" y="314"/>
                  </a:cubicBezTo>
                  <a:cubicBezTo>
                    <a:pt x="103" y="323"/>
                    <a:pt x="103" y="323"/>
                    <a:pt x="103" y="323"/>
                  </a:cubicBezTo>
                  <a:cubicBezTo>
                    <a:pt x="115" y="306"/>
                    <a:pt x="115" y="306"/>
                    <a:pt x="115" y="306"/>
                  </a:cubicBezTo>
                  <a:cubicBezTo>
                    <a:pt x="118" y="302"/>
                    <a:pt x="122" y="300"/>
                    <a:pt x="126" y="300"/>
                  </a:cubicBezTo>
                  <a:cubicBezTo>
                    <a:pt x="430" y="300"/>
                    <a:pt x="430" y="300"/>
                    <a:pt x="430" y="300"/>
                  </a:cubicBezTo>
                  <a:cubicBezTo>
                    <a:pt x="435" y="300"/>
                    <a:pt x="439" y="296"/>
                    <a:pt x="439" y="291"/>
                  </a:cubicBezTo>
                  <a:cubicBezTo>
                    <a:pt x="439" y="36"/>
                    <a:pt x="439" y="36"/>
                    <a:pt x="439" y="36"/>
                  </a:cubicBezTo>
                  <a:cubicBezTo>
                    <a:pt x="439" y="32"/>
                    <a:pt x="435" y="28"/>
                    <a:pt x="430" y="28"/>
                  </a:cubicBezTo>
                  <a:lnTo>
                    <a:pt x="3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98EDA2ED-6F93-4ADD-A917-01CD3B4DF156}"/>
              </a:ext>
            </a:extLst>
          </p:cNvPr>
          <p:cNvGrpSpPr/>
          <p:nvPr/>
        </p:nvGrpSpPr>
        <p:grpSpPr>
          <a:xfrm>
            <a:off x="6895599" y="4024547"/>
            <a:ext cx="424764" cy="431298"/>
            <a:chOff x="4584700" y="2395538"/>
            <a:chExt cx="825500" cy="838200"/>
          </a:xfrm>
          <a:solidFill>
            <a:schemeClr val="bg1"/>
          </a:solidFill>
        </p:grpSpPr>
        <p:sp>
          <p:nvSpPr>
            <p:cNvPr id="51" name="Freeform 304">
              <a:extLst>
                <a:ext uri="{FF2B5EF4-FFF2-40B4-BE49-F238E27FC236}">
                  <a16:creationId xmlns:a16="http://schemas.microsoft.com/office/drawing/2014/main" xmlns="" id="{754289EA-A1C3-42B3-8C92-28CE2FF36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5538" y="2489200"/>
              <a:ext cx="127000" cy="128587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28 h 120"/>
                <a:gd name="T12" fmla="*/ 28 w 120"/>
                <a:gd name="T13" fmla="*/ 60 h 120"/>
                <a:gd name="T14" fmla="*/ 60 w 120"/>
                <a:gd name="T15" fmla="*/ 92 h 120"/>
                <a:gd name="T16" fmla="*/ 92 w 120"/>
                <a:gd name="T17" fmla="*/ 60 h 120"/>
                <a:gd name="T18" fmla="*/ 60 w 120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28"/>
                  </a:moveTo>
                  <a:cubicBezTo>
                    <a:pt x="42" y="28"/>
                    <a:pt x="28" y="42"/>
                    <a:pt x="28" y="60"/>
                  </a:cubicBezTo>
                  <a:cubicBezTo>
                    <a:pt x="28" y="78"/>
                    <a:pt x="42" y="92"/>
                    <a:pt x="60" y="92"/>
                  </a:cubicBezTo>
                  <a:cubicBezTo>
                    <a:pt x="78" y="92"/>
                    <a:pt x="92" y="78"/>
                    <a:pt x="92" y="60"/>
                  </a:cubicBezTo>
                  <a:cubicBezTo>
                    <a:pt x="92" y="42"/>
                    <a:pt x="78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2" name="Freeform 305">
              <a:extLst>
                <a:ext uri="{FF2B5EF4-FFF2-40B4-BE49-F238E27FC236}">
                  <a16:creationId xmlns:a16="http://schemas.microsoft.com/office/drawing/2014/main" xmlns="" id="{F3A2D7A4-A731-4D63-A744-BA23E7C6E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4900" y="2654300"/>
              <a:ext cx="166687" cy="492125"/>
            </a:xfrm>
            <a:custGeom>
              <a:avLst/>
              <a:gdLst>
                <a:gd name="T0" fmla="*/ 104 w 155"/>
                <a:gd name="T1" fmla="*/ 461 h 461"/>
                <a:gd name="T2" fmla="*/ 52 w 155"/>
                <a:gd name="T3" fmla="*/ 461 h 461"/>
                <a:gd name="T4" fmla="*/ 0 w 155"/>
                <a:gd name="T5" fmla="*/ 410 h 461"/>
                <a:gd name="T6" fmla="*/ 0 w 155"/>
                <a:gd name="T7" fmla="*/ 52 h 461"/>
                <a:gd name="T8" fmla="*/ 52 w 155"/>
                <a:gd name="T9" fmla="*/ 0 h 461"/>
                <a:gd name="T10" fmla="*/ 104 w 155"/>
                <a:gd name="T11" fmla="*/ 0 h 461"/>
                <a:gd name="T12" fmla="*/ 155 w 155"/>
                <a:gd name="T13" fmla="*/ 52 h 461"/>
                <a:gd name="T14" fmla="*/ 155 w 155"/>
                <a:gd name="T15" fmla="*/ 410 h 461"/>
                <a:gd name="T16" fmla="*/ 104 w 155"/>
                <a:gd name="T17" fmla="*/ 461 h 461"/>
                <a:gd name="T18" fmla="*/ 52 w 155"/>
                <a:gd name="T19" fmla="*/ 28 h 461"/>
                <a:gd name="T20" fmla="*/ 28 w 155"/>
                <a:gd name="T21" fmla="*/ 52 h 461"/>
                <a:gd name="T22" fmla="*/ 28 w 155"/>
                <a:gd name="T23" fmla="*/ 410 h 461"/>
                <a:gd name="T24" fmla="*/ 52 w 155"/>
                <a:gd name="T25" fmla="*/ 433 h 461"/>
                <a:gd name="T26" fmla="*/ 104 w 155"/>
                <a:gd name="T27" fmla="*/ 433 h 461"/>
                <a:gd name="T28" fmla="*/ 127 w 155"/>
                <a:gd name="T29" fmla="*/ 410 h 461"/>
                <a:gd name="T30" fmla="*/ 127 w 155"/>
                <a:gd name="T31" fmla="*/ 52 h 461"/>
                <a:gd name="T32" fmla="*/ 104 w 155"/>
                <a:gd name="T33" fmla="*/ 28 h 461"/>
                <a:gd name="T34" fmla="*/ 52 w 155"/>
                <a:gd name="T35" fmla="*/ 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461">
                  <a:moveTo>
                    <a:pt x="104" y="461"/>
                  </a:moveTo>
                  <a:cubicBezTo>
                    <a:pt x="52" y="461"/>
                    <a:pt x="52" y="461"/>
                    <a:pt x="52" y="461"/>
                  </a:cubicBezTo>
                  <a:cubicBezTo>
                    <a:pt x="23" y="461"/>
                    <a:pt x="0" y="438"/>
                    <a:pt x="0" y="41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32" y="0"/>
                    <a:pt x="155" y="24"/>
                    <a:pt x="155" y="52"/>
                  </a:cubicBezTo>
                  <a:cubicBezTo>
                    <a:pt x="155" y="410"/>
                    <a:pt x="155" y="410"/>
                    <a:pt x="155" y="410"/>
                  </a:cubicBezTo>
                  <a:cubicBezTo>
                    <a:pt x="155" y="438"/>
                    <a:pt x="132" y="461"/>
                    <a:pt x="104" y="461"/>
                  </a:cubicBezTo>
                  <a:close/>
                  <a:moveTo>
                    <a:pt x="52" y="28"/>
                  </a:moveTo>
                  <a:cubicBezTo>
                    <a:pt x="39" y="28"/>
                    <a:pt x="28" y="39"/>
                    <a:pt x="28" y="52"/>
                  </a:cubicBezTo>
                  <a:cubicBezTo>
                    <a:pt x="28" y="410"/>
                    <a:pt x="28" y="410"/>
                    <a:pt x="28" y="410"/>
                  </a:cubicBezTo>
                  <a:cubicBezTo>
                    <a:pt x="28" y="423"/>
                    <a:pt x="39" y="433"/>
                    <a:pt x="52" y="433"/>
                  </a:cubicBezTo>
                  <a:cubicBezTo>
                    <a:pt x="104" y="433"/>
                    <a:pt x="104" y="433"/>
                    <a:pt x="104" y="433"/>
                  </a:cubicBezTo>
                  <a:cubicBezTo>
                    <a:pt x="117" y="433"/>
                    <a:pt x="127" y="423"/>
                    <a:pt x="127" y="410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39"/>
                    <a:pt x="117" y="28"/>
                    <a:pt x="104" y="28"/>
                  </a:cubicBezTo>
                  <a:lnTo>
                    <a:pt x="5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3" name="Rectangle 306">
              <a:extLst>
                <a:ext uri="{FF2B5EF4-FFF2-40B4-BE49-F238E27FC236}">
                  <a16:creationId xmlns:a16="http://schemas.microsoft.com/office/drawing/2014/main" xmlns="" id="{6FB517EA-A4FF-4133-9F93-870CB6ED1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775" y="2751138"/>
              <a:ext cx="134937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4" name="Freeform 307">
              <a:extLst>
                <a:ext uri="{FF2B5EF4-FFF2-40B4-BE49-F238E27FC236}">
                  <a16:creationId xmlns:a16="http://schemas.microsoft.com/office/drawing/2014/main" xmlns="" id="{E307D38E-6AA6-4D56-AF57-81928E74A9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7275" y="2395538"/>
              <a:ext cx="263525" cy="838200"/>
            </a:xfrm>
            <a:custGeom>
              <a:avLst/>
              <a:gdLst>
                <a:gd name="T0" fmla="*/ 197 w 248"/>
                <a:gd name="T1" fmla="*/ 785 h 785"/>
                <a:gd name="T2" fmla="*/ 51 w 248"/>
                <a:gd name="T3" fmla="*/ 785 h 785"/>
                <a:gd name="T4" fmla="*/ 0 w 248"/>
                <a:gd name="T5" fmla="*/ 733 h 785"/>
                <a:gd name="T6" fmla="*/ 0 w 248"/>
                <a:gd name="T7" fmla="*/ 51 h 785"/>
                <a:gd name="T8" fmla="*/ 51 w 248"/>
                <a:gd name="T9" fmla="*/ 0 h 785"/>
                <a:gd name="T10" fmla="*/ 197 w 248"/>
                <a:gd name="T11" fmla="*/ 0 h 785"/>
                <a:gd name="T12" fmla="*/ 248 w 248"/>
                <a:gd name="T13" fmla="*/ 51 h 785"/>
                <a:gd name="T14" fmla="*/ 248 w 248"/>
                <a:gd name="T15" fmla="*/ 733 h 785"/>
                <a:gd name="T16" fmla="*/ 197 w 248"/>
                <a:gd name="T17" fmla="*/ 785 h 785"/>
                <a:gd name="T18" fmla="*/ 51 w 248"/>
                <a:gd name="T19" fmla="*/ 28 h 785"/>
                <a:gd name="T20" fmla="*/ 28 w 248"/>
                <a:gd name="T21" fmla="*/ 51 h 785"/>
                <a:gd name="T22" fmla="*/ 28 w 248"/>
                <a:gd name="T23" fmla="*/ 733 h 785"/>
                <a:gd name="T24" fmla="*/ 51 w 248"/>
                <a:gd name="T25" fmla="*/ 757 h 785"/>
                <a:gd name="T26" fmla="*/ 197 w 248"/>
                <a:gd name="T27" fmla="*/ 757 h 785"/>
                <a:gd name="T28" fmla="*/ 220 w 248"/>
                <a:gd name="T29" fmla="*/ 733 h 785"/>
                <a:gd name="T30" fmla="*/ 220 w 248"/>
                <a:gd name="T31" fmla="*/ 51 h 785"/>
                <a:gd name="T32" fmla="*/ 197 w 248"/>
                <a:gd name="T33" fmla="*/ 28 h 785"/>
                <a:gd name="T34" fmla="*/ 51 w 248"/>
                <a:gd name="T35" fmla="*/ 2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8" h="785">
                  <a:moveTo>
                    <a:pt x="197" y="785"/>
                  </a:moveTo>
                  <a:cubicBezTo>
                    <a:pt x="51" y="785"/>
                    <a:pt x="51" y="785"/>
                    <a:pt x="51" y="785"/>
                  </a:cubicBezTo>
                  <a:cubicBezTo>
                    <a:pt x="23" y="785"/>
                    <a:pt x="0" y="762"/>
                    <a:pt x="0" y="73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25" y="0"/>
                    <a:pt x="248" y="23"/>
                    <a:pt x="248" y="51"/>
                  </a:cubicBezTo>
                  <a:cubicBezTo>
                    <a:pt x="248" y="733"/>
                    <a:pt x="248" y="733"/>
                    <a:pt x="248" y="733"/>
                  </a:cubicBezTo>
                  <a:cubicBezTo>
                    <a:pt x="248" y="762"/>
                    <a:pt x="225" y="785"/>
                    <a:pt x="197" y="785"/>
                  </a:cubicBezTo>
                  <a:close/>
                  <a:moveTo>
                    <a:pt x="51" y="28"/>
                  </a:moveTo>
                  <a:cubicBezTo>
                    <a:pt x="38" y="28"/>
                    <a:pt x="28" y="38"/>
                    <a:pt x="28" y="51"/>
                  </a:cubicBezTo>
                  <a:cubicBezTo>
                    <a:pt x="28" y="733"/>
                    <a:pt x="28" y="733"/>
                    <a:pt x="28" y="733"/>
                  </a:cubicBezTo>
                  <a:cubicBezTo>
                    <a:pt x="28" y="746"/>
                    <a:pt x="38" y="757"/>
                    <a:pt x="51" y="757"/>
                  </a:cubicBezTo>
                  <a:cubicBezTo>
                    <a:pt x="197" y="757"/>
                    <a:pt x="197" y="757"/>
                    <a:pt x="197" y="757"/>
                  </a:cubicBezTo>
                  <a:cubicBezTo>
                    <a:pt x="210" y="757"/>
                    <a:pt x="220" y="746"/>
                    <a:pt x="220" y="733"/>
                  </a:cubicBezTo>
                  <a:cubicBezTo>
                    <a:pt x="220" y="51"/>
                    <a:pt x="220" y="51"/>
                    <a:pt x="220" y="51"/>
                  </a:cubicBezTo>
                  <a:cubicBezTo>
                    <a:pt x="220" y="38"/>
                    <a:pt x="210" y="28"/>
                    <a:pt x="197" y="28"/>
                  </a:cubicBezTo>
                  <a:lnTo>
                    <a:pt x="5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5" name="Freeform 308">
              <a:extLst>
                <a:ext uri="{FF2B5EF4-FFF2-40B4-BE49-F238E27FC236}">
                  <a16:creationId xmlns:a16="http://schemas.microsoft.com/office/drawing/2014/main" xmlns="" id="{CF81883F-FB01-4F64-AB55-D0491824F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4938" y="2489200"/>
              <a:ext cx="127000" cy="128587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28 h 120"/>
                <a:gd name="T12" fmla="*/ 28 w 120"/>
                <a:gd name="T13" fmla="*/ 60 h 120"/>
                <a:gd name="T14" fmla="*/ 60 w 120"/>
                <a:gd name="T15" fmla="*/ 92 h 120"/>
                <a:gd name="T16" fmla="*/ 92 w 120"/>
                <a:gd name="T17" fmla="*/ 60 h 120"/>
                <a:gd name="T18" fmla="*/ 60 w 120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28"/>
                  </a:moveTo>
                  <a:cubicBezTo>
                    <a:pt x="42" y="28"/>
                    <a:pt x="28" y="42"/>
                    <a:pt x="28" y="60"/>
                  </a:cubicBezTo>
                  <a:cubicBezTo>
                    <a:pt x="28" y="78"/>
                    <a:pt x="42" y="92"/>
                    <a:pt x="60" y="92"/>
                  </a:cubicBezTo>
                  <a:cubicBezTo>
                    <a:pt x="77" y="92"/>
                    <a:pt x="92" y="78"/>
                    <a:pt x="92" y="60"/>
                  </a:cubicBezTo>
                  <a:cubicBezTo>
                    <a:pt x="92" y="42"/>
                    <a:pt x="77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6" name="Freeform 309">
              <a:extLst>
                <a:ext uri="{FF2B5EF4-FFF2-40B4-BE49-F238E27FC236}">
                  <a16:creationId xmlns:a16="http://schemas.microsoft.com/office/drawing/2014/main" xmlns="" id="{112C5655-697B-438A-BEFD-0721D8149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4300" y="2654300"/>
              <a:ext cx="166687" cy="492125"/>
            </a:xfrm>
            <a:custGeom>
              <a:avLst/>
              <a:gdLst>
                <a:gd name="T0" fmla="*/ 104 w 155"/>
                <a:gd name="T1" fmla="*/ 461 h 461"/>
                <a:gd name="T2" fmla="*/ 52 w 155"/>
                <a:gd name="T3" fmla="*/ 461 h 461"/>
                <a:gd name="T4" fmla="*/ 0 w 155"/>
                <a:gd name="T5" fmla="*/ 410 h 461"/>
                <a:gd name="T6" fmla="*/ 0 w 155"/>
                <a:gd name="T7" fmla="*/ 52 h 461"/>
                <a:gd name="T8" fmla="*/ 52 w 155"/>
                <a:gd name="T9" fmla="*/ 0 h 461"/>
                <a:gd name="T10" fmla="*/ 104 w 155"/>
                <a:gd name="T11" fmla="*/ 0 h 461"/>
                <a:gd name="T12" fmla="*/ 155 w 155"/>
                <a:gd name="T13" fmla="*/ 52 h 461"/>
                <a:gd name="T14" fmla="*/ 155 w 155"/>
                <a:gd name="T15" fmla="*/ 410 h 461"/>
                <a:gd name="T16" fmla="*/ 104 w 155"/>
                <a:gd name="T17" fmla="*/ 461 h 461"/>
                <a:gd name="T18" fmla="*/ 52 w 155"/>
                <a:gd name="T19" fmla="*/ 28 h 461"/>
                <a:gd name="T20" fmla="*/ 28 w 155"/>
                <a:gd name="T21" fmla="*/ 52 h 461"/>
                <a:gd name="T22" fmla="*/ 28 w 155"/>
                <a:gd name="T23" fmla="*/ 410 h 461"/>
                <a:gd name="T24" fmla="*/ 52 w 155"/>
                <a:gd name="T25" fmla="*/ 433 h 461"/>
                <a:gd name="T26" fmla="*/ 104 w 155"/>
                <a:gd name="T27" fmla="*/ 433 h 461"/>
                <a:gd name="T28" fmla="*/ 127 w 155"/>
                <a:gd name="T29" fmla="*/ 410 h 461"/>
                <a:gd name="T30" fmla="*/ 127 w 155"/>
                <a:gd name="T31" fmla="*/ 52 h 461"/>
                <a:gd name="T32" fmla="*/ 104 w 155"/>
                <a:gd name="T33" fmla="*/ 28 h 461"/>
                <a:gd name="T34" fmla="*/ 52 w 155"/>
                <a:gd name="T35" fmla="*/ 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461">
                  <a:moveTo>
                    <a:pt x="104" y="461"/>
                  </a:moveTo>
                  <a:cubicBezTo>
                    <a:pt x="52" y="461"/>
                    <a:pt x="52" y="461"/>
                    <a:pt x="52" y="461"/>
                  </a:cubicBezTo>
                  <a:cubicBezTo>
                    <a:pt x="23" y="461"/>
                    <a:pt x="0" y="438"/>
                    <a:pt x="0" y="41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32" y="0"/>
                    <a:pt x="155" y="24"/>
                    <a:pt x="155" y="52"/>
                  </a:cubicBezTo>
                  <a:cubicBezTo>
                    <a:pt x="155" y="410"/>
                    <a:pt x="155" y="410"/>
                    <a:pt x="155" y="410"/>
                  </a:cubicBezTo>
                  <a:cubicBezTo>
                    <a:pt x="155" y="438"/>
                    <a:pt x="132" y="461"/>
                    <a:pt x="104" y="461"/>
                  </a:cubicBezTo>
                  <a:close/>
                  <a:moveTo>
                    <a:pt x="52" y="28"/>
                  </a:moveTo>
                  <a:cubicBezTo>
                    <a:pt x="39" y="28"/>
                    <a:pt x="28" y="39"/>
                    <a:pt x="28" y="52"/>
                  </a:cubicBezTo>
                  <a:cubicBezTo>
                    <a:pt x="28" y="410"/>
                    <a:pt x="28" y="410"/>
                    <a:pt x="28" y="410"/>
                  </a:cubicBezTo>
                  <a:cubicBezTo>
                    <a:pt x="28" y="423"/>
                    <a:pt x="39" y="433"/>
                    <a:pt x="52" y="433"/>
                  </a:cubicBezTo>
                  <a:cubicBezTo>
                    <a:pt x="104" y="433"/>
                    <a:pt x="104" y="433"/>
                    <a:pt x="104" y="433"/>
                  </a:cubicBezTo>
                  <a:cubicBezTo>
                    <a:pt x="117" y="433"/>
                    <a:pt x="127" y="423"/>
                    <a:pt x="127" y="410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39"/>
                    <a:pt x="117" y="28"/>
                    <a:pt x="104" y="28"/>
                  </a:cubicBezTo>
                  <a:lnTo>
                    <a:pt x="5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7" name="Rectangle 310">
              <a:extLst>
                <a:ext uri="{FF2B5EF4-FFF2-40B4-BE49-F238E27FC236}">
                  <a16:creationId xmlns:a16="http://schemas.microsoft.com/office/drawing/2014/main" xmlns="" id="{6E28B021-1CB4-4C91-94C2-BC74A3DB2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2751138"/>
              <a:ext cx="134937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8" name="Freeform 311">
              <a:extLst>
                <a:ext uri="{FF2B5EF4-FFF2-40B4-BE49-F238E27FC236}">
                  <a16:creationId xmlns:a16="http://schemas.microsoft.com/office/drawing/2014/main" xmlns="" id="{DEEBF33B-3670-4E64-8364-45799F3AB7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5088" y="2395538"/>
              <a:ext cx="265112" cy="838200"/>
            </a:xfrm>
            <a:custGeom>
              <a:avLst/>
              <a:gdLst>
                <a:gd name="T0" fmla="*/ 198 w 249"/>
                <a:gd name="T1" fmla="*/ 785 h 785"/>
                <a:gd name="T2" fmla="*/ 52 w 249"/>
                <a:gd name="T3" fmla="*/ 785 h 785"/>
                <a:gd name="T4" fmla="*/ 0 w 249"/>
                <a:gd name="T5" fmla="*/ 733 h 785"/>
                <a:gd name="T6" fmla="*/ 0 w 249"/>
                <a:gd name="T7" fmla="*/ 51 h 785"/>
                <a:gd name="T8" fmla="*/ 52 w 249"/>
                <a:gd name="T9" fmla="*/ 0 h 785"/>
                <a:gd name="T10" fmla="*/ 198 w 249"/>
                <a:gd name="T11" fmla="*/ 0 h 785"/>
                <a:gd name="T12" fmla="*/ 249 w 249"/>
                <a:gd name="T13" fmla="*/ 51 h 785"/>
                <a:gd name="T14" fmla="*/ 249 w 249"/>
                <a:gd name="T15" fmla="*/ 733 h 785"/>
                <a:gd name="T16" fmla="*/ 198 w 249"/>
                <a:gd name="T17" fmla="*/ 785 h 785"/>
                <a:gd name="T18" fmla="*/ 52 w 249"/>
                <a:gd name="T19" fmla="*/ 28 h 785"/>
                <a:gd name="T20" fmla="*/ 28 w 249"/>
                <a:gd name="T21" fmla="*/ 51 h 785"/>
                <a:gd name="T22" fmla="*/ 28 w 249"/>
                <a:gd name="T23" fmla="*/ 733 h 785"/>
                <a:gd name="T24" fmla="*/ 52 w 249"/>
                <a:gd name="T25" fmla="*/ 757 h 785"/>
                <a:gd name="T26" fmla="*/ 198 w 249"/>
                <a:gd name="T27" fmla="*/ 757 h 785"/>
                <a:gd name="T28" fmla="*/ 221 w 249"/>
                <a:gd name="T29" fmla="*/ 733 h 785"/>
                <a:gd name="T30" fmla="*/ 221 w 249"/>
                <a:gd name="T31" fmla="*/ 51 h 785"/>
                <a:gd name="T32" fmla="*/ 198 w 249"/>
                <a:gd name="T33" fmla="*/ 28 h 785"/>
                <a:gd name="T34" fmla="*/ 52 w 249"/>
                <a:gd name="T35" fmla="*/ 2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" h="785">
                  <a:moveTo>
                    <a:pt x="198" y="785"/>
                  </a:moveTo>
                  <a:cubicBezTo>
                    <a:pt x="52" y="785"/>
                    <a:pt x="52" y="785"/>
                    <a:pt x="52" y="785"/>
                  </a:cubicBezTo>
                  <a:cubicBezTo>
                    <a:pt x="24" y="785"/>
                    <a:pt x="0" y="762"/>
                    <a:pt x="0" y="73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4" y="0"/>
                    <a:pt x="52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6" y="0"/>
                    <a:pt x="249" y="23"/>
                    <a:pt x="249" y="51"/>
                  </a:cubicBezTo>
                  <a:cubicBezTo>
                    <a:pt x="249" y="733"/>
                    <a:pt x="249" y="733"/>
                    <a:pt x="249" y="733"/>
                  </a:cubicBezTo>
                  <a:cubicBezTo>
                    <a:pt x="249" y="762"/>
                    <a:pt x="226" y="785"/>
                    <a:pt x="198" y="785"/>
                  </a:cubicBezTo>
                  <a:close/>
                  <a:moveTo>
                    <a:pt x="52" y="28"/>
                  </a:moveTo>
                  <a:cubicBezTo>
                    <a:pt x="39" y="28"/>
                    <a:pt x="28" y="38"/>
                    <a:pt x="28" y="51"/>
                  </a:cubicBezTo>
                  <a:cubicBezTo>
                    <a:pt x="28" y="733"/>
                    <a:pt x="28" y="733"/>
                    <a:pt x="28" y="733"/>
                  </a:cubicBezTo>
                  <a:cubicBezTo>
                    <a:pt x="28" y="746"/>
                    <a:pt x="39" y="757"/>
                    <a:pt x="52" y="757"/>
                  </a:cubicBezTo>
                  <a:cubicBezTo>
                    <a:pt x="198" y="757"/>
                    <a:pt x="198" y="757"/>
                    <a:pt x="198" y="757"/>
                  </a:cubicBezTo>
                  <a:cubicBezTo>
                    <a:pt x="210" y="757"/>
                    <a:pt x="221" y="746"/>
                    <a:pt x="221" y="733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1" y="38"/>
                    <a:pt x="210" y="28"/>
                    <a:pt x="198" y="28"/>
                  </a:cubicBezTo>
                  <a:lnTo>
                    <a:pt x="5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9" name="Freeform 312">
              <a:extLst>
                <a:ext uri="{FF2B5EF4-FFF2-40B4-BE49-F238E27FC236}">
                  <a16:creationId xmlns:a16="http://schemas.microsoft.com/office/drawing/2014/main" xmlns="" id="{43346FA8-A5F5-4B81-B46F-B5EE60F8A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4700" y="2395538"/>
              <a:ext cx="265112" cy="838200"/>
            </a:xfrm>
            <a:custGeom>
              <a:avLst/>
              <a:gdLst>
                <a:gd name="T0" fmla="*/ 197 w 249"/>
                <a:gd name="T1" fmla="*/ 785 h 785"/>
                <a:gd name="T2" fmla="*/ 52 w 249"/>
                <a:gd name="T3" fmla="*/ 785 h 785"/>
                <a:gd name="T4" fmla="*/ 0 w 249"/>
                <a:gd name="T5" fmla="*/ 733 h 785"/>
                <a:gd name="T6" fmla="*/ 0 w 249"/>
                <a:gd name="T7" fmla="*/ 51 h 785"/>
                <a:gd name="T8" fmla="*/ 52 w 249"/>
                <a:gd name="T9" fmla="*/ 0 h 785"/>
                <a:gd name="T10" fmla="*/ 197 w 249"/>
                <a:gd name="T11" fmla="*/ 0 h 785"/>
                <a:gd name="T12" fmla="*/ 249 w 249"/>
                <a:gd name="T13" fmla="*/ 51 h 785"/>
                <a:gd name="T14" fmla="*/ 249 w 249"/>
                <a:gd name="T15" fmla="*/ 733 h 785"/>
                <a:gd name="T16" fmla="*/ 197 w 249"/>
                <a:gd name="T17" fmla="*/ 785 h 785"/>
                <a:gd name="T18" fmla="*/ 52 w 249"/>
                <a:gd name="T19" fmla="*/ 28 h 785"/>
                <a:gd name="T20" fmla="*/ 28 w 249"/>
                <a:gd name="T21" fmla="*/ 51 h 785"/>
                <a:gd name="T22" fmla="*/ 28 w 249"/>
                <a:gd name="T23" fmla="*/ 733 h 785"/>
                <a:gd name="T24" fmla="*/ 52 w 249"/>
                <a:gd name="T25" fmla="*/ 757 h 785"/>
                <a:gd name="T26" fmla="*/ 197 w 249"/>
                <a:gd name="T27" fmla="*/ 757 h 785"/>
                <a:gd name="T28" fmla="*/ 221 w 249"/>
                <a:gd name="T29" fmla="*/ 733 h 785"/>
                <a:gd name="T30" fmla="*/ 221 w 249"/>
                <a:gd name="T31" fmla="*/ 51 h 785"/>
                <a:gd name="T32" fmla="*/ 197 w 249"/>
                <a:gd name="T33" fmla="*/ 28 h 785"/>
                <a:gd name="T34" fmla="*/ 52 w 249"/>
                <a:gd name="T35" fmla="*/ 2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" h="785">
                  <a:moveTo>
                    <a:pt x="197" y="785"/>
                  </a:moveTo>
                  <a:cubicBezTo>
                    <a:pt x="52" y="785"/>
                    <a:pt x="52" y="785"/>
                    <a:pt x="52" y="785"/>
                  </a:cubicBezTo>
                  <a:cubicBezTo>
                    <a:pt x="23" y="785"/>
                    <a:pt x="0" y="762"/>
                    <a:pt x="0" y="73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25" y="0"/>
                    <a:pt x="249" y="23"/>
                    <a:pt x="249" y="51"/>
                  </a:cubicBezTo>
                  <a:cubicBezTo>
                    <a:pt x="249" y="733"/>
                    <a:pt x="249" y="733"/>
                    <a:pt x="249" y="733"/>
                  </a:cubicBezTo>
                  <a:cubicBezTo>
                    <a:pt x="249" y="762"/>
                    <a:pt x="225" y="785"/>
                    <a:pt x="197" y="785"/>
                  </a:cubicBezTo>
                  <a:close/>
                  <a:moveTo>
                    <a:pt x="52" y="28"/>
                  </a:moveTo>
                  <a:cubicBezTo>
                    <a:pt x="39" y="28"/>
                    <a:pt x="28" y="38"/>
                    <a:pt x="28" y="51"/>
                  </a:cubicBezTo>
                  <a:cubicBezTo>
                    <a:pt x="28" y="733"/>
                    <a:pt x="28" y="733"/>
                    <a:pt x="28" y="733"/>
                  </a:cubicBezTo>
                  <a:cubicBezTo>
                    <a:pt x="28" y="746"/>
                    <a:pt x="39" y="757"/>
                    <a:pt x="52" y="757"/>
                  </a:cubicBezTo>
                  <a:cubicBezTo>
                    <a:pt x="197" y="757"/>
                    <a:pt x="197" y="757"/>
                    <a:pt x="197" y="757"/>
                  </a:cubicBezTo>
                  <a:cubicBezTo>
                    <a:pt x="210" y="757"/>
                    <a:pt x="221" y="746"/>
                    <a:pt x="221" y="733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1" y="38"/>
                    <a:pt x="210" y="28"/>
                    <a:pt x="197" y="28"/>
                  </a:cubicBezTo>
                  <a:lnTo>
                    <a:pt x="5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0" name="Freeform 313">
              <a:extLst>
                <a:ext uri="{FF2B5EF4-FFF2-40B4-BE49-F238E27FC236}">
                  <a16:creationId xmlns:a16="http://schemas.microsoft.com/office/drawing/2014/main" xmlns="" id="{966EDD29-EC94-4F7C-913D-1E3CD027B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2963" y="2489200"/>
              <a:ext cx="127000" cy="128587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28 h 120"/>
                <a:gd name="T12" fmla="*/ 28 w 120"/>
                <a:gd name="T13" fmla="*/ 60 h 120"/>
                <a:gd name="T14" fmla="*/ 60 w 120"/>
                <a:gd name="T15" fmla="*/ 92 h 120"/>
                <a:gd name="T16" fmla="*/ 92 w 120"/>
                <a:gd name="T17" fmla="*/ 60 h 120"/>
                <a:gd name="T18" fmla="*/ 60 w 120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28"/>
                  </a:moveTo>
                  <a:cubicBezTo>
                    <a:pt x="43" y="28"/>
                    <a:pt x="28" y="42"/>
                    <a:pt x="28" y="60"/>
                  </a:cubicBezTo>
                  <a:cubicBezTo>
                    <a:pt x="28" y="78"/>
                    <a:pt x="43" y="92"/>
                    <a:pt x="60" y="92"/>
                  </a:cubicBezTo>
                  <a:cubicBezTo>
                    <a:pt x="78" y="92"/>
                    <a:pt x="92" y="78"/>
                    <a:pt x="92" y="60"/>
                  </a:cubicBezTo>
                  <a:cubicBezTo>
                    <a:pt x="92" y="42"/>
                    <a:pt x="78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Oval 314">
              <a:extLst>
                <a:ext uri="{FF2B5EF4-FFF2-40B4-BE49-F238E27FC236}">
                  <a16:creationId xmlns:a16="http://schemas.microsoft.com/office/drawing/2014/main" xmlns="" id="{B350D9BB-6A10-47E3-B704-DFA6C6A63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763" y="2541588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2" name="Oval 315">
              <a:extLst>
                <a:ext uri="{FF2B5EF4-FFF2-40B4-BE49-F238E27FC236}">
                  <a16:creationId xmlns:a16="http://schemas.microsoft.com/office/drawing/2014/main" xmlns="" id="{F64EE309-D9F0-45DF-901F-032861566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6338" y="2541588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3" name="Oval 316">
              <a:extLst>
                <a:ext uri="{FF2B5EF4-FFF2-40B4-BE49-F238E27FC236}">
                  <a16:creationId xmlns:a16="http://schemas.microsoft.com/office/drawing/2014/main" xmlns="" id="{D570D44A-0B48-4E40-B5A8-8CB91DA98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2541588"/>
              <a:ext cx="23812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4" name="Freeform 317">
              <a:extLst>
                <a:ext uri="{FF2B5EF4-FFF2-40B4-BE49-F238E27FC236}">
                  <a16:creationId xmlns:a16="http://schemas.microsoft.com/office/drawing/2014/main" xmlns="" id="{721DE364-C5EB-434C-BA9E-6C853FFA3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913" y="2654300"/>
              <a:ext cx="165100" cy="492125"/>
            </a:xfrm>
            <a:custGeom>
              <a:avLst/>
              <a:gdLst>
                <a:gd name="T0" fmla="*/ 103 w 155"/>
                <a:gd name="T1" fmla="*/ 461 h 461"/>
                <a:gd name="T2" fmla="*/ 51 w 155"/>
                <a:gd name="T3" fmla="*/ 461 h 461"/>
                <a:gd name="T4" fmla="*/ 0 w 155"/>
                <a:gd name="T5" fmla="*/ 410 h 461"/>
                <a:gd name="T6" fmla="*/ 0 w 155"/>
                <a:gd name="T7" fmla="*/ 52 h 461"/>
                <a:gd name="T8" fmla="*/ 51 w 155"/>
                <a:gd name="T9" fmla="*/ 0 h 461"/>
                <a:gd name="T10" fmla="*/ 103 w 155"/>
                <a:gd name="T11" fmla="*/ 0 h 461"/>
                <a:gd name="T12" fmla="*/ 155 w 155"/>
                <a:gd name="T13" fmla="*/ 52 h 461"/>
                <a:gd name="T14" fmla="*/ 155 w 155"/>
                <a:gd name="T15" fmla="*/ 410 h 461"/>
                <a:gd name="T16" fmla="*/ 103 w 155"/>
                <a:gd name="T17" fmla="*/ 461 h 461"/>
                <a:gd name="T18" fmla="*/ 51 w 155"/>
                <a:gd name="T19" fmla="*/ 28 h 461"/>
                <a:gd name="T20" fmla="*/ 28 w 155"/>
                <a:gd name="T21" fmla="*/ 52 h 461"/>
                <a:gd name="T22" fmla="*/ 28 w 155"/>
                <a:gd name="T23" fmla="*/ 410 h 461"/>
                <a:gd name="T24" fmla="*/ 51 w 155"/>
                <a:gd name="T25" fmla="*/ 433 h 461"/>
                <a:gd name="T26" fmla="*/ 103 w 155"/>
                <a:gd name="T27" fmla="*/ 433 h 461"/>
                <a:gd name="T28" fmla="*/ 127 w 155"/>
                <a:gd name="T29" fmla="*/ 410 h 461"/>
                <a:gd name="T30" fmla="*/ 127 w 155"/>
                <a:gd name="T31" fmla="*/ 52 h 461"/>
                <a:gd name="T32" fmla="*/ 103 w 155"/>
                <a:gd name="T33" fmla="*/ 28 h 461"/>
                <a:gd name="T34" fmla="*/ 51 w 155"/>
                <a:gd name="T35" fmla="*/ 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461">
                  <a:moveTo>
                    <a:pt x="103" y="461"/>
                  </a:moveTo>
                  <a:cubicBezTo>
                    <a:pt x="51" y="461"/>
                    <a:pt x="51" y="461"/>
                    <a:pt x="51" y="461"/>
                  </a:cubicBezTo>
                  <a:cubicBezTo>
                    <a:pt x="23" y="461"/>
                    <a:pt x="0" y="438"/>
                    <a:pt x="0" y="41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32" y="0"/>
                    <a:pt x="155" y="24"/>
                    <a:pt x="155" y="52"/>
                  </a:cubicBezTo>
                  <a:cubicBezTo>
                    <a:pt x="155" y="410"/>
                    <a:pt x="155" y="410"/>
                    <a:pt x="155" y="410"/>
                  </a:cubicBezTo>
                  <a:cubicBezTo>
                    <a:pt x="155" y="438"/>
                    <a:pt x="132" y="461"/>
                    <a:pt x="103" y="461"/>
                  </a:cubicBezTo>
                  <a:close/>
                  <a:moveTo>
                    <a:pt x="51" y="28"/>
                  </a:moveTo>
                  <a:cubicBezTo>
                    <a:pt x="38" y="28"/>
                    <a:pt x="28" y="39"/>
                    <a:pt x="28" y="52"/>
                  </a:cubicBezTo>
                  <a:cubicBezTo>
                    <a:pt x="28" y="410"/>
                    <a:pt x="28" y="410"/>
                    <a:pt x="28" y="410"/>
                  </a:cubicBezTo>
                  <a:cubicBezTo>
                    <a:pt x="28" y="423"/>
                    <a:pt x="38" y="433"/>
                    <a:pt x="51" y="433"/>
                  </a:cubicBezTo>
                  <a:cubicBezTo>
                    <a:pt x="103" y="433"/>
                    <a:pt x="103" y="433"/>
                    <a:pt x="103" y="433"/>
                  </a:cubicBezTo>
                  <a:cubicBezTo>
                    <a:pt x="116" y="433"/>
                    <a:pt x="127" y="423"/>
                    <a:pt x="127" y="410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39"/>
                    <a:pt x="116" y="28"/>
                    <a:pt x="103" y="28"/>
                  </a:cubicBezTo>
                  <a:lnTo>
                    <a:pt x="5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5" name="Rectangle 318">
              <a:extLst>
                <a:ext uri="{FF2B5EF4-FFF2-40B4-BE49-F238E27FC236}">
                  <a16:creationId xmlns:a16="http://schemas.microsoft.com/office/drawing/2014/main" xmlns="" id="{9C669C68-69A2-4728-9125-768A45DE0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2751138"/>
              <a:ext cx="136525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xmlns="" id="{00132163-B77B-4DDE-901A-A21E73D79933}"/>
              </a:ext>
            </a:extLst>
          </p:cNvPr>
          <p:cNvGrpSpPr/>
          <p:nvPr/>
        </p:nvGrpSpPr>
        <p:grpSpPr>
          <a:xfrm>
            <a:off x="4931626" y="4545054"/>
            <a:ext cx="682708" cy="768212"/>
            <a:chOff x="4600575" y="3767138"/>
            <a:chExt cx="811212" cy="912812"/>
          </a:xfrm>
          <a:solidFill>
            <a:schemeClr val="bg1"/>
          </a:solidFill>
        </p:grpSpPr>
        <p:sp>
          <p:nvSpPr>
            <p:cNvPr id="67" name="Freeform 296">
              <a:extLst>
                <a:ext uri="{FF2B5EF4-FFF2-40B4-BE49-F238E27FC236}">
                  <a16:creationId xmlns:a16="http://schemas.microsoft.com/office/drawing/2014/main" xmlns="" id="{AE5A822D-EA71-4350-A763-B328C009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3767138"/>
              <a:ext cx="239712" cy="401637"/>
            </a:xfrm>
            <a:custGeom>
              <a:avLst/>
              <a:gdLst>
                <a:gd name="T0" fmla="*/ 186 w 225"/>
                <a:gd name="T1" fmla="*/ 377 h 377"/>
                <a:gd name="T2" fmla="*/ 38 w 225"/>
                <a:gd name="T3" fmla="*/ 377 h 377"/>
                <a:gd name="T4" fmla="*/ 0 w 225"/>
                <a:gd name="T5" fmla="*/ 338 h 377"/>
                <a:gd name="T6" fmla="*/ 0 w 225"/>
                <a:gd name="T7" fmla="*/ 229 h 377"/>
                <a:gd name="T8" fmla="*/ 19 w 225"/>
                <a:gd name="T9" fmla="*/ 195 h 377"/>
                <a:gd name="T10" fmla="*/ 35 w 225"/>
                <a:gd name="T11" fmla="*/ 186 h 377"/>
                <a:gd name="T12" fmla="*/ 3 w 225"/>
                <a:gd name="T13" fmla="*/ 109 h 377"/>
                <a:gd name="T14" fmla="*/ 29 w 225"/>
                <a:gd name="T15" fmla="*/ 38 h 377"/>
                <a:gd name="T16" fmla="*/ 49 w 225"/>
                <a:gd name="T17" fmla="*/ 36 h 377"/>
                <a:gd name="T18" fmla="*/ 51 w 225"/>
                <a:gd name="T19" fmla="*/ 56 h 377"/>
                <a:gd name="T20" fmla="*/ 31 w 225"/>
                <a:gd name="T21" fmla="*/ 109 h 377"/>
                <a:gd name="T22" fmla="*/ 67 w 225"/>
                <a:gd name="T23" fmla="*/ 177 h 377"/>
                <a:gd name="T24" fmla="*/ 73 w 225"/>
                <a:gd name="T25" fmla="*/ 189 h 377"/>
                <a:gd name="T26" fmla="*/ 66 w 225"/>
                <a:gd name="T27" fmla="*/ 200 h 377"/>
                <a:gd name="T28" fmla="*/ 33 w 225"/>
                <a:gd name="T29" fmla="*/ 219 h 377"/>
                <a:gd name="T30" fmla="*/ 28 w 225"/>
                <a:gd name="T31" fmla="*/ 229 h 377"/>
                <a:gd name="T32" fmla="*/ 28 w 225"/>
                <a:gd name="T33" fmla="*/ 338 h 377"/>
                <a:gd name="T34" fmla="*/ 38 w 225"/>
                <a:gd name="T35" fmla="*/ 349 h 377"/>
                <a:gd name="T36" fmla="*/ 186 w 225"/>
                <a:gd name="T37" fmla="*/ 349 h 377"/>
                <a:gd name="T38" fmla="*/ 197 w 225"/>
                <a:gd name="T39" fmla="*/ 338 h 377"/>
                <a:gd name="T40" fmla="*/ 197 w 225"/>
                <a:gd name="T41" fmla="*/ 229 h 377"/>
                <a:gd name="T42" fmla="*/ 191 w 225"/>
                <a:gd name="T43" fmla="*/ 219 h 377"/>
                <a:gd name="T44" fmla="*/ 158 w 225"/>
                <a:gd name="T45" fmla="*/ 200 h 377"/>
                <a:gd name="T46" fmla="*/ 151 w 225"/>
                <a:gd name="T47" fmla="*/ 189 h 377"/>
                <a:gd name="T48" fmla="*/ 157 w 225"/>
                <a:gd name="T49" fmla="*/ 177 h 377"/>
                <a:gd name="T50" fmla="*/ 193 w 225"/>
                <a:gd name="T51" fmla="*/ 109 h 377"/>
                <a:gd name="T52" fmla="*/ 112 w 225"/>
                <a:gd name="T53" fmla="*/ 28 h 377"/>
                <a:gd name="T54" fmla="*/ 79 w 225"/>
                <a:gd name="T55" fmla="*/ 35 h 377"/>
                <a:gd name="T56" fmla="*/ 61 w 225"/>
                <a:gd name="T57" fmla="*/ 28 h 377"/>
                <a:gd name="T58" fmla="*/ 68 w 225"/>
                <a:gd name="T59" fmla="*/ 9 h 377"/>
                <a:gd name="T60" fmla="*/ 112 w 225"/>
                <a:gd name="T61" fmla="*/ 0 h 377"/>
                <a:gd name="T62" fmla="*/ 221 w 225"/>
                <a:gd name="T63" fmla="*/ 109 h 377"/>
                <a:gd name="T64" fmla="*/ 190 w 225"/>
                <a:gd name="T65" fmla="*/ 186 h 377"/>
                <a:gd name="T66" fmla="*/ 205 w 225"/>
                <a:gd name="T67" fmla="*/ 195 h 377"/>
                <a:gd name="T68" fmla="*/ 225 w 225"/>
                <a:gd name="T69" fmla="*/ 229 h 377"/>
                <a:gd name="T70" fmla="*/ 225 w 225"/>
                <a:gd name="T71" fmla="*/ 338 h 377"/>
                <a:gd name="T72" fmla="*/ 186 w 225"/>
                <a:gd name="T73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377">
                  <a:moveTo>
                    <a:pt x="186" y="377"/>
                  </a:moveTo>
                  <a:cubicBezTo>
                    <a:pt x="38" y="377"/>
                    <a:pt x="38" y="377"/>
                    <a:pt x="38" y="377"/>
                  </a:cubicBezTo>
                  <a:cubicBezTo>
                    <a:pt x="17" y="377"/>
                    <a:pt x="0" y="360"/>
                    <a:pt x="0" y="3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5"/>
                    <a:pt x="7" y="202"/>
                    <a:pt x="19" y="19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14" y="166"/>
                    <a:pt x="3" y="138"/>
                    <a:pt x="3" y="109"/>
                  </a:cubicBezTo>
                  <a:cubicBezTo>
                    <a:pt x="3" y="83"/>
                    <a:pt x="12" y="58"/>
                    <a:pt x="29" y="38"/>
                  </a:cubicBezTo>
                  <a:cubicBezTo>
                    <a:pt x="34" y="32"/>
                    <a:pt x="43" y="31"/>
                    <a:pt x="49" y="36"/>
                  </a:cubicBezTo>
                  <a:cubicBezTo>
                    <a:pt x="55" y="41"/>
                    <a:pt x="56" y="50"/>
                    <a:pt x="51" y="56"/>
                  </a:cubicBezTo>
                  <a:cubicBezTo>
                    <a:pt x="38" y="71"/>
                    <a:pt x="31" y="90"/>
                    <a:pt x="31" y="109"/>
                  </a:cubicBezTo>
                  <a:cubicBezTo>
                    <a:pt x="31" y="136"/>
                    <a:pt x="44" y="161"/>
                    <a:pt x="67" y="177"/>
                  </a:cubicBezTo>
                  <a:cubicBezTo>
                    <a:pt x="71" y="179"/>
                    <a:pt x="73" y="184"/>
                    <a:pt x="73" y="189"/>
                  </a:cubicBezTo>
                  <a:cubicBezTo>
                    <a:pt x="73" y="193"/>
                    <a:pt x="70" y="198"/>
                    <a:pt x="66" y="200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1"/>
                    <a:pt x="28" y="225"/>
                    <a:pt x="28" y="229"/>
                  </a:cubicBezTo>
                  <a:cubicBezTo>
                    <a:pt x="28" y="338"/>
                    <a:pt x="28" y="338"/>
                    <a:pt x="28" y="338"/>
                  </a:cubicBezTo>
                  <a:cubicBezTo>
                    <a:pt x="28" y="344"/>
                    <a:pt x="32" y="349"/>
                    <a:pt x="3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92" y="349"/>
                    <a:pt x="197" y="344"/>
                    <a:pt x="197" y="338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5"/>
                    <a:pt x="195" y="221"/>
                    <a:pt x="191" y="219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54" y="198"/>
                    <a:pt x="151" y="193"/>
                    <a:pt x="151" y="189"/>
                  </a:cubicBezTo>
                  <a:cubicBezTo>
                    <a:pt x="151" y="184"/>
                    <a:pt x="153" y="179"/>
                    <a:pt x="157" y="177"/>
                  </a:cubicBezTo>
                  <a:cubicBezTo>
                    <a:pt x="180" y="161"/>
                    <a:pt x="193" y="136"/>
                    <a:pt x="193" y="109"/>
                  </a:cubicBezTo>
                  <a:cubicBezTo>
                    <a:pt x="193" y="64"/>
                    <a:pt x="157" y="28"/>
                    <a:pt x="112" y="28"/>
                  </a:cubicBezTo>
                  <a:cubicBezTo>
                    <a:pt x="101" y="28"/>
                    <a:pt x="89" y="30"/>
                    <a:pt x="79" y="35"/>
                  </a:cubicBezTo>
                  <a:cubicBezTo>
                    <a:pt x="72" y="38"/>
                    <a:pt x="64" y="35"/>
                    <a:pt x="61" y="28"/>
                  </a:cubicBezTo>
                  <a:cubicBezTo>
                    <a:pt x="57" y="21"/>
                    <a:pt x="61" y="12"/>
                    <a:pt x="68" y="9"/>
                  </a:cubicBezTo>
                  <a:cubicBezTo>
                    <a:pt x="82" y="3"/>
                    <a:pt x="97" y="0"/>
                    <a:pt x="112" y="0"/>
                  </a:cubicBezTo>
                  <a:cubicBezTo>
                    <a:pt x="172" y="0"/>
                    <a:pt x="221" y="49"/>
                    <a:pt x="221" y="109"/>
                  </a:cubicBezTo>
                  <a:cubicBezTo>
                    <a:pt x="221" y="138"/>
                    <a:pt x="210" y="166"/>
                    <a:pt x="190" y="186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17" y="202"/>
                    <a:pt x="225" y="215"/>
                    <a:pt x="225" y="229"/>
                  </a:cubicBezTo>
                  <a:cubicBezTo>
                    <a:pt x="225" y="338"/>
                    <a:pt x="225" y="338"/>
                    <a:pt x="225" y="338"/>
                  </a:cubicBezTo>
                  <a:cubicBezTo>
                    <a:pt x="225" y="360"/>
                    <a:pt x="207" y="377"/>
                    <a:pt x="186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8" name="Freeform 300">
              <a:extLst>
                <a:ext uri="{FF2B5EF4-FFF2-40B4-BE49-F238E27FC236}">
                  <a16:creationId xmlns:a16="http://schemas.microsoft.com/office/drawing/2014/main" xmlns="" id="{57CD921B-86B5-4883-B10C-6A66E7D7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4203700"/>
              <a:ext cx="603250" cy="104775"/>
            </a:xfrm>
            <a:custGeom>
              <a:avLst/>
              <a:gdLst>
                <a:gd name="T0" fmla="*/ 551 w 565"/>
                <a:gd name="T1" fmla="*/ 98 h 98"/>
                <a:gd name="T2" fmla="*/ 537 w 565"/>
                <a:gd name="T3" fmla="*/ 84 h 98"/>
                <a:gd name="T4" fmla="*/ 537 w 565"/>
                <a:gd name="T5" fmla="*/ 28 h 98"/>
                <a:gd name="T6" fmla="*/ 28 w 565"/>
                <a:gd name="T7" fmla="*/ 28 h 98"/>
                <a:gd name="T8" fmla="*/ 28 w 565"/>
                <a:gd name="T9" fmla="*/ 84 h 98"/>
                <a:gd name="T10" fmla="*/ 14 w 565"/>
                <a:gd name="T11" fmla="*/ 98 h 98"/>
                <a:gd name="T12" fmla="*/ 0 w 565"/>
                <a:gd name="T13" fmla="*/ 84 h 98"/>
                <a:gd name="T14" fmla="*/ 0 w 565"/>
                <a:gd name="T15" fmla="*/ 14 h 98"/>
                <a:gd name="T16" fmla="*/ 14 w 565"/>
                <a:gd name="T17" fmla="*/ 0 h 98"/>
                <a:gd name="T18" fmla="*/ 551 w 565"/>
                <a:gd name="T19" fmla="*/ 0 h 98"/>
                <a:gd name="T20" fmla="*/ 565 w 565"/>
                <a:gd name="T21" fmla="*/ 14 h 98"/>
                <a:gd name="T22" fmla="*/ 565 w 565"/>
                <a:gd name="T23" fmla="*/ 84 h 98"/>
                <a:gd name="T24" fmla="*/ 551 w 565"/>
                <a:gd name="T2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5" h="98">
                  <a:moveTo>
                    <a:pt x="551" y="98"/>
                  </a:moveTo>
                  <a:cubicBezTo>
                    <a:pt x="543" y="98"/>
                    <a:pt x="537" y="92"/>
                    <a:pt x="537" y="84"/>
                  </a:cubicBezTo>
                  <a:cubicBezTo>
                    <a:pt x="537" y="28"/>
                    <a:pt x="537" y="28"/>
                    <a:pt x="537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92"/>
                    <a:pt x="21" y="98"/>
                    <a:pt x="14" y="98"/>
                  </a:cubicBezTo>
                  <a:cubicBezTo>
                    <a:pt x="6" y="98"/>
                    <a:pt x="0" y="92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8" y="0"/>
                    <a:pt x="565" y="6"/>
                    <a:pt x="565" y="14"/>
                  </a:cubicBezTo>
                  <a:cubicBezTo>
                    <a:pt x="565" y="84"/>
                    <a:pt x="565" y="84"/>
                    <a:pt x="565" y="84"/>
                  </a:cubicBezTo>
                  <a:cubicBezTo>
                    <a:pt x="565" y="92"/>
                    <a:pt x="558" y="98"/>
                    <a:pt x="551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9" name="Freeform 301">
              <a:extLst>
                <a:ext uri="{FF2B5EF4-FFF2-40B4-BE49-F238E27FC236}">
                  <a16:creationId xmlns:a16="http://schemas.microsoft.com/office/drawing/2014/main" xmlns="" id="{011DB1C2-82FE-4054-B196-E60BADBBD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4138613"/>
              <a:ext cx="30162" cy="169862"/>
            </a:xfrm>
            <a:custGeom>
              <a:avLst/>
              <a:gdLst>
                <a:gd name="T0" fmla="*/ 14 w 28"/>
                <a:gd name="T1" fmla="*/ 158 h 158"/>
                <a:gd name="T2" fmla="*/ 0 w 28"/>
                <a:gd name="T3" fmla="*/ 144 h 158"/>
                <a:gd name="T4" fmla="*/ 0 w 28"/>
                <a:gd name="T5" fmla="*/ 14 h 158"/>
                <a:gd name="T6" fmla="*/ 14 w 28"/>
                <a:gd name="T7" fmla="*/ 0 h 158"/>
                <a:gd name="T8" fmla="*/ 28 w 28"/>
                <a:gd name="T9" fmla="*/ 14 h 158"/>
                <a:gd name="T10" fmla="*/ 28 w 28"/>
                <a:gd name="T11" fmla="*/ 144 h 158"/>
                <a:gd name="T12" fmla="*/ 14 w 28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8">
                  <a:moveTo>
                    <a:pt x="14" y="158"/>
                  </a:moveTo>
                  <a:cubicBezTo>
                    <a:pt x="6" y="158"/>
                    <a:pt x="0" y="152"/>
                    <a:pt x="0" y="14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2"/>
                    <a:pt x="22" y="158"/>
                    <a:pt x="14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0" name="Freeform 398">
              <a:extLst>
                <a:ext uri="{FF2B5EF4-FFF2-40B4-BE49-F238E27FC236}">
                  <a16:creationId xmlns:a16="http://schemas.microsoft.com/office/drawing/2014/main" xmlns="" id="{E500428B-5CCD-4205-911A-48EC167A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4278313"/>
              <a:ext cx="239712" cy="401637"/>
            </a:xfrm>
            <a:custGeom>
              <a:avLst/>
              <a:gdLst>
                <a:gd name="T0" fmla="*/ 186 w 225"/>
                <a:gd name="T1" fmla="*/ 377 h 377"/>
                <a:gd name="T2" fmla="*/ 39 w 225"/>
                <a:gd name="T3" fmla="*/ 377 h 377"/>
                <a:gd name="T4" fmla="*/ 0 w 225"/>
                <a:gd name="T5" fmla="*/ 338 h 377"/>
                <a:gd name="T6" fmla="*/ 0 w 225"/>
                <a:gd name="T7" fmla="*/ 229 h 377"/>
                <a:gd name="T8" fmla="*/ 19 w 225"/>
                <a:gd name="T9" fmla="*/ 195 h 377"/>
                <a:gd name="T10" fmla="*/ 35 w 225"/>
                <a:gd name="T11" fmla="*/ 186 h 377"/>
                <a:gd name="T12" fmla="*/ 3 w 225"/>
                <a:gd name="T13" fmla="*/ 109 h 377"/>
                <a:gd name="T14" fmla="*/ 30 w 225"/>
                <a:gd name="T15" fmla="*/ 38 h 377"/>
                <a:gd name="T16" fmla="*/ 50 w 225"/>
                <a:gd name="T17" fmla="*/ 36 h 377"/>
                <a:gd name="T18" fmla="*/ 51 w 225"/>
                <a:gd name="T19" fmla="*/ 56 h 377"/>
                <a:gd name="T20" fmla="*/ 31 w 225"/>
                <a:gd name="T21" fmla="*/ 109 h 377"/>
                <a:gd name="T22" fmla="*/ 67 w 225"/>
                <a:gd name="T23" fmla="*/ 177 h 377"/>
                <a:gd name="T24" fmla="*/ 73 w 225"/>
                <a:gd name="T25" fmla="*/ 189 h 377"/>
                <a:gd name="T26" fmla="*/ 67 w 225"/>
                <a:gd name="T27" fmla="*/ 200 h 377"/>
                <a:gd name="T28" fmla="*/ 33 w 225"/>
                <a:gd name="T29" fmla="*/ 220 h 377"/>
                <a:gd name="T30" fmla="*/ 28 w 225"/>
                <a:gd name="T31" fmla="*/ 229 h 377"/>
                <a:gd name="T32" fmla="*/ 28 w 225"/>
                <a:gd name="T33" fmla="*/ 338 h 377"/>
                <a:gd name="T34" fmla="*/ 39 w 225"/>
                <a:gd name="T35" fmla="*/ 349 h 377"/>
                <a:gd name="T36" fmla="*/ 186 w 225"/>
                <a:gd name="T37" fmla="*/ 349 h 377"/>
                <a:gd name="T38" fmla="*/ 197 w 225"/>
                <a:gd name="T39" fmla="*/ 338 h 377"/>
                <a:gd name="T40" fmla="*/ 197 w 225"/>
                <a:gd name="T41" fmla="*/ 229 h 377"/>
                <a:gd name="T42" fmla="*/ 192 w 225"/>
                <a:gd name="T43" fmla="*/ 220 h 377"/>
                <a:gd name="T44" fmla="*/ 159 w 225"/>
                <a:gd name="T45" fmla="*/ 200 h 377"/>
                <a:gd name="T46" fmla="*/ 152 w 225"/>
                <a:gd name="T47" fmla="*/ 189 h 377"/>
                <a:gd name="T48" fmla="*/ 158 w 225"/>
                <a:gd name="T49" fmla="*/ 177 h 377"/>
                <a:gd name="T50" fmla="*/ 194 w 225"/>
                <a:gd name="T51" fmla="*/ 109 h 377"/>
                <a:gd name="T52" fmla="*/ 113 w 225"/>
                <a:gd name="T53" fmla="*/ 28 h 377"/>
                <a:gd name="T54" fmla="*/ 80 w 225"/>
                <a:gd name="T55" fmla="*/ 35 h 377"/>
                <a:gd name="T56" fmla="*/ 61 w 225"/>
                <a:gd name="T57" fmla="*/ 28 h 377"/>
                <a:gd name="T58" fmla="*/ 68 w 225"/>
                <a:gd name="T59" fmla="*/ 9 h 377"/>
                <a:gd name="T60" fmla="*/ 113 w 225"/>
                <a:gd name="T61" fmla="*/ 0 h 377"/>
                <a:gd name="T62" fmla="*/ 222 w 225"/>
                <a:gd name="T63" fmla="*/ 109 h 377"/>
                <a:gd name="T64" fmla="*/ 190 w 225"/>
                <a:gd name="T65" fmla="*/ 186 h 377"/>
                <a:gd name="T66" fmla="*/ 206 w 225"/>
                <a:gd name="T67" fmla="*/ 195 h 377"/>
                <a:gd name="T68" fmla="*/ 225 w 225"/>
                <a:gd name="T69" fmla="*/ 229 h 377"/>
                <a:gd name="T70" fmla="*/ 225 w 225"/>
                <a:gd name="T71" fmla="*/ 338 h 377"/>
                <a:gd name="T72" fmla="*/ 186 w 225"/>
                <a:gd name="T73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377">
                  <a:moveTo>
                    <a:pt x="186" y="377"/>
                  </a:moveTo>
                  <a:cubicBezTo>
                    <a:pt x="39" y="377"/>
                    <a:pt x="39" y="377"/>
                    <a:pt x="39" y="377"/>
                  </a:cubicBezTo>
                  <a:cubicBezTo>
                    <a:pt x="17" y="377"/>
                    <a:pt x="0" y="360"/>
                    <a:pt x="0" y="3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5"/>
                    <a:pt x="7" y="202"/>
                    <a:pt x="19" y="19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15" y="166"/>
                    <a:pt x="3" y="138"/>
                    <a:pt x="3" y="109"/>
                  </a:cubicBezTo>
                  <a:cubicBezTo>
                    <a:pt x="3" y="83"/>
                    <a:pt x="13" y="58"/>
                    <a:pt x="30" y="38"/>
                  </a:cubicBezTo>
                  <a:cubicBezTo>
                    <a:pt x="35" y="32"/>
                    <a:pt x="44" y="31"/>
                    <a:pt x="50" y="36"/>
                  </a:cubicBezTo>
                  <a:cubicBezTo>
                    <a:pt x="56" y="41"/>
                    <a:pt x="56" y="50"/>
                    <a:pt x="51" y="56"/>
                  </a:cubicBezTo>
                  <a:cubicBezTo>
                    <a:pt x="38" y="71"/>
                    <a:pt x="31" y="90"/>
                    <a:pt x="31" y="109"/>
                  </a:cubicBezTo>
                  <a:cubicBezTo>
                    <a:pt x="31" y="136"/>
                    <a:pt x="45" y="162"/>
                    <a:pt x="67" y="177"/>
                  </a:cubicBezTo>
                  <a:cubicBezTo>
                    <a:pt x="71" y="179"/>
                    <a:pt x="74" y="184"/>
                    <a:pt x="73" y="189"/>
                  </a:cubicBezTo>
                  <a:cubicBezTo>
                    <a:pt x="73" y="194"/>
                    <a:pt x="71" y="198"/>
                    <a:pt x="67" y="200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21"/>
                    <a:pt x="28" y="225"/>
                    <a:pt x="28" y="229"/>
                  </a:cubicBezTo>
                  <a:cubicBezTo>
                    <a:pt x="28" y="338"/>
                    <a:pt x="28" y="338"/>
                    <a:pt x="28" y="338"/>
                  </a:cubicBezTo>
                  <a:cubicBezTo>
                    <a:pt x="28" y="344"/>
                    <a:pt x="33" y="349"/>
                    <a:pt x="39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92" y="349"/>
                    <a:pt x="197" y="344"/>
                    <a:pt x="197" y="338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5"/>
                    <a:pt x="195" y="221"/>
                    <a:pt x="192" y="220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5" y="198"/>
                    <a:pt x="152" y="194"/>
                    <a:pt x="152" y="189"/>
                  </a:cubicBezTo>
                  <a:cubicBezTo>
                    <a:pt x="152" y="184"/>
                    <a:pt x="154" y="179"/>
                    <a:pt x="158" y="177"/>
                  </a:cubicBezTo>
                  <a:cubicBezTo>
                    <a:pt x="180" y="162"/>
                    <a:pt x="194" y="136"/>
                    <a:pt x="194" y="109"/>
                  </a:cubicBezTo>
                  <a:cubicBezTo>
                    <a:pt x="194" y="64"/>
                    <a:pt x="157" y="28"/>
                    <a:pt x="113" y="28"/>
                  </a:cubicBezTo>
                  <a:cubicBezTo>
                    <a:pt x="101" y="28"/>
                    <a:pt x="90" y="30"/>
                    <a:pt x="80" y="35"/>
                  </a:cubicBezTo>
                  <a:cubicBezTo>
                    <a:pt x="72" y="38"/>
                    <a:pt x="64" y="35"/>
                    <a:pt x="61" y="28"/>
                  </a:cubicBezTo>
                  <a:cubicBezTo>
                    <a:pt x="58" y="21"/>
                    <a:pt x="61" y="13"/>
                    <a:pt x="68" y="9"/>
                  </a:cubicBezTo>
                  <a:cubicBezTo>
                    <a:pt x="82" y="3"/>
                    <a:pt x="97" y="0"/>
                    <a:pt x="113" y="0"/>
                  </a:cubicBezTo>
                  <a:cubicBezTo>
                    <a:pt x="173" y="0"/>
                    <a:pt x="222" y="49"/>
                    <a:pt x="222" y="109"/>
                  </a:cubicBezTo>
                  <a:cubicBezTo>
                    <a:pt x="222" y="138"/>
                    <a:pt x="210" y="166"/>
                    <a:pt x="190" y="18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218" y="202"/>
                    <a:pt x="225" y="215"/>
                    <a:pt x="225" y="229"/>
                  </a:cubicBezTo>
                  <a:cubicBezTo>
                    <a:pt x="225" y="338"/>
                    <a:pt x="225" y="338"/>
                    <a:pt x="225" y="338"/>
                  </a:cubicBezTo>
                  <a:cubicBezTo>
                    <a:pt x="225" y="360"/>
                    <a:pt x="208" y="377"/>
                    <a:pt x="186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1" name="Freeform 399">
              <a:extLst>
                <a:ext uri="{FF2B5EF4-FFF2-40B4-BE49-F238E27FC236}">
                  <a16:creationId xmlns:a16="http://schemas.microsoft.com/office/drawing/2014/main" xmlns="" id="{1AE59A5B-4D74-48AB-911F-226F9D4C5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4278313"/>
              <a:ext cx="239712" cy="401637"/>
            </a:xfrm>
            <a:custGeom>
              <a:avLst/>
              <a:gdLst>
                <a:gd name="T0" fmla="*/ 186 w 225"/>
                <a:gd name="T1" fmla="*/ 377 h 377"/>
                <a:gd name="T2" fmla="*/ 38 w 225"/>
                <a:gd name="T3" fmla="*/ 377 h 377"/>
                <a:gd name="T4" fmla="*/ 0 w 225"/>
                <a:gd name="T5" fmla="*/ 338 h 377"/>
                <a:gd name="T6" fmla="*/ 0 w 225"/>
                <a:gd name="T7" fmla="*/ 229 h 377"/>
                <a:gd name="T8" fmla="*/ 19 w 225"/>
                <a:gd name="T9" fmla="*/ 195 h 377"/>
                <a:gd name="T10" fmla="*/ 35 w 225"/>
                <a:gd name="T11" fmla="*/ 186 h 377"/>
                <a:gd name="T12" fmla="*/ 3 w 225"/>
                <a:gd name="T13" fmla="*/ 109 h 377"/>
                <a:gd name="T14" fmla="*/ 29 w 225"/>
                <a:gd name="T15" fmla="*/ 38 h 377"/>
                <a:gd name="T16" fmla="*/ 49 w 225"/>
                <a:gd name="T17" fmla="*/ 36 h 377"/>
                <a:gd name="T18" fmla="*/ 51 w 225"/>
                <a:gd name="T19" fmla="*/ 56 h 377"/>
                <a:gd name="T20" fmla="*/ 31 w 225"/>
                <a:gd name="T21" fmla="*/ 109 h 377"/>
                <a:gd name="T22" fmla="*/ 67 w 225"/>
                <a:gd name="T23" fmla="*/ 177 h 377"/>
                <a:gd name="T24" fmla="*/ 73 w 225"/>
                <a:gd name="T25" fmla="*/ 189 h 377"/>
                <a:gd name="T26" fmla="*/ 66 w 225"/>
                <a:gd name="T27" fmla="*/ 200 h 377"/>
                <a:gd name="T28" fmla="*/ 33 w 225"/>
                <a:gd name="T29" fmla="*/ 220 h 377"/>
                <a:gd name="T30" fmla="*/ 28 w 225"/>
                <a:gd name="T31" fmla="*/ 229 h 377"/>
                <a:gd name="T32" fmla="*/ 28 w 225"/>
                <a:gd name="T33" fmla="*/ 338 h 377"/>
                <a:gd name="T34" fmla="*/ 38 w 225"/>
                <a:gd name="T35" fmla="*/ 349 h 377"/>
                <a:gd name="T36" fmla="*/ 186 w 225"/>
                <a:gd name="T37" fmla="*/ 349 h 377"/>
                <a:gd name="T38" fmla="*/ 197 w 225"/>
                <a:gd name="T39" fmla="*/ 338 h 377"/>
                <a:gd name="T40" fmla="*/ 197 w 225"/>
                <a:gd name="T41" fmla="*/ 229 h 377"/>
                <a:gd name="T42" fmla="*/ 191 w 225"/>
                <a:gd name="T43" fmla="*/ 220 h 377"/>
                <a:gd name="T44" fmla="*/ 158 w 225"/>
                <a:gd name="T45" fmla="*/ 200 h 377"/>
                <a:gd name="T46" fmla="*/ 151 w 225"/>
                <a:gd name="T47" fmla="*/ 189 h 377"/>
                <a:gd name="T48" fmla="*/ 157 w 225"/>
                <a:gd name="T49" fmla="*/ 177 h 377"/>
                <a:gd name="T50" fmla="*/ 193 w 225"/>
                <a:gd name="T51" fmla="*/ 109 h 377"/>
                <a:gd name="T52" fmla="*/ 112 w 225"/>
                <a:gd name="T53" fmla="*/ 28 h 377"/>
                <a:gd name="T54" fmla="*/ 79 w 225"/>
                <a:gd name="T55" fmla="*/ 35 h 377"/>
                <a:gd name="T56" fmla="*/ 61 w 225"/>
                <a:gd name="T57" fmla="*/ 28 h 377"/>
                <a:gd name="T58" fmla="*/ 68 w 225"/>
                <a:gd name="T59" fmla="*/ 9 h 377"/>
                <a:gd name="T60" fmla="*/ 112 w 225"/>
                <a:gd name="T61" fmla="*/ 0 h 377"/>
                <a:gd name="T62" fmla="*/ 221 w 225"/>
                <a:gd name="T63" fmla="*/ 109 h 377"/>
                <a:gd name="T64" fmla="*/ 190 w 225"/>
                <a:gd name="T65" fmla="*/ 186 h 377"/>
                <a:gd name="T66" fmla="*/ 205 w 225"/>
                <a:gd name="T67" fmla="*/ 195 h 377"/>
                <a:gd name="T68" fmla="*/ 225 w 225"/>
                <a:gd name="T69" fmla="*/ 229 h 377"/>
                <a:gd name="T70" fmla="*/ 225 w 225"/>
                <a:gd name="T71" fmla="*/ 338 h 377"/>
                <a:gd name="T72" fmla="*/ 186 w 225"/>
                <a:gd name="T73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377">
                  <a:moveTo>
                    <a:pt x="186" y="377"/>
                  </a:moveTo>
                  <a:cubicBezTo>
                    <a:pt x="38" y="377"/>
                    <a:pt x="38" y="377"/>
                    <a:pt x="38" y="377"/>
                  </a:cubicBezTo>
                  <a:cubicBezTo>
                    <a:pt x="17" y="377"/>
                    <a:pt x="0" y="360"/>
                    <a:pt x="0" y="3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5"/>
                    <a:pt x="7" y="202"/>
                    <a:pt x="19" y="19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14" y="166"/>
                    <a:pt x="3" y="138"/>
                    <a:pt x="3" y="109"/>
                  </a:cubicBezTo>
                  <a:cubicBezTo>
                    <a:pt x="3" y="83"/>
                    <a:pt x="12" y="58"/>
                    <a:pt x="29" y="38"/>
                  </a:cubicBezTo>
                  <a:cubicBezTo>
                    <a:pt x="34" y="32"/>
                    <a:pt x="43" y="31"/>
                    <a:pt x="49" y="36"/>
                  </a:cubicBezTo>
                  <a:cubicBezTo>
                    <a:pt x="55" y="41"/>
                    <a:pt x="56" y="50"/>
                    <a:pt x="51" y="56"/>
                  </a:cubicBezTo>
                  <a:cubicBezTo>
                    <a:pt x="38" y="71"/>
                    <a:pt x="31" y="90"/>
                    <a:pt x="31" y="109"/>
                  </a:cubicBezTo>
                  <a:cubicBezTo>
                    <a:pt x="31" y="136"/>
                    <a:pt x="44" y="162"/>
                    <a:pt x="67" y="177"/>
                  </a:cubicBezTo>
                  <a:cubicBezTo>
                    <a:pt x="71" y="179"/>
                    <a:pt x="73" y="184"/>
                    <a:pt x="73" y="189"/>
                  </a:cubicBezTo>
                  <a:cubicBezTo>
                    <a:pt x="73" y="194"/>
                    <a:pt x="70" y="198"/>
                    <a:pt x="66" y="200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21"/>
                    <a:pt x="28" y="225"/>
                    <a:pt x="28" y="229"/>
                  </a:cubicBezTo>
                  <a:cubicBezTo>
                    <a:pt x="28" y="338"/>
                    <a:pt x="28" y="338"/>
                    <a:pt x="28" y="338"/>
                  </a:cubicBezTo>
                  <a:cubicBezTo>
                    <a:pt x="28" y="344"/>
                    <a:pt x="32" y="349"/>
                    <a:pt x="38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92" y="349"/>
                    <a:pt x="197" y="344"/>
                    <a:pt x="197" y="338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5"/>
                    <a:pt x="195" y="221"/>
                    <a:pt x="191" y="220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54" y="198"/>
                    <a:pt x="151" y="194"/>
                    <a:pt x="151" y="189"/>
                  </a:cubicBezTo>
                  <a:cubicBezTo>
                    <a:pt x="151" y="184"/>
                    <a:pt x="153" y="179"/>
                    <a:pt x="157" y="177"/>
                  </a:cubicBezTo>
                  <a:cubicBezTo>
                    <a:pt x="180" y="162"/>
                    <a:pt x="193" y="136"/>
                    <a:pt x="193" y="109"/>
                  </a:cubicBezTo>
                  <a:cubicBezTo>
                    <a:pt x="193" y="64"/>
                    <a:pt x="157" y="28"/>
                    <a:pt x="112" y="28"/>
                  </a:cubicBezTo>
                  <a:cubicBezTo>
                    <a:pt x="101" y="28"/>
                    <a:pt x="89" y="30"/>
                    <a:pt x="79" y="35"/>
                  </a:cubicBezTo>
                  <a:cubicBezTo>
                    <a:pt x="72" y="38"/>
                    <a:pt x="64" y="35"/>
                    <a:pt x="61" y="28"/>
                  </a:cubicBezTo>
                  <a:cubicBezTo>
                    <a:pt x="57" y="21"/>
                    <a:pt x="61" y="13"/>
                    <a:pt x="68" y="9"/>
                  </a:cubicBezTo>
                  <a:cubicBezTo>
                    <a:pt x="82" y="3"/>
                    <a:pt x="97" y="0"/>
                    <a:pt x="112" y="0"/>
                  </a:cubicBezTo>
                  <a:cubicBezTo>
                    <a:pt x="172" y="0"/>
                    <a:pt x="221" y="49"/>
                    <a:pt x="221" y="109"/>
                  </a:cubicBezTo>
                  <a:cubicBezTo>
                    <a:pt x="221" y="138"/>
                    <a:pt x="210" y="166"/>
                    <a:pt x="190" y="186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17" y="202"/>
                    <a:pt x="225" y="215"/>
                    <a:pt x="225" y="229"/>
                  </a:cubicBezTo>
                  <a:cubicBezTo>
                    <a:pt x="225" y="338"/>
                    <a:pt x="225" y="338"/>
                    <a:pt x="225" y="338"/>
                  </a:cubicBezTo>
                  <a:cubicBezTo>
                    <a:pt x="225" y="360"/>
                    <a:pt x="207" y="377"/>
                    <a:pt x="186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2" name="Freeform 400">
              <a:extLst>
                <a:ext uri="{FF2B5EF4-FFF2-40B4-BE49-F238E27FC236}">
                  <a16:creationId xmlns:a16="http://schemas.microsoft.com/office/drawing/2014/main" xmlns="" id="{4A30EE9C-54A8-4F8A-A917-6D1FEE02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5" y="4278313"/>
              <a:ext cx="239712" cy="401637"/>
            </a:xfrm>
            <a:custGeom>
              <a:avLst/>
              <a:gdLst>
                <a:gd name="T0" fmla="*/ 186 w 225"/>
                <a:gd name="T1" fmla="*/ 377 h 377"/>
                <a:gd name="T2" fmla="*/ 39 w 225"/>
                <a:gd name="T3" fmla="*/ 377 h 377"/>
                <a:gd name="T4" fmla="*/ 0 w 225"/>
                <a:gd name="T5" fmla="*/ 338 h 377"/>
                <a:gd name="T6" fmla="*/ 0 w 225"/>
                <a:gd name="T7" fmla="*/ 229 h 377"/>
                <a:gd name="T8" fmla="*/ 19 w 225"/>
                <a:gd name="T9" fmla="*/ 195 h 377"/>
                <a:gd name="T10" fmla="*/ 35 w 225"/>
                <a:gd name="T11" fmla="*/ 186 h 377"/>
                <a:gd name="T12" fmla="*/ 3 w 225"/>
                <a:gd name="T13" fmla="*/ 109 h 377"/>
                <a:gd name="T14" fmla="*/ 30 w 225"/>
                <a:gd name="T15" fmla="*/ 38 h 377"/>
                <a:gd name="T16" fmla="*/ 50 w 225"/>
                <a:gd name="T17" fmla="*/ 36 h 377"/>
                <a:gd name="T18" fmla="*/ 51 w 225"/>
                <a:gd name="T19" fmla="*/ 56 h 377"/>
                <a:gd name="T20" fmla="*/ 31 w 225"/>
                <a:gd name="T21" fmla="*/ 109 h 377"/>
                <a:gd name="T22" fmla="*/ 67 w 225"/>
                <a:gd name="T23" fmla="*/ 177 h 377"/>
                <a:gd name="T24" fmla="*/ 74 w 225"/>
                <a:gd name="T25" fmla="*/ 189 h 377"/>
                <a:gd name="T26" fmla="*/ 67 w 225"/>
                <a:gd name="T27" fmla="*/ 200 h 377"/>
                <a:gd name="T28" fmla="*/ 33 w 225"/>
                <a:gd name="T29" fmla="*/ 220 h 377"/>
                <a:gd name="T30" fmla="*/ 28 w 225"/>
                <a:gd name="T31" fmla="*/ 229 h 377"/>
                <a:gd name="T32" fmla="*/ 28 w 225"/>
                <a:gd name="T33" fmla="*/ 338 h 377"/>
                <a:gd name="T34" fmla="*/ 39 w 225"/>
                <a:gd name="T35" fmla="*/ 349 h 377"/>
                <a:gd name="T36" fmla="*/ 186 w 225"/>
                <a:gd name="T37" fmla="*/ 349 h 377"/>
                <a:gd name="T38" fmla="*/ 197 w 225"/>
                <a:gd name="T39" fmla="*/ 338 h 377"/>
                <a:gd name="T40" fmla="*/ 197 w 225"/>
                <a:gd name="T41" fmla="*/ 229 h 377"/>
                <a:gd name="T42" fmla="*/ 192 w 225"/>
                <a:gd name="T43" fmla="*/ 220 h 377"/>
                <a:gd name="T44" fmla="*/ 159 w 225"/>
                <a:gd name="T45" fmla="*/ 200 h 377"/>
                <a:gd name="T46" fmla="*/ 152 w 225"/>
                <a:gd name="T47" fmla="*/ 189 h 377"/>
                <a:gd name="T48" fmla="*/ 158 w 225"/>
                <a:gd name="T49" fmla="*/ 177 h 377"/>
                <a:gd name="T50" fmla="*/ 194 w 225"/>
                <a:gd name="T51" fmla="*/ 109 h 377"/>
                <a:gd name="T52" fmla="*/ 113 w 225"/>
                <a:gd name="T53" fmla="*/ 28 h 377"/>
                <a:gd name="T54" fmla="*/ 80 w 225"/>
                <a:gd name="T55" fmla="*/ 35 h 377"/>
                <a:gd name="T56" fmla="*/ 61 w 225"/>
                <a:gd name="T57" fmla="*/ 28 h 377"/>
                <a:gd name="T58" fmla="*/ 68 w 225"/>
                <a:gd name="T59" fmla="*/ 9 h 377"/>
                <a:gd name="T60" fmla="*/ 113 w 225"/>
                <a:gd name="T61" fmla="*/ 0 h 377"/>
                <a:gd name="T62" fmla="*/ 222 w 225"/>
                <a:gd name="T63" fmla="*/ 109 h 377"/>
                <a:gd name="T64" fmla="*/ 190 w 225"/>
                <a:gd name="T65" fmla="*/ 186 h 377"/>
                <a:gd name="T66" fmla="*/ 206 w 225"/>
                <a:gd name="T67" fmla="*/ 195 h 377"/>
                <a:gd name="T68" fmla="*/ 225 w 225"/>
                <a:gd name="T69" fmla="*/ 229 h 377"/>
                <a:gd name="T70" fmla="*/ 225 w 225"/>
                <a:gd name="T71" fmla="*/ 338 h 377"/>
                <a:gd name="T72" fmla="*/ 186 w 225"/>
                <a:gd name="T73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377">
                  <a:moveTo>
                    <a:pt x="186" y="377"/>
                  </a:moveTo>
                  <a:cubicBezTo>
                    <a:pt x="39" y="377"/>
                    <a:pt x="39" y="377"/>
                    <a:pt x="39" y="377"/>
                  </a:cubicBezTo>
                  <a:cubicBezTo>
                    <a:pt x="17" y="377"/>
                    <a:pt x="0" y="360"/>
                    <a:pt x="0" y="33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5"/>
                    <a:pt x="7" y="202"/>
                    <a:pt x="19" y="19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15" y="166"/>
                    <a:pt x="3" y="138"/>
                    <a:pt x="3" y="109"/>
                  </a:cubicBezTo>
                  <a:cubicBezTo>
                    <a:pt x="3" y="83"/>
                    <a:pt x="13" y="58"/>
                    <a:pt x="30" y="38"/>
                  </a:cubicBezTo>
                  <a:cubicBezTo>
                    <a:pt x="35" y="32"/>
                    <a:pt x="44" y="31"/>
                    <a:pt x="50" y="36"/>
                  </a:cubicBezTo>
                  <a:cubicBezTo>
                    <a:pt x="56" y="41"/>
                    <a:pt x="56" y="50"/>
                    <a:pt x="51" y="56"/>
                  </a:cubicBezTo>
                  <a:cubicBezTo>
                    <a:pt x="38" y="71"/>
                    <a:pt x="31" y="90"/>
                    <a:pt x="31" y="109"/>
                  </a:cubicBezTo>
                  <a:cubicBezTo>
                    <a:pt x="31" y="136"/>
                    <a:pt x="45" y="162"/>
                    <a:pt x="67" y="177"/>
                  </a:cubicBezTo>
                  <a:cubicBezTo>
                    <a:pt x="71" y="179"/>
                    <a:pt x="74" y="184"/>
                    <a:pt x="74" y="189"/>
                  </a:cubicBezTo>
                  <a:cubicBezTo>
                    <a:pt x="73" y="194"/>
                    <a:pt x="71" y="198"/>
                    <a:pt x="67" y="200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21"/>
                    <a:pt x="28" y="225"/>
                    <a:pt x="28" y="229"/>
                  </a:cubicBezTo>
                  <a:cubicBezTo>
                    <a:pt x="28" y="338"/>
                    <a:pt x="28" y="338"/>
                    <a:pt x="28" y="338"/>
                  </a:cubicBezTo>
                  <a:cubicBezTo>
                    <a:pt x="28" y="344"/>
                    <a:pt x="33" y="349"/>
                    <a:pt x="39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92" y="349"/>
                    <a:pt x="197" y="344"/>
                    <a:pt x="197" y="338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5"/>
                    <a:pt x="195" y="221"/>
                    <a:pt x="192" y="220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5" y="198"/>
                    <a:pt x="152" y="194"/>
                    <a:pt x="152" y="189"/>
                  </a:cubicBezTo>
                  <a:cubicBezTo>
                    <a:pt x="152" y="184"/>
                    <a:pt x="154" y="179"/>
                    <a:pt x="158" y="177"/>
                  </a:cubicBezTo>
                  <a:cubicBezTo>
                    <a:pt x="181" y="162"/>
                    <a:pt x="194" y="136"/>
                    <a:pt x="194" y="109"/>
                  </a:cubicBezTo>
                  <a:cubicBezTo>
                    <a:pt x="194" y="64"/>
                    <a:pt x="157" y="28"/>
                    <a:pt x="113" y="28"/>
                  </a:cubicBezTo>
                  <a:cubicBezTo>
                    <a:pt x="101" y="28"/>
                    <a:pt x="90" y="30"/>
                    <a:pt x="80" y="35"/>
                  </a:cubicBezTo>
                  <a:cubicBezTo>
                    <a:pt x="72" y="38"/>
                    <a:pt x="64" y="35"/>
                    <a:pt x="61" y="28"/>
                  </a:cubicBezTo>
                  <a:cubicBezTo>
                    <a:pt x="58" y="21"/>
                    <a:pt x="61" y="13"/>
                    <a:pt x="68" y="9"/>
                  </a:cubicBezTo>
                  <a:cubicBezTo>
                    <a:pt x="82" y="3"/>
                    <a:pt x="97" y="0"/>
                    <a:pt x="113" y="0"/>
                  </a:cubicBezTo>
                  <a:cubicBezTo>
                    <a:pt x="173" y="0"/>
                    <a:pt x="222" y="49"/>
                    <a:pt x="222" y="109"/>
                  </a:cubicBezTo>
                  <a:cubicBezTo>
                    <a:pt x="222" y="138"/>
                    <a:pt x="210" y="166"/>
                    <a:pt x="190" y="186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218" y="202"/>
                    <a:pt x="225" y="215"/>
                    <a:pt x="225" y="229"/>
                  </a:cubicBezTo>
                  <a:cubicBezTo>
                    <a:pt x="225" y="338"/>
                    <a:pt x="225" y="338"/>
                    <a:pt x="225" y="338"/>
                  </a:cubicBezTo>
                  <a:cubicBezTo>
                    <a:pt x="225" y="360"/>
                    <a:pt x="208" y="377"/>
                    <a:pt x="186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xmlns="" id="{0690E85E-2562-4312-B3A8-7EB467EA5AE6}"/>
              </a:ext>
            </a:extLst>
          </p:cNvPr>
          <p:cNvGrpSpPr/>
          <p:nvPr/>
        </p:nvGrpSpPr>
        <p:grpSpPr>
          <a:xfrm>
            <a:off x="9581197" y="3026276"/>
            <a:ext cx="286740" cy="286740"/>
            <a:chOff x="3116263" y="5178425"/>
            <a:chExt cx="938212" cy="938212"/>
          </a:xfrm>
          <a:solidFill>
            <a:schemeClr val="bg1"/>
          </a:solidFill>
        </p:grpSpPr>
        <p:sp>
          <p:nvSpPr>
            <p:cNvPr id="74" name="Freeform 319">
              <a:extLst>
                <a:ext uri="{FF2B5EF4-FFF2-40B4-BE49-F238E27FC236}">
                  <a16:creationId xmlns:a16="http://schemas.microsoft.com/office/drawing/2014/main" xmlns="" id="{5C9A2607-F85B-4E72-8EC8-30F3B064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263" y="5178425"/>
              <a:ext cx="938212" cy="938212"/>
            </a:xfrm>
            <a:custGeom>
              <a:avLst/>
              <a:gdLst>
                <a:gd name="T0" fmla="*/ 440 w 881"/>
                <a:gd name="T1" fmla="*/ 880 h 880"/>
                <a:gd name="T2" fmla="*/ 0 w 881"/>
                <a:gd name="T3" fmla="*/ 440 h 880"/>
                <a:gd name="T4" fmla="*/ 440 w 881"/>
                <a:gd name="T5" fmla="*/ 0 h 880"/>
                <a:gd name="T6" fmla="*/ 881 w 881"/>
                <a:gd name="T7" fmla="*/ 440 h 880"/>
                <a:gd name="T8" fmla="*/ 440 w 881"/>
                <a:gd name="T9" fmla="*/ 880 h 880"/>
                <a:gd name="T10" fmla="*/ 440 w 881"/>
                <a:gd name="T11" fmla="*/ 28 h 880"/>
                <a:gd name="T12" fmla="*/ 28 w 881"/>
                <a:gd name="T13" fmla="*/ 440 h 880"/>
                <a:gd name="T14" fmla="*/ 440 w 881"/>
                <a:gd name="T15" fmla="*/ 852 h 880"/>
                <a:gd name="T16" fmla="*/ 853 w 881"/>
                <a:gd name="T17" fmla="*/ 440 h 880"/>
                <a:gd name="T18" fmla="*/ 440 w 881"/>
                <a:gd name="T19" fmla="*/ 28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80">
                  <a:moveTo>
                    <a:pt x="440" y="880"/>
                  </a:moveTo>
                  <a:cubicBezTo>
                    <a:pt x="198" y="880"/>
                    <a:pt x="0" y="683"/>
                    <a:pt x="0" y="440"/>
                  </a:cubicBezTo>
                  <a:cubicBezTo>
                    <a:pt x="0" y="198"/>
                    <a:pt x="198" y="0"/>
                    <a:pt x="440" y="0"/>
                  </a:cubicBezTo>
                  <a:cubicBezTo>
                    <a:pt x="683" y="0"/>
                    <a:pt x="881" y="198"/>
                    <a:pt x="881" y="440"/>
                  </a:cubicBezTo>
                  <a:cubicBezTo>
                    <a:pt x="881" y="683"/>
                    <a:pt x="683" y="880"/>
                    <a:pt x="440" y="880"/>
                  </a:cubicBezTo>
                  <a:close/>
                  <a:moveTo>
                    <a:pt x="440" y="28"/>
                  </a:moveTo>
                  <a:cubicBezTo>
                    <a:pt x="213" y="28"/>
                    <a:pt x="28" y="213"/>
                    <a:pt x="28" y="440"/>
                  </a:cubicBezTo>
                  <a:cubicBezTo>
                    <a:pt x="28" y="668"/>
                    <a:pt x="213" y="852"/>
                    <a:pt x="440" y="852"/>
                  </a:cubicBezTo>
                  <a:cubicBezTo>
                    <a:pt x="668" y="852"/>
                    <a:pt x="853" y="668"/>
                    <a:pt x="853" y="440"/>
                  </a:cubicBezTo>
                  <a:cubicBezTo>
                    <a:pt x="853" y="213"/>
                    <a:pt x="668" y="28"/>
                    <a:pt x="44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5" name="Freeform 320">
              <a:extLst>
                <a:ext uri="{FF2B5EF4-FFF2-40B4-BE49-F238E27FC236}">
                  <a16:creationId xmlns:a16="http://schemas.microsoft.com/office/drawing/2014/main" xmlns="" id="{8A648664-5F39-4F19-B36D-EB7906218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5178425"/>
              <a:ext cx="471487" cy="938212"/>
            </a:xfrm>
            <a:custGeom>
              <a:avLst/>
              <a:gdLst>
                <a:gd name="T0" fmla="*/ 218 w 443"/>
                <a:gd name="T1" fmla="*/ 880 h 880"/>
                <a:gd name="T2" fmla="*/ 78 w 443"/>
                <a:gd name="T3" fmla="*/ 785 h 880"/>
                <a:gd name="T4" fmla="*/ 1 w 443"/>
                <a:gd name="T5" fmla="*/ 556 h 880"/>
                <a:gd name="T6" fmla="*/ 13 w 443"/>
                <a:gd name="T7" fmla="*/ 540 h 880"/>
                <a:gd name="T8" fmla="*/ 29 w 443"/>
                <a:gd name="T9" fmla="*/ 552 h 880"/>
                <a:gd name="T10" fmla="*/ 218 w 443"/>
                <a:gd name="T11" fmla="*/ 852 h 880"/>
                <a:gd name="T12" fmla="*/ 355 w 443"/>
                <a:gd name="T13" fmla="*/ 735 h 880"/>
                <a:gd name="T14" fmla="*/ 415 w 443"/>
                <a:gd name="T15" fmla="*/ 440 h 880"/>
                <a:gd name="T16" fmla="*/ 355 w 443"/>
                <a:gd name="T17" fmla="*/ 145 h 880"/>
                <a:gd name="T18" fmla="*/ 218 w 443"/>
                <a:gd name="T19" fmla="*/ 28 h 880"/>
                <a:gd name="T20" fmla="*/ 87 w 443"/>
                <a:gd name="T21" fmla="*/ 136 h 880"/>
                <a:gd name="T22" fmla="*/ 68 w 443"/>
                <a:gd name="T23" fmla="*/ 142 h 880"/>
                <a:gd name="T24" fmla="*/ 62 w 443"/>
                <a:gd name="T25" fmla="*/ 123 h 880"/>
                <a:gd name="T26" fmla="*/ 218 w 443"/>
                <a:gd name="T27" fmla="*/ 0 h 880"/>
                <a:gd name="T28" fmla="*/ 380 w 443"/>
                <a:gd name="T29" fmla="*/ 133 h 880"/>
                <a:gd name="T30" fmla="*/ 443 w 443"/>
                <a:gd name="T31" fmla="*/ 440 h 880"/>
                <a:gd name="T32" fmla="*/ 380 w 443"/>
                <a:gd name="T33" fmla="*/ 748 h 880"/>
                <a:gd name="T34" fmla="*/ 218 w 443"/>
                <a:gd name="T35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3" h="880">
                  <a:moveTo>
                    <a:pt x="218" y="880"/>
                  </a:moveTo>
                  <a:cubicBezTo>
                    <a:pt x="166" y="880"/>
                    <a:pt x="118" y="848"/>
                    <a:pt x="78" y="785"/>
                  </a:cubicBezTo>
                  <a:cubicBezTo>
                    <a:pt x="41" y="728"/>
                    <a:pt x="14" y="646"/>
                    <a:pt x="1" y="556"/>
                  </a:cubicBezTo>
                  <a:cubicBezTo>
                    <a:pt x="0" y="549"/>
                    <a:pt x="6" y="542"/>
                    <a:pt x="13" y="540"/>
                  </a:cubicBezTo>
                  <a:cubicBezTo>
                    <a:pt x="21" y="539"/>
                    <a:pt x="28" y="545"/>
                    <a:pt x="29" y="552"/>
                  </a:cubicBezTo>
                  <a:cubicBezTo>
                    <a:pt x="53" y="729"/>
                    <a:pt x="131" y="852"/>
                    <a:pt x="218" y="852"/>
                  </a:cubicBezTo>
                  <a:cubicBezTo>
                    <a:pt x="269" y="852"/>
                    <a:pt x="318" y="811"/>
                    <a:pt x="355" y="735"/>
                  </a:cubicBezTo>
                  <a:cubicBezTo>
                    <a:pt x="394" y="657"/>
                    <a:pt x="415" y="552"/>
                    <a:pt x="415" y="440"/>
                  </a:cubicBezTo>
                  <a:cubicBezTo>
                    <a:pt x="415" y="329"/>
                    <a:pt x="394" y="224"/>
                    <a:pt x="355" y="145"/>
                  </a:cubicBezTo>
                  <a:cubicBezTo>
                    <a:pt x="318" y="70"/>
                    <a:pt x="269" y="28"/>
                    <a:pt x="218" y="28"/>
                  </a:cubicBezTo>
                  <a:cubicBezTo>
                    <a:pt x="170" y="28"/>
                    <a:pt x="123" y="66"/>
                    <a:pt x="87" y="136"/>
                  </a:cubicBezTo>
                  <a:cubicBezTo>
                    <a:pt x="83" y="143"/>
                    <a:pt x="74" y="145"/>
                    <a:pt x="68" y="142"/>
                  </a:cubicBezTo>
                  <a:cubicBezTo>
                    <a:pt x="61" y="138"/>
                    <a:pt x="58" y="130"/>
                    <a:pt x="62" y="123"/>
                  </a:cubicBezTo>
                  <a:cubicBezTo>
                    <a:pt x="104" y="44"/>
                    <a:pt x="159" y="0"/>
                    <a:pt x="218" y="0"/>
                  </a:cubicBezTo>
                  <a:cubicBezTo>
                    <a:pt x="280" y="0"/>
                    <a:pt x="338" y="47"/>
                    <a:pt x="380" y="133"/>
                  </a:cubicBezTo>
                  <a:cubicBezTo>
                    <a:pt x="421" y="215"/>
                    <a:pt x="443" y="324"/>
                    <a:pt x="443" y="440"/>
                  </a:cubicBezTo>
                  <a:cubicBezTo>
                    <a:pt x="443" y="556"/>
                    <a:pt x="421" y="665"/>
                    <a:pt x="380" y="748"/>
                  </a:cubicBezTo>
                  <a:cubicBezTo>
                    <a:pt x="338" y="833"/>
                    <a:pt x="280" y="880"/>
                    <a:pt x="218" y="8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6" name="Freeform 321">
              <a:extLst>
                <a:ext uri="{FF2B5EF4-FFF2-40B4-BE49-F238E27FC236}">
                  <a16:creationId xmlns:a16="http://schemas.microsoft.com/office/drawing/2014/main" xmlns="" id="{1973C903-01BC-49A1-9EF6-1430FE8A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5178425"/>
              <a:ext cx="28575" cy="935037"/>
            </a:xfrm>
            <a:custGeom>
              <a:avLst/>
              <a:gdLst>
                <a:gd name="T0" fmla="*/ 14 w 28"/>
                <a:gd name="T1" fmla="*/ 877 h 877"/>
                <a:gd name="T2" fmla="*/ 0 w 28"/>
                <a:gd name="T3" fmla="*/ 863 h 877"/>
                <a:gd name="T4" fmla="*/ 0 w 28"/>
                <a:gd name="T5" fmla="*/ 14 h 877"/>
                <a:gd name="T6" fmla="*/ 14 w 28"/>
                <a:gd name="T7" fmla="*/ 0 h 877"/>
                <a:gd name="T8" fmla="*/ 28 w 28"/>
                <a:gd name="T9" fmla="*/ 14 h 877"/>
                <a:gd name="T10" fmla="*/ 28 w 28"/>
                <a:gd name="T11" fmla="*/ 863 h 877"/>
                <a:gd name="T12" fmla="*/ 14 w 28"/>
                <a:gd name="T13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77">
                  <a:moveTo>
                    <a:pt x="14" y="877"/>
                  </a:moveTo>
                  <a:cubicBezTo>
                    <a:pt x="7" y="877"/>
                    <a:pt x="0" y="871"/>
                    <a:pt x="0" y="86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863"/>
                    <a:pt x="28" y="863"/>
                    <a:pt x="28" y="863"/>
                  </a:cubicBezTo>
                  <a:cubicBezTo>
                    <a:pt x="28" y="871"/>
                    <a:pt x="22" y="877"/>
                    <a:pt x="14" y="8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7" name="Freeform 322">
              <a:extLst>
                <a:ext uri="{FF2B5EF4-FFF2-40B4-BE49-F238E27FC236}">
                  <a16:creationId xmlns:a16="http://schemas.microsoft.com/office/drawing/2014/main" xmlns="" id="{F2102C6B-AC27-4F06-98D9-5D263906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850" y="5630863"/>
              <a:ext cx="171450" cy="30162"/>
            </a:xfrm>
            <a:custGeom>
              <a:avLst/>
              <a:gdLst>
                <a:gd name="T0" fmla="*/ 147 w 161"/>
                <a:gd name="T1" fmla="*/ 28 h 28"/>
                <a:gd name="T2" fmla="*/ 14 w 161"/>
                <a:gd name="T3" fmla="*/ 28 h 28"/>
                <a:gd name="T4" fmla="*/ 0 w 161"/>
                <a:gd name="T5" fmla="*/ 14 h 28"/>
                <a:gd name="T6" fmla="*/ 14 w 161"/>
                <a:gd name="T7" fmla="*/ 0 h 28"/>
                <a:gd name="T8" fmla="*/ 147 w 161"/>
                <a:gd name="T9" fmla="*/ 0 h 28"/>
                <a:gd name="T10" fmla="*/ 161 w 161"/>
                <a:gd name="T11" fmla="*/ 14 h 28"/>
                <a:gd name="T12" fmla="*/ 147 w 161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8">
                  <a:moveTo>
                    <a:pt x="147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5" y="0"/>
                    <a:pt x="161" y="7"/>
                    <a:pt x="161" y="14"/>
                  </a:cubicBezTo>
                  <a:cubicBezTo>
                    <a:pt x="161" y="22"/>
                    <a:pt x="155" y="28"/>
                    <a:pt x="14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8" name="Freeform 323">
              <a:extLst>
                <a:ext uri="{FF2B5EF4-FFF2-40B4-BE49-F238E27FC236}">
                  <a16:creationId xmlns:a16="http://schemas.microsoft.com/office/drawing/2014/main" xmlns="" id="{CFE5C1EE-173E-482B-BCD1-4CAC2ADEE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0" y="5630863"/>
              <a:ext cx="554037" cy="30162"/>
            </a:xfrm>
            <a:custGeom>
              <a:avLst/>
              <a:gdLst>
                <a:gd name="T0" fmla="*/ 505 w 519"/>
                <a:gd name="T1" fmla="*/ 28 h 28"/>
                <a:gd name="T2" fmla="*/ 14 w 519"/>
                <a:gd name="T3" fmla="*/ 28 h 28"/>
                <a:gd name="T4" fmla="*/ 0 w 519"/>
                <a:gd name="T5" fmla="*/ 14 h 28"/>
                <a:gd name="T6" fmla="*/ 14 w 519"/>
                <a:gd name="T7" fmla="*/ 0 h 28"/>
                <a:gd name="T8" fmla="*/ 505 w 519"/>
                <a:gd name="T9" fmla="*/ 0 h 28"/>
                <a:gd name="T10" fmla="*/ 519 w 519"/>
                <a:gd name="T11" fmla="*/ 14 h 28"/>
                <a:gd name="T12" fmla="*/ 505 w 519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9" h="28">
                  <a:moveTo>
                    <a:pt x="505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13" y="0"/>
                    <a:pt x="519" y="7"/>
                    <a:pt x="519" y="14"/>
                  </a:cubicBezTo>
                  <a:cubicBezTo>
                    <a:pt x="519" y="22"/>
                    <a:pt x="513" y="28"/>
                    <a:pt x="50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9" name="Freeform 324">
              <a:extLst>
                <a:ext uri="{FF2B5EF4-FFF2-40B4-BE49-F238E27FC236}">
                  <a16:creationId xmlns:a16="http://schemas.microsoft.com/office/drawing/2014/main" xmlns="" id="{C2F39717-0449-4B40-B60C-E9E7B701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5394325"/>
              <a:ext cx="406400" cy="30162"/>
            </a:xfrm>
            <a:custGeom>
              <a:avLst/>
              <a:gdLst>
                <a:gd name="T0" fmla="*/ 368 w 382"/>
                <a:gd name="T1" fmla="*/ 28 h 28"/>
                <a:gd name="T2" fmla="*/ 14 w 382"/>
                <a:gd name="T3" fmla="*/ 28 h 28"/>
                <a:gd name="T4" fmla="*/ 0 w 382"/>
                <a:gd name="T5" fmla="*/ 14 h 28"/>
                <a:gd name="T6" fmla="*/ 14 w 382"/>
                <a:gd name="T7" fmla="*/ 0 h 28"/>
                <a:gd name="T8" fmla="*/ 368 w 382"/>
                <a:gd name="T9" fmla="*/ 0 h 28"/>
                <a:gd name="T10" fmla="*/ 382 w 382"/>
                <a:gd name="T11" fmla="*/ 14 h 28"/>
                <a:gd name="T12" fmla="*/ 368 w 382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28">
                  <a:moveTo>
                    <a:pt x="36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76" y="0"/>
                    <a:pt x="382" y="7"/>
                    <a:pt x="382" y="14"/>
                  </a:cubicBezTo>
                  <a:cubicBezTo>
                    <a:pt x="382" y="22"/>
                    <a:pt x="376" y="28"/>
                    <a:pt x="36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0" name="Freeform 325">
              <a:extLst>
                <a:ext uri="{FF2B5EF4-FFF2-40B4-BE49-F238E27FC236}">
                  <a16:creationId xmlns:a16="http://schemas.microsoft.com/office/drawing/2014/main" xmlns="" id="{B6AAE6FC-B387-44F8-A010-23F2C072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62638"/>
              <a:ext cx="782637" cy="30162"/>
            </a:xfrm>
            <a:custGeom>
              <a:avLst/>
              <a:gdLst>
                <a:gd name="T0" fmla="*/ 721 w 735"/>
                <a:gd name="T1" fmla="*/ 28 h 28"/>
                <a:gd name="T2" fmla="*/ 14 w 735"/>
                <a:gd name="T3" fmla="*/ 28 h 28"/>
                <a:gd name="T4" fmla="*/ 0 w 735"/>
                <a:gd name="T5" fmla="*/ 14 h 28"/>
                <a:gd name="T6" fmla="*/ 14 w 735"/>
                <a:gd name="T7" fmla="*/ 0 h 28"/>
                <a:gd name="T8" fmla="*/ 721 w 735"/>
                <a:gd name="T9" fmla="*/ 0 h 28"/>
                <a:gd name="T10" fmla="*/ 735 w 735"/>
                <a:gd name="T11" fmla="*/ 14 h 28"/>
                <a:gd name="T12" fmla="*/ 721 w 73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5" h="28">
                  <a:moveTo>
                    <a:pt x="72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9" y="0"/>
                    <a:pt x="735" y="7"/>
                    <a:pt x="735" y="14"/>
                  </a:cubicBezTo>
                  <a:cubicBezTo>
                    <a:pt x="735" y="22"/>
                    <a:pt x="729" y="28"/>
                    <a:pt x="7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1" name="Freeform 375">
              <a:extLst>
                <a:ext uri="{FF2B5EF4-FFF2-40B4-BE49-F238E27FC236}">
                  <a16:creationId xmlns:a16="http://schemas.microsoft.com/office/drawing/2014/main" xmlns="" id="{43ED379B-D7EB-41CB-836E-F41E16F15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1675" y="5340350"/>
              <a:ext cx="303212" cy="401637"/>
            </a:xfrm>
            <a:custGeom>
              <a:avLst/>
              <a:gdLst>
                <a:gd name="T0" fmla="*/ 143 w 285"/>
                <a:gd name="T1" fmla="*/ 376 h 376"/>
                <a:gd name="T2" fmla="*/ 132 w 285"/>
                <a:gd name="T3" fmla="*/ 371 h 376"/>
                <a:gd name="T4" fmla="*/ 0 w 285"/>
                <a:gd name="T5" fmla="*/ 142 h 376"/>
                <a:gd name="T6" fmla="*/ 143 w 285"/>
                <a:gd name="T7" fmla="*/ 0 h 376"/>
                <a:gd name="T8" fmla="*/ 285 w 285"/>
                <a:gd name="T9" fmla="*/ 142 h 376"/>
                <a:gd name="T10" fmla="*/ 153 w 285"/>
                <a:gd name="T11" fmla="*/ 371 h 376"/>
                <a:gd name="T12" fmla="*/ 143 w 285"/>
                <a:gd name="T13" fmla="*/ 376 h 376"/>
                <a:gd name="T14" fmla="*/ 143 w 285"/>
                <a:gd name="T15" fmla="*/ 28 h 376"/>
                <a:gd name="T16" fmla="*/ 28 w 285"/>
                <a:gd name="T17" fmla="*/ 142 h 376"/>
                <a:gd name="T18" fmla="*/ 143 w 285"/>
                <a:gd name="T19" fmla="*/ 340 h 376"/>
                <a:gd name="T20" fmla="*/ 257 w 285"/>
                <a:gd name="T21" fmla="*/ 142 h 376"/>
                <a:gd name="T22" fmla="*/ 143 w 285"/>
                <a:gd name="T23" fmla="*/ 28 h 376"/>
                <a:gd name="T24" fmla="*/ 143 w 285"/>
                <a:gd name="T25" fmla="*/ 202 h 376"/>
                <a:gd name="T26" fmla="*/ 77 w 285"/>
                <a:gd name="T27" fmla="*/ 136 h 376"/>
                <a:gd name="T28" fmla="*/ 143 w 285"/>
                <a:gd name="T29" fmla="*/ 70 h 376"/>
                <a:gd name="T30" fmla="*/ 209 w 285"/>
                <a:gd name="T31" fmla="*/ 136 h 376"/>
                <a:gd name="T32" fmla="*/ 143 w 285"/>
                <a:gd name="T33" fmla="*/ 202 h 376"/>
                <a:gd name="T34" fmla="*/ 143 w 285"/>
                <a:gd name="T35" fmla="*/ 98 h 376"/>
                <a:gd name="T36" fmla="*/ 105 w 285"/>
                <a:gd name="T37" fmla="*/ 136 h 376"/>
                <a:gd name="T38" fmla="*/ 143 w 285"/>
                <a:gd name="T39" fmla="*/ 174 h 376"/>
                <a:gd name="T40" fmla="*/ 181 w 285"/>
                <a:gd name="T41" fmla="*/ 136 h 376"/>
                <a:gd name="T42" fmla="*/ 143 w 285"/>
                <a:gd name="T43" fmla="*/ 9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5" h="376">
                  <a:moveTo>
                    <a:pt x="143" y="376"/>
                  </a:moveTo>
                  <a:cubicBezTo>
                    <a:pt x="139" y="376"/>
                    <a:pt x="135" y="374"/>
                    <a:pt x="132" y="371"/>
                  </a:cubicBezTo>
                  <a:cubicBezTo>
                    <a:pt x="119" y="356"/>
                    <a:pt x="0" y="216"/>
                    <a:pt x="0" y="142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221" y="0"/>
                    <a:pt x="285" y="64"/>
                    <a:pt x="285" y="142"/>
                  </a:cubicBezTo>
                  <a:cubicBezTo>
                    <a:pt x="285" y="216"/>
                    <a:pt x="167" y="356"/>
                    <a:pt x="153" y="371"/>
                  </a:cubicBezTo>
                  <a:cubicBezTo>
                    <a:pt x="151" y="374"/>
                    <a:pt x="147" y="376"/>
                    <a:pt x="143" y="376"/>
                  </a:cubicBezTo>
                  <a:close/>
                  <a:moveTo>
                    <a:pt x="143" y="28"/>
                  </a:moveTo>
                  <a:cubicBezTo>
                    <a:pt x="80" y="28"/>
                    <a:pt x="28" y="79"/>
                    <a:pt x="28" y="142"/>
                  </a:cubicBezTo>
                  <a:cubicBezTo>
                    <a:pt x="28" y="191"/>
                    <a:pt x="103" y="292"/>
                    <a:pt x="143" y="340"/>
                  </a:cubicBezTo>
                  <a:cubicBezTo>
                    <a:pt x="182" y="292"/>
                    <a:pt x="257" y="191"/>
                    <a:pt x="257" y="142"/>
                  </a:cubicBezTo>
                  <a:cubicBezTo>
                    <a:pt x="257" y="79"/>
                    <a:pt x="206" y="28"/>
                    <a:pt x="143" y="28"/>
                  </a:cubicBezTo>
                  <a:close/>
                  <a:moveTo>
                    <a:pt x="143" y="202"/>
                  </a:moveTo>
                  <a:cubicBezTo>
                    <a:pt x="106" y="202"/>
                    <a:pt x="77" y="172"/>
                    <a:pt x="77" y="136"/>
                  </a:cubicBezTo>
                  <a:cubicBezTo>
                    <a:pt x="77" y="100"/>
                    <a:pt x="106" y="70"/>
                    <a:pt x="143" y="70"/>
                  </a:cubicBezTo>
                  <a:cubicBezTo>
                    <a:pt x="179" y="70"/>
                    <a:pt x="209" y="100"/>
                    <a:pt x="209" y="136"/>
                  </a:cubicBezTo>
                  <a:cubicBezTo>
                    <a:pt x="209" y="172"/>
                    <a:pt x="179" y="202"/>
                    <a:pt x="143" y="202"/>
                  </a:cubicBezTo>
                  <a:close/>
                  <a:moveTo>
                    <a:pt x="143" y="98"/>
                  </a:moveTo>
                  <a:cubicBezTo>
                    <a:pt x="122" y="98"/>
                    <a:pt x="105" y="115"/>
                    <a:pt x="105" y="136"/>
                  </a:cubicBezTo>
                  <a:cubicBezTo>
                    <a:pt x="105" y="157"/>
                    <a:pt x="122" y="174"/>
                    <a:pt x="143" y="174"/>
                  </a:cubicBezTo>
                  <a:cubicBezTo>
                    <a:pt x="164" y="174"/>
                    <a:pt x="181" y="157"/>
                    <a:pt x="181" y="136"/>
                  </a:cubicBezTo>
                  <a:cubicBezTo>
                    <a:pt x="181" y="115"/>
                    <a:pt x="164" y="98"/>
                    <a:pt x="143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spc="-15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C4C2A79-3E11-43E3-BC8C-4F14D52F7005}"/>
              </a:ext>
            </a:extLst>
          </p:cNvPr>
          <p:cNvSpPr txBox="1"/>
          <p:nvPr/>
        </p:nvSpPr>
        <p:spPr>
          <a:xfrm>
            <a:off x="5505327" y="1112386"/>
            <a:ext cx="345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B2B </a:t>
            </a:r>
            <a:r>
              <a:rPr lang="ko-KR" altLang="en-US" sz="16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공급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6955DE0-A9A3-428D-810F-37491B8094D9}"/>
              </a:ext>
            </a:extLst>
          </p:cNvPr>
          <p:cNvSpPr txBox="1"/>
          <p:nvPr/>
        </p:nvSpPr>
        <p:spPr>
          <a:xfrm>
            <a:off x="906370" y="4132632"/>
            <a:ext cx="2584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생산 설비 구축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2906AC2-C693-425F-ACA8-FA3C4EBA02BF}"/>
              </a:ext>
            </a:extLst>
          </p:cNvPr>
          <p:cNvSpPr txBox="1"/>
          <p:nvPr/>
        </p:nvSpPr>
        <p:spPr>
          <a:xfrm>
            <a:off x="2746497" y="2528108"/>
            <a:ext cx="2609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조달 인증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xmlns="" id="{7B6B8BB1-17A5-4267-91A0-ED3CDDFE73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76625" y="4774335"/>
            <a:ext cx="2535665" cy="108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해외 시장 진출을 위한 주요국가에 대한 인증 및 특허 확보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원료 수출과 해외기업이 요구하는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OEM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제품 개발 및 공급 확대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453F467-5726-42D4-B316-269F0D756043}"/>
              </a:ext>
            </a:extLst>
          </p:cNvPr>
          <p:cNvSpPr txBox="1"/>
          <p:nvPr/>
        </p:nvSpPr>
        <p:spPr>
          <a:xfrm>
            <a:off x="9280529" y="4493698"/>
            <a:ext cx="271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해외시장 진출</a:t>
            </a:r>
          </a:p>
        </p:txBody>
      </p:sp>
    </p:spTree>
    <p:extLst>
      <p:ext uri="{BB962C8B-B14F-4D97-AF65-F5344CB8AC3E}">
        <p14:creationId xmlns:p14="http://schemas.microsoft.com/office/powerpoint/2010/main" xmlns="" val="114444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901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에코 프로세서 운영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A94901CF-0F86-489D-8DF6-995C81F12CC7}"/>
              </a:ext>
            </a:extLst>
          </p:cNvPr>
          <p:cNvGrpSpPr/>
          <p:nvPr/>
        </p:nvGrpSpPr>
        <p:grpSpPr>
          <a:xfrm>
            <a:off x="1266280" y="1873250"/>
            <a:ext cx="9659440" cy="4260531"/>
            <a:chOff x="506910" y="1946688"/>
            <a:chExt cx="8892180" cy="3887791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xmlns="" id="{AB4E6EF7-AE08-4763-B7BD-AC3D4321282A}"/>
                </a:ext>
              </a:extLst>
            </p:cNvPr>
            <p:cNvSpPr/>
            <p:nvPr/>
          </p:nvSpPr>
          <p:spPr>
            <a:xfrm>
              <a:off x="1552840" y="2414119"/>
              <a:ext cx="6208731" cy="211735"/>
            </a:xfrm>
            <a:prstGeom prst="rightArrow">
              <a:avLst>
                <a:gd name="adj1" fmla="val 68328"/>
                <a:gd name="adj2" fmla="val 61317"/>
              </a:avLst>
            </a:prstGeom>
            <a:gradFill>
              <a:gsLst>
                <a:gs pos="0">
                  <a:srgbClr val="008EB2">
                    <a:alpha val="25000"/>
                  </a:srgbClr>
                </a:gs>
                <a:gs pos="100000">
                  <a:srgbClr val="008EB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xmlns="" id="{001596E6-470F-4C5F-B118-044264DB2335}"/>
                </a:ext>
              </a:extLst>
            </p:cNvPr>
            <p:cNvSpPr/>
            <p:nvPr/>
          </p:nvSpPr>
          <p:spPr>
            <a:xfrm>
              <a:off x="993358" y="1960505"/>
              <a:ext cx="1118962" cy="11189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xmlns="" id="{D6AD22E1-DF74-48BC-BA69-F7671FFD8B49}"/>
                </a:ext>
              </a:extLst>
            </p:cNvPr>
            <p:cNvSpPr/>
            <p:nvPr/>
          </p:nvSpPr>
          <p:spPr>
            <a:xfrm>
              <a:off x="2697308" y="1946688"/>
              <a:ext cx="1118962" cy="111896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xmlns="" id="{F2A7E272-8C8B-4D5A-A386-A5873AA00DA2}"/>
                </a:ext>
              </a:extLst>
            </p:cNvPr>
            <p:cNvSpPr/>
            <p:nvPr/>
          </p:nvSpPr>
          <p:spPr>
            <a:xfrm>
              <a:off x="4401258" y="1960505"/>
              <a:ext cx="1118962" cy="111896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xmlns="" id="{BC7E0DB5-69E1-4C18-BA69-59F14432446D}"/>
                </a:ext>
              </a:extLst>
            </p:cNvPr>
            <p:cNvSpPr/>
            <p:nvPr/>
          </p:nvSpPr>
          <p:spPr>
            <a:xfrm>
              <a:off x="6105208" y="1960505"/>
              <a:ext cx="1118962" cy="11189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xmlns="" id="{4AEC12A5-BFC6-43C3-9894-076FE33D5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910" y="2402396"/>
              <a:ext cx="8892180" cy="3396181"/>
            </a:xfrm>
            <a:prstGeom prst="rect">
              <a:avLst/>
            </a:prstGeom>
          </p:spPr>
        </p:pic>
        <p:sp>
          <p:nvSpPr>
            <p:cNvPr id="9" name="타원 8">
              <a:extLst>
                <a:ext uri="{FF2B5EF4-FFF2-40B4-BE49-F238E27FC236}">
                  <a16:creationId xmlns:a16="http://schemas.microsoft.com/office/drawing/2014/main" xmlns="" id="{8CC82768-CEF7-4CA4-9593-6392497EE6A0}"/>
                </a:ext>
              </a:extLst>
            </p:cNvPr>
            <p:cNvSpPr/>
            <p:nvPr/>
          </p:nvSpPr>
          <p:spPr>
            <a:xfrm>
              <a:off x="7809157" y="1960505"/>
              <a:ext cx="1118962" cy="111896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22ADCC6-B394-4F76-98BA-767A555452F5}"/>
                </a:ext>
              </a:extLst>
            </p:cNvPr>
            <p:cNvSpPr txBox="1"/>
            <p:nvPr/>
          </p:nvSpPr>
          <p:spPr>
            <a:xfrm>
              <a:off x="8003498" y="2166487"/>
              <a:ext cx="730282" cy="365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재활용 </a:t>
              </a:r>
              <a:endParaRPr lang="en-US" altLang="ko-KR" sz="1000" b="1" spc="-122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  <a:p>
              <a:pPr algn="ctr"/>
              <a:r>
                <a:rPr lang="ko-KR" altLang="en-US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산업용</a:t>
              </a:r>
              <a:r>
                <a:rPr lang="en-US" altLang="ko-KR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/</a:t>
              </a:r>
              <a:r>
                <a:rPr lang="ko-KR" altLang="en-US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비료 </a:t>
              </a:r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xmlns="" id="{EA5248E2-4609-4AB6-B1D9-5C94D3DADD86}"/>
                </a:ext>
              </a:extLst>
            </p:cNvPr>
            <p:cNvCxnSpPr>
              <a:cxnSpLocks/>
            </p:cNvCxnSpPr>
            <p:nvPr/>
          </p:nvCxnSpPr>
          <p:spPr>
            <a:xfrm>
              <a:off x="3256788" y="3420080"/>
              <a:ext cx="0" cy="1762282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xmlns="" id="{72AEEF9B-E676-498A-9285-062419D2220C}"/>
                </a:ext>
              </a:extLst>
            </p:cNvPr>
            <p:cNvSpPr/>
            <p:nvPr/>
          </p:nvSpPr>
          <p:spPr>
            <a:xfrm>
              <a:off x="2575320" y="3193762"/>
              <a:ext cx="1328912" cy="706346"/>
            </a:xfrm>
            <a:prstGeom prst="roundRect">
              <a:avLst>
                <a:gd name="adj" fmla="val 6500"/>
              </a:avLst>
            </a:prstGeom>
            <a:solidFill>
              <a:srgbClr val="F8F8F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xmlns="" id="{0142AB87-7078-4D59-B9AD-E6D84A62D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56446" y="3455612"/>
              <a:ext cx="0" cy="1762282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xmlns="" id="{683DFA44-2004-4F96-889B-BC78AFC60468}"/>
                </a:ext>
              </a:extLst>
            </p:cNvPr>
            <p:cNvCxnSpPr>
              <a:cxnSpLocks/>
            </p:cNvCxnSpPr>
            <p:nvPr/>
          </p:nvCxnSpPr>
          <p:spPr>
            <a:xfrm>
              <a:off x="8368637" y="3420080"/>
              <a:ext cx="0" cy="1754853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xmlns="" id="{F8C2B9EC-DCFD-490A-B4D7-CCFD76937D17}"/>
                </a:ext>
              </a:extLst>
            </p:cNvPr>
            <p:cNvCxnSpPr>
              <a:cxnSpLocks/>
            </p:cNvCxnSpPr>
            <p:nvPr/>
          </p:nvCxnSpPr>
          <p:spPr>
            <a:xfrm>
              <a:off x="6664686" y="3429000"/>
              <a:ext cx="0" cy="1748409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xmlns="" id="{40FC16F2-D088-4EF1-AB6E-7505446FAC2A}"/>
                </a:ext>
              </a:extLst>
            </p:cNvPr>
            <p:cNvSpPr/>
            <p:nvPr/>
          </p:nvSpPr>
          <p:spPr>
            <a:xfrm>
              <a:off x="916554" y="4300240"/>
              <a:ext cx="1272571" cy="1122529"/>
            </a:xfrm>
            <a:prstGeom prst="roundRect">
              <a:avLst>
                <a:gd name="adj" fmla="val 11759"/>
              </a:avLst>
            </a:prstGeom>
            <a:solidFill>
              <a:srgbClr val="F8F8F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xmlns="" id="{67AB2FCB-760A-46FB-92E5-E2B7C3DFCA6D}"/>
                </a:ext>
              </a:extLst>
            </p:cNvPr>
            <p:cNvSpPr/>
            <p:nvPr/>
          </p:nvSpPr>
          <p:spPr>
            <a:xfrm>
              <a:off x="2605038" y="4188226"/>
              <a:ext cx="1272571" cy="706346"/>
            </a:xfrm>
            <a:prstGeom prst="roundRect">
              <a:avLst>
                <a:gd name="adj" fmla="val 11759"/>
              </a:avLst>
            </a:prstGeom>
            <a:solidFill>
              <a:srgbClr val="F8F8F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FCDCA84-D45E-43F5-A7A2-FE8F7A36201E}"/>
                </a:ext>
              </a:extLst>
            </p:cNvPr>
            <p:cNvSpPr txBox="1"/>
            <p:nvPr/>
          </p:nvSpPr>
          <p:spPr>
            <a:xfrm>
              <a:off x="990054" y="4663997"/>
              <a:ext cx="1065437" cy="68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제품성에 따른  원료 배합</a:t>
              </a:r>
              <a:endParaRPr lang="en-US" altLang="ko-KR" sz="731" spc="-8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</a:t>
              </a:r>
              <a:r>
                <a:rPr lang="ko-KR" altLang="en-US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제품의 산업용</a:t>
              </a:r>
              <a:endParaRPr lang="en-US" altLang="ko-KR" sz="731" spc="-8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</a:t>
              </a:r>
              <a:r>
                <a:rPr lang="ko-KR" altLang="en-US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제품의 내열성</a:t>
              </a:r>
              <a:r>
                <a:rPr lang="en-US" altLang="ko-KR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/ </a:t>
              </a:r>
              <a:r>
                <a:rPr lang="ko-KR" altLang="en-US" sz="731" spc="-81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내외성</a:t>
              </a:r>
              <a:r>
                <a:rPr lang="ko-KR" altLang="en-US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</a:t>
              </a:r>
              <a:endParaRPr lang="en-US" altLang="ko-KR" sz="731" spc="-8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</a:t>
              </a:r>
              <a:r>
                <a:rPr lang="ko-KR" altLang="en-US" sz="73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제품의 원단 생산 </a:t>
              </a:r>
              <a:endParaRPr lang="ko-KR" altLang="en-US" sz="73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F0E8B74-1D1B-4109-815F-07F0A6DBF42F}"/>
                </a:ext>
              </a:extLst>
            </p:cNvPr>
            <p:cNvSpPr txBox="1"/>
            <p:nvPr/>
          </p:nvSpPr>
          <p:spPr>
            <a:xfrm>
              <a:off x="2564703" y="3275517"/>
              <a:ext cx="1353253" cy="583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813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제품의 판매처에 맞게 </a:t>
              </a:r>
              <a:endParaRPr lang="en-US" altLang="ko-KR" sz="813" spc="-8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813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 제작  </a:t>
              </a:r>
              <a:endParaRPr lang="en-US" altLang="ko-KR" sz="813" spc="-8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813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국가환경문제</a:t>
              </a:r>
              <a:r>
                <a:rPr lang="en-US" altLang="ko-KR" sz="813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</a:t>
              </a:r>
              <a:r>
                <a:rPr lang="ko-KR" altLang="en-US" sz="813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또는 지자체 협업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AC9F4B8-34BF-43C5-BA5E-BD8037DC3BBC}"/>
                </a:ext>
              </a:extLst>
            </p:cNvPr>
            <p:cNvSpPr txBox="1"/>
            <p:nvPr/>
          </p:nvSpPr>
          <p:spPr>
            <a:xfrm>
              <a:off x="2770849" y="4361573"/>
              <a:ext cx="1074587" cy="53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환경 법률제정</a:t>
              </a:r>
              <a:r>
                <a:rPr lang="en-US" altLang="ko-KR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(</a:t>
              </a:r>
              <a:r>
                <a:rPr lang="ko-KR" altLang="en-US" sz="731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환경세</a:t>
              </a:r>
              <a:r>
                <a:rPr lang="en-US" altLang="ko-KR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)</a:t>
              </a:r>
            </a:p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지자체 환경 문제</a:t>
              </a:r>
              <a:endParaRPr lang="en-US" altLang="ko-KR" sz="73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 (</a:t>
              </a:r>
              <a:r>
                <a:rPr lang="ko-KR" altLang="en-US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포장</a:t>
              </a:r>
              <a:r>
                <a:rPr lang="en-US" altLang="ko-KR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, </a:t>
              </a:r>
              <a:r>
                <a:rPr lang="ko-KR" altLang="en-US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매립문제</a:t>
              </a:r>
              <a:r>
                <a:rPr lang="en-US" altLang="ko-KR" sz="73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)</a:t>
              </a:r>
              <a:endParaRPr lang="ko-KR" altLang="en-US" sz="73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1339E00-AA96-4F67-A5D3-6AE0DF26E06F}"/>
                </a:ext>
              </a:extLst>
            </p:cNvPr>
            <p:cNvSpPr txBox="1"/>
            <p:nvPr/>
          </p:nvSpPr>
          <p:spPr>
            <a:xfrm>
              <a:off x="2962274" y="4221561"/>
              <a:ext cx="558099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Direction</a:t>
              </a: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xmlns="" id="{4195CC8B-E4EA-4CDB-9734-0690B5598EEB}"/>
                </a:ext>
              </a:extLst>
            </p:cNvPr>
            <p:cNvSpPr/>
            <p:nvPr/>
          </p:nvSpPr>
          <p:spPr>
            <a:xfrm>
              <a:off x="2620504" y="5193604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82B2D66-04D9-40FA-8E27-FAACBA9AE319}"/>
                </a:ext>
              </a:extLst>
            </p:cNvPr>
            <p:cNvSpPr txBox="1"/>
            <p:nvPr/>
          </p:nvSpPr>
          <p:spPr>
            <a:xfrm>
              <a:off x="2585212" y="5204190"/>
              <a:ext cx="1343160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13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ECO MEAN </a:t>
              </a:r>
              <a:r>
                <a:rPr lang="ko-KR" altLang="en-US" sz="813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해결 방안  구축</a:t>
              </a: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xmlns="" id="{24397921-207A-43A3-8452-088AAD33B8EB}"/>
                </a:ext>
              </a:extLst>
            </p:cNvPr>
            <p:cNvSpPr/>
            <p:nvPr/>
          </p:nvSpPr>
          <p:spPr>
            <a:xfrm>
              <a:off x="4322314" y="5193604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58B798F-1B02-4A97-AA16-8B9FBDF83C54}"/>
                </a:ext>
              </a:extLst>
            </p:cNvPr>
            <p:cNvSpPr txBox="1"/>
            <p:nvPr/>
          </p:nvSpPr>
          <p:spPr>
            <a:xfrm>
              <a:off x="4520179" y="5204190"/>
              <a:ext cx="876846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친환경 제품 홍보</a:t>
              </a: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xmlns="" id="{3CB1FB0C-553A-4B04-82AA-2C5471D42DB9}"/>
                </a:ext>
              </a:extLst>
            </p:cNvPr>
            <p:cNvSpPr/>
            <p:nvPr/>
          </p:nvSpPr>
          <p:spPr>
            <a:xfrm>
              <a:off x="6028401" y="5193604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CE7BF42-E910-49DD-ACE8-2C65378A2FDE}"/>
                </a:ext>
              </a:extLst>
            </p:cNvPr>
            <p:cNvSpPr txBox="1"/>
            <p:nvPr/>
          </p:nvSpPr>
          <p:spPr>
            <a:xfrm>
              <a:off x="6333249" y="5204190"/>
              <a:ext cx="662874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 재활용</a:t>
              </a: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xmlns="" id="{E201B488-FC3D-4E0D-BA98-0B1DEB737A64}"/>
                </a:ext>
              </a:extLst>
            </p:cNvPr>
            <p:cNvSpPr/>
            <p:nvPr/>
          </p:nvSpPr>
          <p:spPr>
            <a:xfrm>
              <a:off x="7732352" y="5193604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849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02ECA46-EB44-4348-9E6F-093940281F9F}"/>
                </a:ext>
              </a:extLst>
            </p:cNvPr>
            <p:cNvSpPr txBox="1"/>
            <p:nvPr/>
          </p:nvSpPr>
          <p:spPr>
            <a:xfrm>
              <a:off x="7883732" y="5204190"/>
              <a:ext cx="969814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13" b="1" dirty="0">
                  <a:solidFill>
                    <a:srgbClr val="C00000"/>
                  </a:soli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ECO ROCESS</a:t>
              </a:r>
              <a:r>
                <a:rPr lang="ko-KR" altLang="en-US" sz="813" b="1" dirty="0">
                  <a:solidFill>
                    <a:srgbClr val="C00000"/>
                  </a:soli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수립</a:t>
              </a: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xmlns="" id="{E2472C30-97D9-4905-9A6D-1320189FFAE7}"/>
                </a:ext>
              </a:extLst>
            </p:cNvPr>
            <p:cNvSpPr/>
            <p:nvPr/>
          </p:nvSpPr>
          <p:spPr>
            <a:xfrm>
              <a:off x="4322314" y="3204675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35FE863-C7FD-4E4C-92C1-D6E14F8DD51A}"/>
                </a:ext>
              </a:extLst>
            </p:cNvPr>
            <p:cNvSpPr txBox="1"/>
            <p:nvPr/>
          </p:nvSpPr>
          <p:spPr>
            <a:xfrm>
              <a:off x="4445655" y="3215260"/>
              <a:ext cx="1025889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사전 제품  모델 판매</a:t>
              </a: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xmlns="" id="{488D07FB-9E5C-4B12-9D72-2572EF77C1AD}"/>
                </a:ext>
              </a:extLst>
            </p:cNvPr>
            <p:cNvSpPr/>
            <p:nvPr/>
          </p:nvSpPr>
          <p:spPr>
            <a:xfrm>
              <a:off x="4322314" y="4791700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849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DC4734B-9DE5-4A06-BF05-1083497F56F7}"/>
                </a:ext>
              </a:extLst>
            </p:cNvPr>
            <p:cNvSpPr txBox="1"/>
            <p:nvPr/>
          </p:nvSpPr>
          <p:spPr>
            <a:xfrm>
              <a:off x="4451556" y="4802286"/>
              <a:ext cx="1014085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모델 다양화</a:t>
              </a:r>
              <a:r>
                <a:rPr lang="en-US" altLang="ko-KR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/</a:t>
              </a:r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단일화 </a:t>
              </a: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xmlns="" id="{564F89B9-F067-497A-B153-B7AD7017761A}"/>
                </a:ext>
              </a:extLst>
            </p:cNvPr>
            <p:cNvSpPr/>
            <p:nvPr/>
          </p:nvSpPr>
          <p:spPr>
            <a:xfrm>
              <a:off x="6028401" y="3204675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849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A5B1E0C-5FD6-4848-9459-932C85F25B4B}"/>
                </a:ext>
              </a:extLst>
            </p:cNvPr>
            <p:cNvSpPr txBox="1"/>
            <p:nvPr/>
          </p:nvSpPr>
          <p:spPr>
            <a:xfrm>
              <a:off x="6083124" y="3215260"/>
              <a:ext cx="1163127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모델 제품</a:t>
              </a:r>
              <a:r>
                <a:rPr lang="en-US" altLang="ko-KR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/</a:t>
              </a:r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지역  홍보화 </a:t>
              </a: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xmlns="" id="{D951BB82-403A-4DE5-8EDF-2F94CD6E3CA9}"/>
                </a:ext>
              </a:extLst>
            </p:cNvPr>
            <p:cNvSpPr/>
            <p:nvPr/>
          </p:nvSpPr>
          <p:spPr>
            <a:xfrm>
              <a:off x="6028401" y="3867651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849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9F2DF10-FCCE-4C7E-8E73-E925D7F6E5B1}"/>
                </a:ext>
              </a:extLst>
            </p:cNvPr>
            <p:cNvSpPr txBox="1"/>
            <p:nvPr/>
          </p:nvSpPr>
          <p:spPr>
            <a:xfrm>
              <a:off x="6058776" y="3878237"/>
              <a:ext cx="1211825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지자체에 따른 지점회수  </a:t>
              </a: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xmlns="" id="{345C8390-895A-4C97-B435-1DB90C5808E2}"/>
                </a:ext>
              </a:extLst>
            </p:cNvPr>
            <p:cNvSpPr/>
            <p:nvPr/>
          </p:nvSpPr>
          <p:spPr>
            <a:xfrm>
              <a:off x="6028401" y="4530627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849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5F2F95B-4192-4799-B85F-EC81ADE5DC25}"/>
                </a:ext>
              </a:extLst>
            </p:cNvPr>
            <p:cNvSpPr txBox="1"/>
            <p:nvPr/>
          </p:nvSpPr>
          <p:spPr>
            <a:xfrm>
              <a:off x="6204130" y="4541213"/>
              <a:ext cx="921117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지자체 분류</a:t>
              </a:r>
              <a:r>
                <a:rPr lang="en-US" altLang="ko-KR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/</a:t>
              </a:r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선별 </a:t>
              </a:r>
            </a:p>
          </p:txBody>
        </p:sp>
        <p:cxnSp>
          <p:nvCxnSpPr>
            <p:cNvPr id="41" name="연결선: 꺾임 40">
              <a:extLst>
                <a:ext uri="{FF2B5EF4-FFF2-40B4-BE49-F238E27FC236}">
                  <a16:creationId xmlns:a16="http://schemas.microsoft.com/office/drawing/2014/main" xmlns="" id="{241EE8B7-C69C-4792-9C4C-D8DE79E7F728}"/>
                </a:ext>
              </a:extLst>
            </p:cNvPr>
            <p:cNvCxnSpPr>
              <a:cxnSpLocks/>
              <a:stCxn id="23" idx="3"/>
              <a:endCxn id="31" idx="1"/>
            </p:cNvCxnSpPr>
            <p:nvPr/>
          </p:nvCxnSpPr>
          <p:spPr>
            <a:xfrm flipV="1">
              <a:off x="3893075" y="3313801"/>
              <a:ext cx="429240" cy="198892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연결선: 꺾임 41">
              <a:extLst>
                <a:ext uri="{FF2B5EF4-FFF2-40B4-BE49-F238E27FC236}">
                  <a16:creationId xmlns:a16="http://schemas.microsoft.com/office/drawing/2014/main" xmlns="" id="{175CE2BA-3090-4199-AD6A-57B026BBB246}"/>
                </a:ext>
              </a:extLst>
            </p:cNvPr>
            <p:cNvCxnSpPr>
              <a:cxnSpLocks/>
              <a:stCxn id="25" idx="3"/>
              <a:endCxn id="35" idx="1"/>
            </p:cNvCxnSpPr>
            <p:nvPr/>
          </p:nvCxnSpPr>
          <p:spPr>
            <a:xfrm flipV="1">
              <a:off x="5594885" y="3313801"/>
              <a:ext cx="433516" cy="198892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xmlns="" id="{AF90D7DE-4CF5-4F65-ADC6-CDDC7EA796E0}"/>
                </a:ext>
              </a:extLst>
            </p:cNvPr>
            <p:cNvSpPr/>
            <p:nvPr/>
          </p:nvSpPr>
          <p:spPr>
            <a:xfrm>
              <a:off x="7732352" y="4423393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849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8C3254A-DBA1-4306-A078-3A8E8E92BD3F}"/>
                </a:ext>
              </a:extLst>
            </p:cNvPr>
            <p:cNvSpPr txBox="1"/>
            <p:nvPr/>
          </p:nvSpPr>
          <p:spPr>
            <a:xfrm>
              <a:off x="7823228" y="4433979"/>
              <a:ext cx="1090819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재활용의 검증 및 비교</a:t>
              </a: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xmlns="" id="{281DC793-4A36-46E3-9103-DF15F8F30463}"/>
                </a:ext>
              </a:extLst>
            </p:cNvPr>
            <p:cNvSpPr/>
            <p:nvPr/>
          </p:nvSpPr>
          <p:spPr>
            <a:xfrm>
              <a:off x="7732352" y="4808498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849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07FEB9C-6F43-41DC-BD1B-BE8C5928F719}"/>
                </a:ext>
              </a:extLst>
            </p:cNvPr>
            <p:cNvSpPr txBox="1"/>
            <p:nvPr/>
          </p:nvSpPr>
          <p:spPr>
            <a:xfrm>
              <a:off x="7931317" y="4826696"/>
              <a:ext cx="904883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 및 원료 관리</a:t>
              </a: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xmlns="" id="{60321BA9-7237-4F9A-A80D-EB64E115FA25}"/>
                </a:ext>
              </a:extLst>
            </p:cNvPr>
            <p:cNvSpPr/>
            <p:nvPr/>
          </p:nvSpPr>
          <p:spPr>
            <a:xfrm>
              <a:off x="4322314" y="3502793"/>
              <a:ext cx="1272571" cy="1116169"/>
            </a:xfrm>
            <a:prstGeom prst="roundRect">
              <a:avLst>
                <a:gd name="adj" fmla="val 5103"/>
              </a:avLst>
            </a:prstGeom>
            <a:solidFill>
              <a:srgbClr val="F8F8F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D5ABC86-DFAA-4338-91AD-917DD9F77727}"/>
                </a:ext>
              </a:extLst>
            </p:cNvPr>
            <p:cNvSpPr txBox="1"/>
            <p:nvPr/>
          </p:nvSpPr>
          <p:spPr>
            <a:xfrm>
              <a:off x="4343067" y="3782465"/>
              <a:ext cx="1232838" cy="995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지자체 통한</a:t>
              </a:r>
              <a:r>
                <a:rPr lang="en-US" altLang="ko-KR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, </a:t>
              </a: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 판매 협약 </a:t>
              </a:r>
              <a:endParaRPr lang="en-US" altLang="ko-KR" sz="731" spc="-4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판매 통한</a:t>
              </a:r>
              <a:r>
                <a:rPr lang="en-US" altLang="ko-KR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, </a:t>
              </a: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 회수 </a:t>
              </a:r>
              <a:endParaRPr lang="en-US" altLang="ko-KR" sz="731" spc="-4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</a:t>
              </a: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에코민만의 제품 단일화</a:t>
              </a:r>
              <a:endParaRPr lang="en-US" altLang="ko-KR" sz="731" spc="-4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marL="69652" indent="-69652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</a:t>
              </a: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제품 회수에 대한 </a:t>
              </a:r>
              <a:endParaRPr lang="en-US" altLang="ko-KR" sz="731" spc="-4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  </a:t>
              </a:r>
              <a:r>
                <a:rPr lang="ko-KR" altLang="en-US" sz="731" spc="-41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환경세</a:t>
              </a: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절감 부대비용 절감</a:t>
              </a:r>
              <a:endParaRPr lang="en-US" altLang="ko-KR" sz="731" spc="-4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BBEDDFE-7B02-4F71-B4A0-FA03CB0B8B49}"/>
                </a:ext>
              </a:extLst>
            </p:cNvPr>
            <p:cNvSpPr txBox="1"/>
            <p:nvPr/>
          </p:nvSpPr>
          <p:spPr>
            <a:xfrm>
              <a:off x="4604909" y="3585067"/>
              <a:ext cx="707379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spc="-8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사전 제품 모델</a:t>
              </a: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xmlns="" id="{9C59EB43-EA29-4249-AD7A-D94DAE41CB96}"/>
                </a:ext>
              </a:extLst>
            </p:cNvPr>
            <p:cNvSpPr/>
            <p:nvPr/>
          </p:nvSpPr>
          <p:spPr>
            <a:xfrm>
              <a:off x="7732352" y="3204675"/>
              <a:ext cx="1272571" cy="21825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solidFill>
                  <a:prstClr val="white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2812930-F063-485C-959B-569CC504D88C}"/>
                </a:ext>
              </a:extLst>
            </p:cNvPr>
            <p:cNvSpPr txBox="1"/>
            <p:nvPr/>
          </p:nvSpPr>
          <p:spPr>
            <a:xfrm>
              <a:off x="8015069" y="3215260"/>
              <a:ext cx="707143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산업용</a:t>
              </a:r>
              <a:r>
                <a:rPr lang="en-US" altLang="ko-KR" sz="813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/</a:t>
              </a:r>
              <a:r>
                <a:rPr lang="ko-KR" altLang="en-US" sz="813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비료 </a:t>
              </a:r>
              <a:endParaRPr lang="en-US" altLang="ko-KR" sz="813" b="1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xmlns="" id="{5E451C94-887D-4A64-B116-414ECB0A4E91}"/>
                </a:ext>
              </a:extLst>
            </p:cNvPr>
            <p:cNvSpPr/>
            <p:nvPr/>
          </p:nvSpPr>
          <p:spPr>
            <a:xfrm>
              <a:off x="7739659" y="3496314"/>
              <a:ext cx="1263984" cy="835050"/>
            </a:xfrm>
            <a:prstGeom prst="roundRect">
              <a:avLst>
                <a:gd name="adj" fmla="val 9476"/>
              </a:avLst>
            </a:prstGeom>
            <a:solidFill>
              <a:srgbClr val="EAF2F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1368ED8-CFF5-4FF6-B53C-12AC9F28BA9D}"/>
                </a:ext>
              </a:extLst>
            </p:cNvPr>
            <p:cNvSpPr txBox="1"/>
            <p:nvPr/>
          </p:nvSpPr>
          <p:spPr>
            <a:xfrm>
              <a:off x="7704201" y="3711075"/>
              <a:ext cx="1299442" cy="597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652" indent="-69652">
                <a:buFont typeface="Arial" panose="020B0604020202020204" pitchFamily="34" charset="0"/>
                <a:buChar char="•"/>
              </a:pP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산업용 재활용 </a:t>
              </a:r>
              <a:endParaRPr lang="en-US" altLang="ko-KR" sz="731" spc="-4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marL="69652" indent="-69652">
                <a:buFont typeface="Arial" panose="020B0604020202020204" pitchFamily="34" charset="0"/>
                <a:buChar char="•"/>
              </a:pP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오염이 심하거나</a:t>
              </a:r>
              <a:r>
                <a:rPr lang="en-US" altLang="ko-KR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, </a:t>
              </a: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재활용이   불가할 경우 곤충먹이 사용</a:t>
              </a:r>
              <a:endParaRPr lang="en-US" altLang="ko-KR" sz="731" spc="-4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  <a:p>
              <a:pPr marL="69652" indent="-69652">
                <a:buFont typeface="Arial" panose="020B0604020202020204" pitchFamily="34" charset="0"/>
                <a:buChar char="•"/>
              </a:pPr>
              <a:r>
                <a:rPr lang="ko-KR" altLang="en-US" sz="731" spc="-4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곤충을 비료로 하여 친환경    비료로 재활용 </a:t>
              </a:r>
              <a:endParaRPr lang="en-US" altLang="ko-KR" sz="731" spc="-4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7EA096D-DDCD-448A-93DB-62A8F77514B8}"/>
                </a:ext>
              </a:extLst>
            </p:cNvPr>
            <p:cNvSpPr txBox="1"/>
            <p:nvPr/>
          </p:nvSpPr>
          <p:spPr>
            <a:xfrm>
              <a:off x="8161543" y="3558395"/>
              <a:ext cx="420214" cy="19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13" b="1" spc="-81" dirty="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재활용</a:t>
              </a:r>
            </a:p>
          </p:txBody>
        </p:sp>
        <p:cxnSp>
          <p:nvCxnSpPr>
            <p:cNvPr id="55" name="연결선: 꺾임 54">
              <a:extLst>
                <a:ext uri="{FF2B5EF4-FFF2-40B4-BE49-F238E27FC236}">
                  <a16:creationId xmlns:a16="http://schemas.microsoft.com/office/drawing/2014/main" xmlns="" id="{057F9717-7ACF-407F-97E5-AA9F7227337B}"/>
                </a:ext>
              </a:extLst>
            </p:cNvPr>
            <p:cNvCxnSpPr>
              <a:cxnSpLocks/>
              <a:stCxn id="27" idx="3"/>
              <a:endCxn id="50" idx="1"/>
            </p:cNvCxnSpPr>
            <p:nvPr/>
          </p:nvCxnSpPr>
          <p:spPr>
            <a:xfrm flipV="1">
              <a:off x="7300971" y="3313801"/>
              <a:ext cx="431381" cy="198892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연결선: 꺾임 55">
              <a:extLst>
                <a:ext uri="{FF2B5EF4-FFF2-40B4-BE49-F238E27FC236}">
                  <a16:creationId xmlns:a16="http://schemas.microsoft.com/office/drawing/2014/main" xmlns="" id="{60A20830-83A1-40B2-85B0-606AFA6BFE26}"/>
                </a:ext>
              </a:extLst>
            </p:cNvPr>
            <p:cNvCxnSpPr>
              <a:cxnSpLocks/>
              <a:stCxn id="16" idx="0"/>
              <a:endCxn id="12" idx="1"/>
            </p:cNvCxnSpPr>
            <p:nvPr/>
          </p:nvCxnSpPr>
          <p:spPr>
            <a:xfrm rot="5400000" flipH="1" flipV="1">
              <a:off x="1687427" y="3412349"/>
              <a:ext cx="753305" cy="1022480"/>
            </a:xfrm>
            <a:prstGeom prst="bentConnector2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xmlns="" id="{A4A0938A-FB11-4D6F-8086-1BBF534BC827}"/>
                </a:ext>
              </a:extLst>
            </p:cNvPr>
            <p:cNvSpPr/>
            <p:nvPr/>
          </p:nvSpPr>
          <p:spPr>
            <a:xfrm>
              <a:off x="916554" y="3193762"/>
              <a:ext cx="1272571" cy="806787"/>
            </a:xfrm>
            <a:prstGeom prst="roundRect">
              <a:avLst>
                <a:gd name="adj" fmla="val 9422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pic>
          <p:nvPicPr>
            <p:cNvPr id="58" name="그림 57" descr="컨테이너, 바구니이(가) 표시된 사진&#10;&#10;자동 생성된 설명">
              <a:extLst>
                <a:ext uri="{FF2B5EF4-FFF2-40B4-BE49-F238E27FC236}">
                  <a16:creationId xmlns:a16="http://schemas.microsoft.com/office/drawing/2014/main" xmlns="" id="{5BCB2135-DA9D-4297-8F4A-C02F8C982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1753" y="3113059"/>
              <a:ext cx="458536" cy="45853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EF07471-A4D0-490E-84BA-B254AAD5C878}"/>
                </a:ext>
              </a:extLst>
            </p:cNvPr>
            <p:cNvSpPr txBox="1"/>
            <p:nvPr/>
          </p:nvSpPr>
          <p:spPr>
            <a:xfrm>
              <a:off x="4419399" y="5624660"/>
              <a:ext cx="1067208" cy="20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94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ECO Performance </a:t>
              </a: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xmlns="" id="{98B2413D-3FE6-4E86-AD3E-F0B5487E6C64}"/>
                </a:ext>
              </a:extLst>
            </p:cNvPr>
            <p:cNvGrpSpPr/>
            <p:nvPr/>
          </p:nvGrpSpPr>
          <p:grpSpPr>
            <a:xfrm>
              <a:off x="7346951" y="5585770"/>
              <a:ext cx="1799917" cy="218252"/>
              <a:chOff x="7481390" y="6094119"/>
              <a:chExt cx="1927132" cy="268618"/>
            </a:xfrm>
          </p:grpSpPr>
          <p:sp>
            <p:nvSpPr>
              <p:cNvPr id="61" name="사각형: 둥근 모서리 60">
                <a:extLst>
                  <a:ext uri="{FF2B5EF4-FFF2-40B4-BE49-F238E27FC236}">
                    <a16:creationId xmlns:a16="http://schemas.microsoft.com/office/drawing/2014/main" xmlns="" id="{045434AA-7B0A-41C1-9A7F-9B92D571EE72}"/>
                  </a:ext>
                </a:extLst>
              </p:cNvPr>
              <p:cNvSpPr/>
              <p:nvPr/>
            </p:nvSpPr>
            <p:spPr>
              <a:xfrm>
                <a:off x="7481390" y="6094119"/>
                <a:ext cx="1927132" cy="26861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8E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 dirty="0">
                  <a:solidFill>
                    <a:prstClr val="white"/>
                  </a:solidFill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5F442B6-D4AB-4482-9D03-BBF1A2745F45}"/>
                  </a:ext>
                </a:extLst>
              </p:cNvPr>
              <p:cNvSpPr txBox="1"/>
              <p:nvPr/>
            </p:nvSpPr>
            <p:spPr>
              <a:xfrm>
                <a:off x="7667436" y="6107148"/>
                <a:ext cx="1704665" cy="24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813" b="1" dirty="0">
                    <a:gradFill>
                      <a:gsLst>
                        <a:gs pos="0">
                          <a:srgbClr val="003366"/>
                        </a:gs>
                        <a:gs pos="100000">
                          <a:srgbClr val="003366"/>
                        </a:gs>
                      </a:gsLst>
                      <a:lin ang="5400000" scaled="1"/>
                    </a:gradFill>
                    <a:latin typeface="210 옴니고딕 020" panose="02020603020101020101" pitchFamily="18" charset="-127"/>
                    <a:ea typeface="210 옴니고딕 020" panose="02020603020101020101" pitchFamily="18" charset="-127"/>
                  </a:rPr>
                  <a:t>ECO PROCESS </a:t>
                </a:r>
                <a:r>
                  <a:rPr lang="ko-KR" altLang="en-US" sz="813" b="1" spc="-81" dirty="0">
                    <a:gradFill>
                      <a:gsLst>
                        <a:gs pos="0">
                          <a:srgbClr val="003366"/>
                        </a:gs>
                        <a:gs pos="100000">
                          <a:srgbClr val="003366"/>
                        </a:gs>
                      </a:gsLst>
                      <a:lin ang="5400000" scaled="1"/>
                    </a:gradFill>
                    <a:latin typeface="210 옴니고딕 020" panose="02020603020101020101" pitchFamily="18" charset="-127"/>
                    <a:ea typeface="210 옴니고딕 020" panose="02020603020101020101" pitchFamily="18" charset="-127"/>
                  </a:rPr>
                  <a:t>수행 및 피드백 반영</a:t>
                </a:r>
              </a:p>
            </p:txBody>
          </p:sp>
          <p:pic>
            <p:nvPicPr>
              <p:cNvPr id="63" name="그림 62">
                <a:extLst>
                  <a:ext uri="{FF2B5EF4-FFF2-40B4-BE49-F238E27FC236}">
                    <a16:creationId xmlns:a16="http://schemas.microsoft.com/office/drawing/2014/main" xmlns="" id="{DE9AEDEB-DB7A-4E5F-824B-CD05F491B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48308" y="6149548"/>
                <a:ext cx="157760" cy="157760"/>
              </a:xfrm>
              <a:prstGeom prst="rect">
                <a:avLst/>
              </a:prstGeom>
            </p:spPr>
          </p:pic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4881B37-FD32-4FF3-8659-B89F8626EA19}"/>
                </a:ext>
              </a:extLst>
            </p:cNvPr>
            <p:cNvSpPr txBox="1"/>
            <p:nvPr/>
          </p:nvSpPr>
          <p:spPr>
            <a:xfrm>
              <a:off x="8985697" y="3326707"/>
              <a:ext cx="273531" cy="7093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731" b="1" spc="122" dirty="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5400000" scaled="1"/>
                  </a:gradFill>
                  <a:latin typeface="210 옴니고딕 020" panose="02020603020101020101" pitchFamily="18" charset="-127"/>
                  <a:ea typeface="210 옴니고딕 020" panose="02020603020101020101" pitchFamily="18" charset="-127"/>
                </a:rPr>
                <a:t>순환 모니터링</a:t>
              </a:r>
            </a:p>
          </p:txBody>
        </p:sp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xmlns="" id="{CB25401A-E472-4AFE-AF69-724894B79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9521" y="4431183"/>
              <a:ext cx="164935" cy="164934"/>
            </a:xfrm>
            <a:prstGeom prst="rect">
              <a:avLst/>
            </a:prstGeom>
          </p:spPr>
        </p:pic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xmlns="" id="{1DC964B3-7E9A-4E4D-8BDC-EE9FACB92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8615" y="4431183"/>
              <a:ext cx="164935" cy="164934"/>
            </a:xfrm>
            <a:prstGeom prst="rect">
              <a:avLst/>
            </a:prstGeom>
          </p:spPr>
        </p:pic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xmlns="" id="{ED66EB4C-12E6-484A-9A73-3927DE648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77708" y="4431183"/>
              <a:ext cx="164935" cy="164934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xmlns="" id="{18581691-A774-4267-AD26-C1C5A9A1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0428" y="4431183"/>
              <a:ext cx="164935" cy="164934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B63DA0D-CEDD-41C4-9FEC-D04B282C91F7}"/>
                </a:ext>
              </a:extLst>
            </p:cNvPr>
            <p:cNvSpPr txBox="1"/>
            <p:nvPr/>
          </p:nvSpPr>
          <p:spPr>
            <a:xfrm>
              <a:off x="1258886" y="2166488"/>
              <a:ext cx="587908" cy="224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원료 생산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BE7E0E84-5346-4756-805A-9BF33D88503E}"/>
                </a:ext>
              </a:extLst>
            </p:cNvPr>
            <p:cNvSpPr txBox="1"/>
            <p:nvPr/>
          </p:nvSpPr>
          <p:spPr>
            <a:xfrm>
              <a:off x="2944539" y="2166488"/>
              <a:ext cx="624506" cy="224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제품제작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4A3385A2-BFAF-47A4-BA58-8EDDF430D872}"/>
                </a:ext>
              </a:extLst>
            </p:cNvPr>
            <p:cNvSpPr txBox="1"/>
            <p:nvPr/>
          </p:nvSpPr>
          <p:spPr>
            <a:xfrm>
              <a:off x="4604527" y="2129340"/>
              <a:ext cx="708148" cy="365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제품</a:t>
              </a:r>
              <a:endParaRPr lang="en-US" altLang="ko-KR" sz="1000" b="1" spc="-122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  <a:p>
              <a:pPr algn="ctr"/>
              <a:r>
                <a:rPr lang="ko-KR" altLang="en-US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판매 및 회수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F36F287-D661-4923-B8EF-39267985FAFA}"/>
                </a:ext>
              </a:extLst>
            </p:cNvPr>
            <p:cNvSpPr txBox="1"/>
            <p:nvPr/>
          </p:nvSpPr>
          <p:spPr>
            <a:xfrm>
              <a:off x="6306706" y="2092646"/>
              <a:ext cx="708148" cy="365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제품</a:t>
              </a:r>
              <a:endParaRPr lang="en-US" altLang="ko-KR" sz="1000" b="1" spc="-122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  <a:p>
              <a:pPr algn="ctr"/>
              <a:r>
                <a:rPr lang="ko-KR" altLang="en-US" sz="1000" b="1" spc="-122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선별 및 파쇄</a:t>
              </a:r>
              <a:endParaRPr lang="en-US" altLang="ko-KR" sz="1000" b="1" spc="-122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pic>
          <p:nvPicPr>
            <p:cNvPr id="73" name="그림 72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37D2F90E-33DD-416E-A464-E7632D079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74917" y="2490088"/>
              <a:ext cx="59796" cy="59796"/>
            </a:xfrm>
            <a:prstGeom prst="rect">
              <a:avLst/>
            </a:prstGeom>
          </p:spPr>
        </p:pic>
        <p:pic>
          <p:nvPicPr>
            <p:cNvPr id="74" name="그림 73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6FCD4BAB-81ED-451A-8746-0335E9EA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78867" y="2490088"/>
              <a:ext cx="59796" cy="59796"/>
            </a:xfrm>
            <a:prstGeom prst="rect">
              <a:avLst/>
            </a:prstGeom>
          </p:spPr>
        </p:pic>
        <p:pic>
          <p:nvPicPr>
            <p:cNvPr id="75" name="그림 74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4A46D2FE-6ED9-4166-A271-3728BBA7C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82816" y="2490088"/>
              <a:ext cx="59796" cy="59796"/>
            </a:xfrm>
            <a:prstGeom prst="rect">
              <a:avLst/>
            </a:prstGeom>
          </p:spPr>
        </p:pic>
        <p:pic>
          <p:nvPicPr>
            <p:cNvPr id="76" name="그림 75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6CE34A1F-67DA-4367-9C46-C554469AA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86766" y="2490088"/>
              <a:ext cx="59796" cy="59796"/>
            </a:xfrm>
            <a:prstGeom prst="rect">
              <a:avLst/>
            </a:prstGeom>
          </p:spPr>
        </p:pic>
        <p:pic>
          <p:nvPicPr>
            <p:cNvPr id="77" name="그림 76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60B888CF-553E-4B54-9304-C3A2BFE5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9294040" y="4065944"/>
              <a:ext cx="59796" cy="59796"/>
            </a:xfrm>
            <a:prstGeom prst="rect">
              <a:avLst/>
            </a:prstGeom>
          </p:spPr>
        </p:pic>
        <p:pic>
          <p:nvPicPr>
            <p:cNvPr id="78" name="그림 77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B770C618-9E7E-4BAA-B349-0E55855C0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6634792" y="5666778"/>
              <a:ext cx="59796" cy="59796"/>
            </a:xfrm>
            <a:prstGeom prst="rect">
              <a:avLst/>
            </a:prstGeom>
          </p:spPr>
        </p:pic>
        <p:pic>
          <p:nvPicPr>
            <p:cNvPr id="79" name="그림 78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C8AA2384-7812-4A30-9DCC-BEB13E468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522941" y="5666778"/>
              <a:ext cx="59796" cy="59796"/>
            </a:xfrm>
            <a:prstGeom prst="rect">
              <a:avLst/>
            </a:prstGeom>
          </p:spPr>
        </p:pic>
        <p:pic>
          <p:nvPicPr>
            <p:cNvPr id="80" name="그림 79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F0F29D3A-A40A-4C41-A1A8-D1A877FEF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 flipV="1">
              <a:off x="551885" y="4065944"/>
              <a:ext cx="59796" cy="59796"/>
            </a:xfrm>
            <a:prstGeom prst="rect">
              <a:avLst/>
            </a:prstGeom>
          </p:spPr>
        </p:pic>
        <p:pic>
          <p:nvPicPr>
            <p:cNvPr id="81" name="그림 80" descr="화살이(가) 표시된 사진&#10;&#10;자동 생성된 설명">
              <a:extLst>
                <a:ext uri="{FF2B5EF4-FFF2-40B4-BE49-F238E27FC236}">
                  <a16:creationId xmlns:a16="http://schemas.microsoft.com/office/drawing/2014/main" xmlns="" id="{14FD0F8D-7668-465A-8D0A-7AFAFC4A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226892" y="5666778"/>
              <a:ext cx="59796" cy="59796"/>
            </a:xfrm>
            <a:prstGeom prst="rect">
              <a:avLst/>
            </a:prstGeom>
          </p:spPr>
        </p:pic>
        <p:pic>
          <p:nvPicPr>
            <p:cNvPr id="82" name="그래픽 81" descr="공장">
              <a:extLst>
                <a:ext uri="{FF2B5EF4-FFF2-40B4-BE49-F238E27FC236}">
                  <a16:creationId xmlns:a16="http://schemas.microsoft.com/office/drawing/2014/main" xmlns="" id="{B553CBA3-BD51-4DAF-8E87-73B6D8395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240801" y="2305535"/>
              <a:ext cx="608887" cy="608887"/>
            </a:xfrm>
            <a:prstGeom prst="rect">
              <a:avLst/>
            </a:prstGeom>
          </p:spPr>
        </p:pic>
        <p:pic>
          <p:nvPicPr>
            <p:cNvPr id="83" name="그래픽 82" descr="톱니바퀴">
              <a:extLst>
                <a:ext uri="{FF2B5EF4-FFF2-40B4-BE49-F238E27FC236}">
                  <a16:creationId xmlns:a16="http://schemas.microsoft.com/office/drawing/2014/main" xmlns="" id="{62EB9310-F235-41BF-836E-FD4EDE8E2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2941397" y="2379323"/>
              <a:ext cx="599900" cy="599900"/>
            </a:xfrm>
            <a:prstGeom prst="rect">
              <a:avLst/>
            </a:prstGeom>
          </p:spPr>
        </p:pic>
        <p:pic>
          <p:nvPicPr>
            <p:cNvPr id="84" name="그래픽 83" descr="동전">
              <a:extLst>
                <a:ext uri="{FF2B5EF4-FFF2-40B4-BE49-F238E27FC236}">
                  <a16:creationId xmlns:a16="http://schemas.microsoft.com/office/drawing/2014/main" xmlns="" id="{135E5D03-E5B6-4A3C-A439-F62C1406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4663250" y="2446659"/>
              <a:ext cx="581148" cy="581148"/>
            </a:xfrm>
            <a:prstGeom prst="rect">
              <a:avLst/>
            </a:prstGeom>
          </p:spPr>
        </p:pic>
        <p:pic>
          <p:nvPicPr>
            <p:cNvPr id="85" name="그래픽 84" descr="판단 차트">
              <a:extLst>
                <a:ext uri="{FF2B5EF4-FFF2-40B4-BE49-F238E27FC236}">
                  <a16:creationId xmlns:a16="http://schemas.microsoft.com/office/drawing/2014/main" xmlns="" id="{0C65666E-256D-4380-BB98-AC406B378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6403401" y="2442579"/>
              <a:ext cx="527248" cy="527248"/>
            </a:xfrm>
            <a:prstGeom prst="rect">
              <a:avLst/>
            </a:prstGeom>
          </p:spPr>
        </p:pic>
        <p:pic>
          <p:nvPicPr>
            <p:cNvPr id="86" name="그래픽 85" descr="화살표가 있는 원">
              <a:extLst>
                <a:ext uri="{FF2B5EF4-FFF2-40B4-BE49-F238E27FC236}">
                  <a16:creationId xmlns:a16="http://schemas.microsoft.com/office/drawing/2014/main" xmlns="" id="{85905448-EB0B-4F9F-9D1E-2914785FC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8111862" y="2442591"/>
              <a:ext cx="585215" cy="585215"/>
            </a:xfrm>
            <a:prstGeom prst="rect">
              <a:avLst/>
            </a:prstGeom>
          </p:spPr>
        </p:pic>
        <p:pic>
          <p:nvPicPr>
            <p:cNvPr id="87" name="그림 86" descr="컨테이너, 바구니이(가) 표시된 사진&#10;&#10;자동 생성된 설명">
              <a:extLst>
                <a:ext uri="{FF2B5EF4-FFF2-40B4-BE49-F238E27FC236}">
                  <a16:creationId xmlns:a16="http://schemas.microsoft.com/office/drawing/2014/main" xmlns="" id="{8604BF80-4E97-42FB-BD4C-F911CAE1D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19493" y="3379828"/>
              <a:ext cx="458536" cy="458536"/>
            </a:xfrm>
            <a:prstGeom prst="rect">
              <a:avLst/>
            </a:prstGeom>
          </p:spPr>
        </p:pic>
        <p:pic>
          <p:nvPicPr>
            <p:cNvPr id="88" name="그림 87" descr="컨테이너, 바구니이(가) 표시된 사진&#10;&#10;자동 생성된 설명">
              <a:extLst>
                <a:ext uri="{FF2B5EF4-FFF2-40B4-BE49-F238E27FC236}">
                  <a16:creationId xmlns:a16="http://schemas.microsoft.com/office/drawing/2014/main" xmlns="" id="{0FFF7F7D-9BFC-4A77-910F-67A08F47D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11042" y="3187802"/>
              <a:ext cx="458536" cy="458536"/>
            </a:xfrm>
            <a:prstGeom prst="rect">
              <a:avLst/>
            </a:prstGeom>
          </p:spPr>
        </p:pic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AA73D17-2645-4E6B-BC06-5CFF82F06060}"/>
              </a:ext>
            </a:extLst>
          </p:cNvPr>
          <p:cNvSpPr txBox="1"/>
          <p:nvPr/>
        </p:nvSpPr>
        <p:spPr>
          <a:xfrm>
            <a:off x="865928" y="1304952"/>
            <a:ext cx="1046014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/>
            <a:r>
              <a:rPr lang="ko-KR" altLang="en-US" sz="2000" b="1" i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effectLst/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생분해</a:t>
            </a:r>
            <a:r>
              <a:rPr lang="ko-KR" altLang="en-US" sz="2000" b="1" i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effectLst/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플라스틱 제품 생산 후 다시 회수를 통한 재활용</a:t>
            </a:r>
            <a:r>
              <a:rPr lang="en-US" altLang="ko-KR" sz="2000" b="1" i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effectLst/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(RECYCLE)</a:t>
            </a:r>
            <a:r>
              <a:rPr lang="ko-KR" altLang="en-US" sz="2000" b="1" i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effectLst/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을 통한 원료 순환</a:t>
            </a:r>
            <a:endParaRPr lang="en-US" altLang="ko-KR" sz="2000" b="1" i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effectLst/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48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574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OEM </a:t>
            </a:r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제품 운영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3" name="모서리가 둥근 직사각형 73">
            <a:extLst>
              <a:ext uri="{FF2B5EF4-FFF2-40B4-BE49-F238E27FC236}">
                <a16:creationId xmlns:a16="http://schemas.microsoft.com/office/drawing/2014/main" xmlns="" id="{F515183A-B0AA-4A1A-81E0-9625CA2EE2D1}"/>
              </a:ext>
            </a:extLst>
          </p:cNvPr>
          <p:cNvSpPr/>
          <p:nvPr/>
        </p:nvSpPr>
        <p:spPr>
          <a:xfrm>
            <a:off x="4760892" y="4579291"/>
            <a:ext cx="6911853" cy="1410521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88">
            <a:extLst>
              <a:ext uri="{FF2B5EF4-FFF2-40B4-BE49-F238E27FC236}">
                <a16:creationId xmlns:a16="http://schemas.microsoft.com/office/drawing/2014/main" xmlns="" id="{F42CD817-E063-45E4-B36C-0BCB5E995074}"/>
              </a:ext>
            </a:extLst>
          </p:cNvPr>
          <p:cNvSpPr/>
          <p:nvPr/>
        </p:nvSpPr>
        <p:spPr>
          <a:xfrm>
            <a:off x="4760892" y="2925235"/>
            <a:ext cx="6911853" cy="14105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131">
            <a:extLst>
              <a:ext uri="{FF2B5EF4-FFF2-40B4-BE49-F238E27FC236}">
                <a16:creationId xmlns:a16="http://schemas.microsoft.com/office/drawing/2014/main" xmlns="" id="{2DC07EF4-BFB1-42B8-8ACA-6E75D10FEEFB}"/>
              </a:ext>
            </a:extLst>
          </p:cNvPr>
          <p:cNvSpPr/>
          <p:nvPr/>
        </p:nvSpPr>
        <p:spPr>
          <a:xfrm>
            <a:off x="4760892" y="1271181"/>
            <a:ext cx="6911853" cy="14105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xmlns="" id="{F8DA75F2-9A40-4CDC-9663-C4CC5B926722}"/>
              </a:ext>
            </a:extLst>
          </p:cNvPr>
          <p:cNvSpPr/>
          <p:nvPr/>
        </p:nvSpPr>
        <p:spPr>
          <a:xfrm>
            <a:off x="1146334" y="2668569"/>
            <a:ext cx="1923855" cy="19238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7764BA28-CB0D-41F5-B468-8F306D3D5A88}"/>
              </a:ext>
            </a:extLst>
          </p:cNvPr>
          <p:cNvSpPr/>
          <p:nvPr/>
        </p:nvSpPr>
        <p:spPr>
          <a:xfrm>
            <a:off x="1385551" y="2907786"/>
            <a:ext cx="1445421" cy="14454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noFill/>
          </a:ln>
          <a:effectLst>
            <a:outerShdw blurRad="215900" dist="101600" dir="8100000" sx="104000" sy="104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0352DF81-D720-40AC-A662-4F1A9986A107}"/>
              </a:ext>
            </a:extLst>
          </p:cNvPr>
          <p:cNvSpPr/>
          <p:nvPr/>
        </p:nvSpPr>
        <p:spPr>
          <a:xfrm>
            <a:off x="1008061" y="2530296"/>
            <a:ext cx="2200402" cy="2200401"/>
          </a:xfrm>
          <a:prstGeom prst="ellips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002D8E77-1D17-4024-8252-004548CD2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391" y="3356204"/>
            <a:ext cx="1369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OEM</a:t>
            </a:r>
          </a:p>
          <a:p>
            <a:pPr algn="ctr">
              <a:defRPr/>
            </a:pPr>
            <a:r>
              <a:rPr lang="ko-KR" altLang="en-US" sz="16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전략</a:t>
            </a:r>
            <a:endParaRPr lang="ko-KR" altLang="ko-KR" sz="1600" b="1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cxnSp>
        <p:nvCxnSpPr>
          <p:cNvPr id="10" name="꺾인 연결선 60">
            <a:extLst>
              <a:ext uri="{FF2B5EF4-FFF2-40B4-BE49-F238E27FC236}">
                <a16:creationId xmlns:a16="http://schemas.microsoft.com/office/drawing/2014/main" xmlns="" id="{7B822C02-6150-4937-8C0C-3409499F987A}"/>
              </a:ext>
            </a:extLst>
          </p:cNvPr>
          <p:cNvCxnSpPr>
            <a:stCxn id="8" idx="0"/>
            <a:endCxn id="5" idx="1"/>
          </p:cNvCxnSpPr>
          <p:nvPr/>
        </p:nvCxnSpPr>
        <p:spPr>
          <a:xfrm rot="5400000" flipH="1" flipV="1">
            <a:off x="3157650" y="927054"/>
            <a:ext cx="553854" cy="2652630"/>
          </a:xfrm>
          <a:prstGeom prst="bentConnector2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61">
            <a:extLst>
              <a:ext uri="{FF2B5EF4-FFF2-40B4-BE49-F238E27FC236}">
                <a16:creationId xmlns:a16="http://schemas.microsoft.com/office/drawing/2014/main" xmlns="" id="{0F5022FE-4DCA-4569-AF27-1DE2BAE14233}"/>
              </a:ext>
            </a:extLst>
          </p:cNvPr>
          <p:cNvCxnSpPr>
            <a:stCxn id="8" idx="4"/>
            <a:endCxn id="3" idx="1"/>
          </p:cNvCxnSpPr>
          <p:nvPr/>
        </p:nvCxnSpPr>
        <p:spPr>
          <a:xfrm rot="16200000" flipH="1">
            <a:off x="3157650" y="3681309"/>
            <a:ext cx="553855" cy="2652630"/>
          </a:xfrm>
          <a:prstGeom prst="bentConnector2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88FE63CF-12CD-44C4-BB30-88A46DFD8493}"/>
              </a:ext>
            </a:extLst>
          </p:cNvPr>
          <p:cNvCxnSpPr>
            <a:endCxn id="4" idx="1"/>
          </p:cNvCxnSpPr>
          <p:nvPr/>
        </p:nvCxnSpPr>
        <p:spPr>
          <a:xfrm flipV="1">
            <a:off x="3219307" y="3630496"/>
            <a:ext cx="1541585" cy="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4E6D4848-3B3F-4A69-ADA2-907B36C7F7D3}"/>
              </a:ext>
            </a:extLst>
          </p:cNvPr>
          <p:cNvSpPr/>
          <p:nvPr/>
        </p:nvSpPr>
        <p:spPr>
          <a:xfrm>
            <a:off x="4914661" y="1413775"/>
            <a:ext cx="1125333" cy="11253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C8AFAF9D-7164-4C32-B8EA-1E1FF7A46EBB}"/>
              </a:ext>
            </a:extLst>
          </p:cNvPr>
          <p:cNvSpPr/>
          <p:nvPr/>
        </p:nvSpPr>
        <p:spPr>
          <a:xfrm>
            <a:off x="5054588" y="1553702"/>
            <a:ext cx="845480" cy="845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215900" dist="101600" dir="8100000" sx="104000" sy="104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711BC810-F94E-4917-A7E4-AA1D295D4653}"/>
              </a:ext>
            </a:extLst>
          </p:cNvPr>
          <p:cNvSpPr/>
          <p:nvPr/>
        </p:nvSpPr>
        <p:spPr>
          <a:xfrm>
            <a:off x="4833780" y="1332894"/>
            <a:ext cx="1287096" cy="1287095"/>
          </a:xfrm>
          <a:prstGeom prst="ellipse">
            <a:avLst/>
          </a:prstGeom>
          <a:ln w="6350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3106002A-563F-466D-8601-6283CCF4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279" y="1517494"/>
            <a:ext cx="32289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chemeClr val="accent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제품 공동 개발</a:t>
            </a:r>
            <a:endParaRPr lang="ko-KR" altLang="ko-KR" sz="1600" b="1" dirty="0">
              <a:solidFill>
                <a:schemeClr val="accent1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E54DEE-58FC-4429-9CE7-FB5A13929AD8}"/>
              </a:ext>
            </a:extLst>
          </p:cNvPr>
          <p:cNvSpPr txBox="1"/>
          <p:nvPr/>
        </p:nvSpPr>
        <p:spPr>
          <a:xfrm>
            <a:off x="6301279" y="1886447"/>
            <a:ext cx="4738053" cy="579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91440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식품 등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에코민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(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당사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)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 기술 반영이 가능한 분야의 제품 개발 추진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marL="171450" indent="-171450" defTabSz="91440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수요기업과 공동개발을 통해 식품 원료 등 개발 및 공급 운영</a:t>
            </a:r>
            <a:endParaRPr lang="en-US" altLang="ko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906806E9-98BE-4863-A5D7-899EA89CE782}"/>
              </a:ext>
            </a:extLst>
          </p:cNvPr>
          <p:cNvSpPr/>
          <p:nvPr/>
        </p:nvSpPr>
        <p:spPr>
          <a:xfrm>
            <a:off x="4914661" y="3067829"/>
            <a:ext cx="1125333" cy="11253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D70F71D3-893C-4137-B0ED-DF3CAAA8E526}"/>
              </a:ext>
            </a:extLst>
          </p:cNvPr>
          <p:cNvSpPr/>
          <p:nvPr/>
        </p:nvSpPr>
        <p:spPr>
          <a:xfrm>
            <a:off x="5054586" y="3207754"/>
            <a:ext cx="845480" cy="845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215900" dist="101600" dir="8100000" sx="104000" sy="104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F71333DA-52BD-4245-9AE7-B767CB62E1E1}"/>
              </a:ext>
            </a:extLst>
          </p:cNvPr>
          <p:cNvSpPr/>
          <p:nvPr/>
        </p:nvSpPr>
        <p:spPr>
          <a:xfrm>
            <a:off x="4833780" y="2986948"/>
            <a:ext cx="1287096" cy="1287095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xmlns="" id="{21423F76-F4FD-432F-A3F1-83D89A43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281" y="3081995"/>
            <a:ext cx="3228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공급 협약 추진</a:t>
            </a:r>
            <a:endParaRPr lang="ko-KR" altLang="ko-KR" sz="1600" b="1" dirty="0">
              <a:solidFill>
                <a:schemeClr val="accent2">
                  <a:lumMod val="75000"/>
                </a:schemeClr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E32FED-1D31-4498-AE50-8F4E29A3810F}"/>
              </a:ext>
            </a:extLst>
          </p:cNvPr>
          <p:cNvSpPr txBox="1"/>
          <p:nvPr/>
        </p:nvSpPr>
        <p:spPr>
          <a:xfrm>
            <a:off x="6301281" y="3375836"/>
            <a:ext cx="4638525" cy="8329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91440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제품 공동 개발에 대한 기본 공급 기간 등 설정으로 안정적 시장확보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marL="171450" indent="-171450" defTabSz="91440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산업용플라스틱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고무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제전방지 플라스틱 등의 대한 제품의 생산 기술  개발 상품화 선정 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E4FCF091-5C25-43E5-B6BD-95C0B185B148}"/>
              </a:ext>
            </a:extLst>
          </p:cNvPr>
          <p:cNvSpPr/>
          <p:nvPr/>
        </p:nvSpPr>
        <p:spPr>
          <a:xfrm>
            <a:off x="4914661" y="4721887"/>
            <a:ext cx="1125333" cy="11253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C1D46FAF-287C-4A5B-875D-18A1D017BCC5}"/>
              </a:ext>
            </a:extLst>
          </p:cNvPr>
          <p:cNvSpPr/>
          <p:nvPr/>
        </p:nvSpPr>
        <p:spPr>
          <a:xfrm>
            <a:off x="5054588" y="4861814"/>
            <a:ext cx="845480" cy="845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215900" dist="101600" dir="8100000" sx="104000" sy="104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072846A2-0B6B-4FAA-863C-F9B3E7B6A2AC}"/>
              </a:ext>
            </a:extLst>
          </p:cNvPr>
          <p:cNvSpPr/>
          <p:nvPr/>
        </p:nvSpPr>
        <p:spPr>
          <a:xfrm>
            <a:off x="4833780" y="4641006"/>
            <a:ext cx="1287096" cy="1287095"/>
          </a:xfrm>
          <a:prstGeom prst="ellipse">
            <a:avLst/>
          </a:prstGeom>
          <a:ln w="635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xmlns="" id="{9A299F0C-DBBC-4FA1-85CB-F5604279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469" y="4825604"/>
            <a:ext cx="3229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o-KR" altLang="en-US" sz="1600" b="1">
                <a:solidFill>
                  <a:schemeClr val="accent3">
                    <a:lumMod val="7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지속적인 시장 확대</a:t>
            </a:r>
            <a:endParaRPr lang="ko-KR" altLang="ko-KR" sz="1600" b="1" dirty="0">
              <a:solidFill>
                <a:schemeClr val="accent3">
                  <a:lumMod val="75000"/>
                </a:schemeClr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BCAAD9-3507-407C-9E84-F249C1AEEE42}"/>
              </a:ext>
            </a:extLst>
          </p:cNvPr>
          <p:cNvSpPr txBox="1"/>
          <p:nvPr/>
        </p:nvSpPr>
        <p:spPr>
          <a:xfrm>
            <a:off x="6300469" y="5194557"/>
            <a:ext cx="4738051" cy="579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91440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다양한 분야와 기업에 대한 공동 개발 추진으로 기술보급 확대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marL="171450" indent="-171450" defTabSz="91440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기술에 대한 활용 확대 시 기술 라이선스 운영으로 수익구조 개선</a:t>
            </a:r>
            <a:endParaRPr lang="en-US" altLang="ko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</p:txBody>
      </p:sp>
      <p:pic>
        <p:nvPicPr>
          <p:cNvPr id="2050" name="Picture 2" descr="https://cdn-icons-png.flaticon.com/512/2973/2973778.png">
            <a:extLst>
              <a:ext uri="{FF2B5EF4-FFF2-40B4-BE49-F238E27FC236}">
                <a16:creationId xmlns:a16="http://schemas.microsoft.com/office/drawing/2014/main" xmlns="" id="{EA0C8D94-8983-4492-B2DA-C325C1E2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482" y="1693597"/>
            <a:ext cx="565688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512/2666/2666501.png">
            <a:extLst>
              <a:ext uri="{FF2B5EF4-FFF2-40B4-BE49-F238E27FC236}">
                <a16:creationId xmlns:a16="http://schemas.microsoft.com/office/drawing/2014/main" xmlns="" id="{161D5B2E-5436-4A26-91B7-AAB1C470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482" y="3348013"/>
            <a:ext cx="565688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icons-png.flaticon.com/512/888/888000.png">
            <a:extLst>
              <a:ext uri="{FF2B5EF4-FFF2-40B4-BE49-F238E27FC236}">
                <a16:creationId xmlns:a16="http://schemas.microsoft.com/office/drawing/2014/main" xmlns="" id="{A0BCAC76-0BA3-4BE9-8DEE-4DCE9747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482" y="5015418"/>
            <a:ext cx="565688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281;p18">
            <a:extLst>
              <a:ext uri="{FF2B5EF4-FFF2-40B4-BE49-F238E27FC236}">
                <a16:creationId xmlns:a16="http://schemas.microsoft.com/office/drawing/2014/main" xmlns="" id="{AE20FCAB-718D-4527-988C-3B1581006A7F}"/>
              </a:ext>
            </a:extLst>
          </p:cNvPr>
          <p:cNvSpPr/>
          <p:nvPr/>
        </p:nvSpPr>
        <p:spPr>
          <a:xfrm>
            <a:off x="496169" y="1317886"/>
            <a:ext cx="3912634" cy="419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b="1" dirty="0">
                <a:solidFill>
                  <a:schemeClr val="accent2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Arial"/>
                <a:sym typeface="Arial"/>
              </a:rPr>
              <a:t>“</a:t>
            </a:r>
            <a:r>
              <a:rPr lang="ko-KR" b="1" dirty="0">
                <a:solidFill>
                  <a:schemeClr val="accent2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Arial"/>
                <a:sym typeface="Arial"/>
              </a:rPr>
              <a:t>국내 최초 </a:t>
            </a:r>
            <a:r>
              <a:rPr lang="ko-KR" b="1" dirty="0" err="1">
                <a:solidFill>
                  <a:schemeClr val="accent2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Arial"/>
                <a:sym typeface="Arial"/>
              </a:rPr>
              <a:t>생분해</a:t>
            </a:r>
            <a:r>
              <a:rPr lang="en-US" altLang="ko-KR" b="1" dirty="0">
                <a:solidFill>
                  <a:schemeClr val="accent2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Arial"/>
                <a:sym typeface="Arial"/>
              </a:rPr>
              <a:t> HACCP </a:t>
            </a:r>
            <a:r>
              <a:rPr lang="ko-KR" altLang="en-US" b="1" dirty="0">
                <a:solidFill>
                  <a:schemeClr val="accent2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Arial"/>
                <a:sym typeface="Arial"/>
              </a:rPr>
              <a:t>인증 원료</a:t>
            </a:r>
            <a:r>
              <a:rPr lang="en-US" altLang="ko-KR" b="1" dirty="0">
                <a:solidFill>
                  <a:schemeClr val="accent2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Arial"/>
                <a:sym typeface="Arial"/>
              </a:rPr>
              <a:t>”</a:t>
            </a:r>
            <a:endParaRPr sz="2400" dirty="0">
              <a:solidFill>
                <a:schemeClr val="accent2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2033101B-E4CA-4977-9D23-F23952E0021C}"/>
              </a:ext>
            </a:extLst>
          </p:cNvPr>
          <p:cNvSpPr/>
          <p:nvPr/>
        </p:nvSpPr>
        <p:spPr>
          <a:xfrm>
            <a:off x="850179" y="5321939"/>
            <a:ext cx="2516164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식물성 콜라겐 원료 사용으로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특허 기술의 기반의 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식품</a:t>
            </a:r>
            <a:r>
              <a:rPr lang="en-US" altLang="ko-KR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화장품</a:t>
            </a:r>
            <a:r>
              <a:rPr lang="en-US" altLang="ko-KR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산업용 플라스틱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분야 확장 가능 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5D60FDAB-9FB0-4291-A800-649F6A42F91B}"/>
              </a:ext>
            </a:extLst>
          </p:cNvPr>
          <p:cNvSpPr/>
          <p:nvPr/>
        </p:nvSpPr>
        <p:spPr>
          <a:xfrm>
            <a:off x="1502090" y="6140750"/>
            <a:ext cx="99503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* </a:t>
            </a:r>
            <a:r>
              <a:rPr lang="ko-KR" altLang="en-US" sz="1100" b="1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할랄인증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코셔인증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SQF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프로그램 인증 확보로 </a:t>
            </a:r>
            <a:r>
              <a:rPr lang="ko-KR" altLang="en-US" sz="1100" b="1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식용성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 원료 운영에 대한 기술 운용 가능</a:t>
            </a:r>
            <a:endParaRPr lang="ko-KR" altLang="en-US" sz="11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13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89ED7BA-F12D-4B10-BD11-5D27FD7FA6B0}"/>
              </a:ext>
            </a:extLst>
          </p:cNvPr>
          <p:cNvSpPr/>
          <p:nvPr/>
        </p:nvSpPr>
        <p:spPr>
          <a:xfrm>
            <a:off x="0" y="-519"/>
            <a:ext cx="121919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AA7511A-D30A-1844-B394-6C97AE75B342}"/>
              </a:ext>
            </a:extLst>
          </p:cNvPr>
          <p:cNvSpPr/>
          <p:nvPr/>
        </p:nvSpPr>
        <p:spPr>
          <a:xfrm>
            <a:off x="7437558" y="0"/>
            <a:ext cx="4754442" cy="6858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ED36429C-09A8-1F4F-B6CB-C05ADCF3095C}"/>
              </a:ext>
            </a:extLst>
          </p:cNvPr>
          <p:cNvGrpSpPr/>
          <p:nvPr/>
        </p:nvGrpSpPr>
        <p:grpSpPr>
          <a:xfrm>
            <a:off x="502276" y="0"/>
            <a:ext cx="0" cy="6858000"/>
            <a:chOff x="502276" y="0"/>
            <a:chExt cx="0" cy="6858000"/>
          </a:xfrm>
        </p:grpSpPr>
        <p:cxnSp>
          <p:nvCxnSpPr>
            <p:cNvPr id="6" name="직선 연결선[R] 5">
              <a:extLst>
                <a:ext uri="{FF2B5EF4-FFF2-40B4-BE49-F238E27FC236}">
                  <a16:creationId xmlns:a16="http://schemas.microsoft.com/office/drawing/2014/main" xmlns="" id="{EFB5287B-F71F-3244-A98B-2269F7DFBF3F}"/>
                </a:ext>
              </a:extLst>
            </p:cNvPr>
            <p:cNvCxnSpPr>
              <a:cxnSpLocks/>
            </p:cNvCxnSpPr>
            <p:nvPr/>
          </p:nvCxnSpPr>
          <p:spPr>
            <a:xfrm>
              <a:off x="502276" y="0"/>
              <a:ext cx="0" cy="68580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[R] 6">
              <a:extLst>
                <a:ext uri="{FF2B5EF4-FFF2-40B4-BE49-F238E27FC236}">
                  <a16:creationId xmlns:a16="http://schemas.microsoft.com/office/drawing/2014/main" xmlns="" id="{5664A623-CA8C-0C4D-9B1C-1FB2347AA422}"/>
                </a:ext>
              </a:extLst>
            </p:cNvPr>
            <p:cNvCxnSpPr>
              <a:cxnSpLocks/>
            </p:cNvCxnSpPr>
            <p:nvPr/>
          </p:nvCxnSpPr>
          <p:spPr>
            <a:xfrm>
              <a:off x="502276" y="0"/>
              <a:ext cx="0" cy="68580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636711C-4D9D-3D47-8BF7-3753C80C72DE}"/>
              </a:ext>
            </a:extLst>
          </p:cNvPr>
          <p:cNvSpPr/>
          <p:nvPr/>
        </p:nvSpPr>
        <p:spPr>
          <a:xfrm>
            <a:off x="851698" y="1306826"/>
            <a:ext cx="403806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사업배경 및 목적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사업개요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기술</a:t>
            </a:r>
            <a:r>
              <a:rPr lang="en-US" altLang="ko-KR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소재</a:t>
            </a:r>
            <a:r>
              <a:rPr lang="en-US" altLang="ko-KR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 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소개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실험 및 인증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주요 적용 제품군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투자 포인트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7B34079-374D-EB46-B15D-89954724F1F9}"/>
              </a:ext>
            </a:extLst>
          </p:cNvPr>
          <p:cNvSpPr/>
          <p:nvPr/>
        </p:nvSpPr>
        <p:spPr>
          <a:xfrm>
            <a:off x="0" y="5457422"/>
            <a:ext cx="108847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ko-KR" sz="6600" b="1" dirty="0">
                <a:solidFill>
                  <a:schemeClr val="bg1">
                    <a:lumMod val="95000"/>
                  </a:schemeClr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TABLE OF CONTENTS</a:t>
            </a:r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xmlns="" id="{BB524422-3E2A-4B22-A312-F2F7B382425F}"/>
              </a:ext>
            </a:extLst>
          </p:cNvPr>
          <p:cNvSpPr/>
          <p:nvPr/>
        </p:nvSpPr>
        <p:spPr>
          <a:xfrm>
            <a:off x="5670549" y="4757890"/>
            <a:ext cx="414019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r"/>
            <a:r>
              <a:rPr lang="en-US" altLang="ko-KR" sz="28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Ⅰ. </a:t>
            </a:r>
            <a:r>
              <a:rPr lang="ko-KR" altLang="en-US" sz="28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사업소개</a:t>
            </a:r>
            <a:endParaRPr lang="en-US" altLang="ko-KR" sz="2800" b="1" spc="3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EB9525DA-3CF5-46D5-8C02-8D5C8408CC85}"/>
              </a:ext>
            </a:extLst>
          </p:cNvPr>
          <p:cNvGrpSpPr/>
          <p:nvPr/>
        </p:nvGrpSpPr>
        <p:grpSpPr>
          <a:xfrm>
            <a:off x="7302242" y="1399606"/>
            <a:ext cx="3229554" cy="3236390"/>
            <a:chOff x="3332860" y="2737798"/>
            <a:chExt cx="2461188" cy="2466396"/>
          </a:xfrm>
        </p:grpSpPr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xmlns="" id="{18A14C33-796E-410D-AB3B-50148C05B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5861" y="2789942"/>
              <a:ext cx="2085750" cy="2111819"/>
            </a:xfrm>
            <a:custGeom>
              <a:avLst/>
              <a:gdLst>
                <a:gd name="T0" fmla="*/ 499 w 572"/>
                <a:gd name="T1" fmla="*/ 218 h 578"/>
                <a:gd name="T2" fmla="*/ 483 w 572"/>
                <a:gd name="T3" fmla="*/ 268 h 578"/>
                <a:gd name="T4" fmla="*/ 398 w 572"/>
                <a:gd name="T5" fmla="*/ 213 h 578"/>
                <a:gd name="T6" fmla="*/ 415 w 572"/>
                <a:gd name="T7" fmla="*/ 245 h 578"/>
                <a:gd name="T8" fmla="*/ 436 w 572"/>
                <a:gd name="T9" fmla="*/ 251 h 578"/>
                <a:gd name="T10" fmla="*/ 391 w 572"/>
                <a:gd name="T11" fmla="*/ 279 h 578"/>
                <a:gd name="T12" fmla="*/ 352 w 572"/>
                <a:gd name="T13" fmla="*/ 263 h 578"/>
                <a:gd name="T14" fmla="*/ 422 w 572"/>
                <a:gd name="T15" fmla="*/ 297 h 578"/>
                <a:gd name="T16" fmla="*/ 379 w 572"/>
                <a:gd name="T17" fmla="*/ 416 h 578"/>
                <a:gd name="T18" fmla="*/ 333 w 572"/>
                <a:gd name="T19" fmla="*/ 475 h 578"/>
                <a:gd name="T20" fmla="*/ 277 w 572"/>
                <a:gd name="T21" fmla="*/ 449 h 578"/>
                <a:gd name="T22" fmla="*/ 277 w 572"/>
                <a:gd name="T23" fmla="*/ 417 h 578"/>
                <a:gd name="T24" fmla="*/ 259 w 572"/>
                <a:gd name="T25" fmla="*/ 371 h 578"/>
                <a:gd name="T26" fmla="*/ 223 w 572"/>
                <a:gd name="T27" fmla="*/ 328 h 578"/>
                <a:gd name="T28" fmla="*/ 152 w 572"/>
                <a:gd name="T29" fmla="*/ 267 h 578"/>
                <a:gd name="T30" fmla="*/ 188 w 572"/>
                <a:gd name="T31" fmla="*/ 228 h 578"/>
                <a:gd name="T32" fmla="*/ 233 w 572"/>
                <a:gd name="T33" fmla="*/ 205 h 578"/>
                <a:gd name="T34" fmla="*/ 292 w 572"/>
                <a:gd name="T35" fmla="*/ 228 h 578"/>
                <a:gd name="T36" fmla="*/ 313 w 572"/>
                <a:gd name="T37" fmla="*/ 224 h 578"/>
                <a:gd name="T38" fmla="*/ 344 w 572"/>
                <a:gd name="T39" fmla="*/ 199 h 578"/>
                <a:gd name="T40" fmla="*/ 357 w 572"/>
                <a:gd name="T41" fmla="*/ 185 h 578"/>
                <a:gd name="T42" fmla="*/ 328 w 572"/>
                <a:gd name="T43" fmla="*/ 164 h 578"/>
                <a:gd name="T44" fmla="*/ 315 w 572"/>
                <a:gd name="T45" fmla="*/ 198 h 578"/>
                <a:gd name="T46" fmla="*/ 288 w 572"/>
                <a:gd name="T47" fmla="*/ 168 h 578"/>
                <a:gd name="T48" fmla="*/ 277 w 572"/>
                <a:gd name="T49" fmla="*/ 208 h 578"/>
                <a:gd name="T50" fmla="*/ 245 w 572"/>
                <a:gd name="T51" fmla="*/ 182 h 578"/>
                <a:gd name="T52" fmla="*/ 198 w 572"/>
                <a:gd name="T53" fmla="*/ 190 h 578"/>
                <a:gd name="T54" fmla="*/ 225 w 572"/>
                <a:gd name="T55" fmla="*/ 177 h 578"/>
                <a:gd name="T56" fmla="*/ 234 w 572"/>
                <a:gd name="T57" fmla="*/ 144 h 578"/>
                <a:gd name="T58" fmla="*/ 290 w 572"/>
                <a:gd name="T59" fmla="*/ 140 h 578"/>
                <a:gd name="T60" fmla="*/ 277 w 572"/>
                <a:gd name="T61" fmla="*/ 118 h 578"/>
                <a:gd name="T62" fmla="*/ 258 w 572"/>
                <a:gd name="T63" fmla="*/ 118 h 578"/>
                <a:gd name="T64" fmla="*/ 348 w 572"/>
                <a:gd name="T65" fmla="*/ 89 h 578"/>
                <a:gd name="T66" fmla="*/ 348 w 572"/>
                <a:gd name="T67" fmla="*/ 53 h 578"/>
                <a:gd name="T68" fmla="*/ 283 w 572"/>
                <a:gd name="T69" fmla="*/ 0 h 578"/>
                <a:gd name="T70" fmla="*/ 239 w 572"/>
                <a:gd name="T71" fmla="*/ 54 h 578"/>
                <a:gd name="T72" fmla="*/ 189 w 572"/>
                <a:gd name="T73" fmla="*/ 95 h 578"/>
                <a:gd name="T74" fmla="*/ 181 w 572"/>
                <a:gd name="T75" fmla="*/ 80 h 578"/>
                <a:gd name="T76" fmla="*/ 129 w 572"/>
                <a:gd name="T77" fmla="*/ 132 h 578"/>
                <a:gd name="T78" fmla="*/ 69 w 572"/>
                <a:gd name="T79" fmla="*/ 152 h 578"/>
                <a:gd name="T80" fmla="*/ 11 w 572"/>
                <a:gd name="T81" fmla="*/ 207 h 578"/>
                <a:gd name="T82" fmla="*/ 53 w 572"/>
                <a:gd name="T83" fmla="*/ 304 h 578"/>
                <a:gd name="T84" fmla="*/ 93 w 572"/>
                <a:gd name="T85" fmla="*/ 381 h 578"/>
                <a:gd name="T86" fmla="*/ 60 w 572"/>
                <a:gd name="T87" fmla="*/ 447 h 578"/>
                <a:gd name="T88" fmla="*/ 572 w 572"/>
                <a:gd name="T89" fmla="*/ 289 h 578"/>
                <a:gd name="T90" fmla="*/ 292 w 572"/>
                <a:gd name="T91" fmla="*/ 70 h 578"/>
                <a:gd name="T92" fmla="*/ 282 w 572"/>
                <a:gd name="T93" fmla="*/ 62 h 578"/>
                <a:gd name="T94" fmla="*/ 224 w 572"/>
                <a:gd name="T95" fmla="*/ 107 h 578"/>
                <a:gd name="T96" fmla="*/ 218 w 572"/>
                <a:gd name="T97" fmla="*/ 127 h 578"/>
                <a:gd name="T98" fmla="*/ 205 w 572"/>
                <a:gd name="T99" fmla="*/ 143 h 578"/>
                <a:gd name="T100" fmla="*/ 403 w 572"/>
                <a:gd name="T101" fmla="*/ 439 h 578"/>
                <a:gd name="T102" fmla="*/ 396 w 572"/>
                <a:gd name="T103" fmla="*/ 41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2" h="578">
                  <a:moveTo>
                    <a:pt x="556" y="193"/>
                  </a:moveTo>
                  <a:cubicBezTo>
                    <a:pt x="529" y="246"/>
                    <a:pt x="529" y="246"/>
                    <a:pt x="529" y="246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9" y="288"/>
                    <a:pt x="499" y="288"/>
                    <a:pt x="499" y="288"/>
                  </a:cubicBezTo>
                  <a:cubicBezTo>
                    <a:pt x="483" y="268"/>
                    <a:pt x="483" y="268"/>
                    <a:pt x="483" y="268"/>
                  </a:cubicBezTo>
                  <a:cubicBezTo>
                    <a:pt x="455" y="226"/>
                    <a:pt x="455" y="226"/>
                    <a:pt x="455" y="226"/>
                  </a:cubicBezTo>
                  <a:cubicBezTo>
                    <a:pt x="414" y="222"/>
                    <a:pt x="414" y="222"/>
                    <a:pt x="414" y="222"/>
                  </a:cubicBezTo>
                  <a:cubicBezTo>
                    <a:pt x="398" y="213"/>
                    <a:pt x="398" y="213"/>
                    <a:pt x="398" y="213"/>
                  </a:cubicBezTo>
                  <a:cubicBezTo>
                    <a:pt x="392" y="222"/>
                    <a:pt x="392" y="222"/>
                    <a:pt x="392" y="222"/>
                  </a:cubicBezTo>
                  <a:cubicBezTo>
                    <a:pt x="400" y="237"/>
                    <a:pt x="400" y="237"/>
                    <a:pt x="400" y="237"/>
                  </a:cubicBezTo>
                  <a:cubicBezTo>
                    <a:pt x="415" y="245"/>
                    <a:pt x="415" y="245"/>
                    <a:pt x="415" y="245"/>
                  </a:cubicBezTo>
                  <a:cubicBezTo>
                    <a:pt x="415" y="245"/>
                    <a:pt x="420" y="236"/>
                    <a:pt x="421" y="233"/>
                  </a:cubicBezTo>
                  <a:cubicBezTo>
                    <a:pt x="422" y="230"/>
                    <a:pt x="429" y="237"/>
                    <a:pt x="429" y="237"/>
                  </a:cubicBezTo>
                  <a:cubicBezTo>
                    <a:pt x="436" y="251"/>
                    <a:pt x="436" y="251"/>
                    <a:pt x="436" y="251"/>
                  </a:cubicBezTo>
                  <a:cubicBezTo>
                    <a:pt x="429" y="271"/>
                    <a:pt x="429" y="271"/>
                    <a:pt x="429" y="271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58" y="240"/>
                    <a:pt x="358" y="240"/>
                    <a:pt x="358" y="240"/>
                  </a:cubicBezTo>
                  <a:cubicBezTo>
                    <a:pt x="350" y="251"/>
                    <a:pt x="350" y="251"/>
                    <a:pt x="350" y="251"/>
                  </a:cubicBezTo>
                  <a:cubicBezTo>
                    <a:pt x="352" y="263"/>
                    <a:pt x="352" y="263"/>
                    <a:pt x="352" y="263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22" y="297"/>
                    <a:pt x="422" y="297"/>
                    <a:pt x="422" y="297"/>
                  </a:cubicBezTo>
                  <a:cubicBezTo>
                    <a:pt x="414" y="327"/>
                    <a:pt x="414" y="327"/>
                    <a:pt x="414" y="327"/>
                  </a:cubicBezTo>
                  <a:cubicBezTo>
                    <a:pt x="379" y="366"/>
                    <a:pt x="379" y="366"/>
                    <a:pt x="379" y="36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63" y="427"/>
                    <a:pt x="363" y="427"/>
                    <a:pt x="363" y="427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08" y="485"/>
                    <a:pt x="308" y="485"/>
                    <a:pt x="308" y="485"/>
                  </a:cubicBezTo>
                  <a:cubicBezTo>
                    <a:pt x="288" y="476"/>
                    <a:pt x="288" y="476"/>
                    <a:pt x="288" y="476"/>
                  </a:cubicBezTo>
                  <a:cubicBezTo>
                    <a:pt x="277" y="449"/>
                    <a:pt x="277" y="449"/>
                    <a:pt x="277" y="449"/>
                  </a:cubicBezTo>
                  <a:cubicBezTo>
                    <a:pt x="266" y="437"/>
                    <a:pt x="266" y="437"/>
                    <a:pt x="266" y="437"/>
                  </a:cubicBezTo>
                  <a:cubicBezTo>
                    <a:pt x="264" y="417"/>
                    <a:pt x="264" y="417"/>
                    <a:pt x="264" y="417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54" y="381"/>
                    <a:pt x="254" y="381"/>
                    <a:pt x="254" y="381"/>
                  </a:cubicBezTo>
                  <a:cubicBezTo>
                    <a:pt x="259" y="371"/>
                    <a:pt x="259" y="371"/>
                    <a:pt x="259" y="371"/>
                  </a:cubicBezTo>
                  <a:cubicBezTo>
                    <a:pt x="254" y="346"/>
                    <a:pt x="254" y="346"/>
                    <a:pt x="254" y="346"/>
                  </a:cubicBezTo>
                  <a:cubicBezTo>
                    <a:pt x="238" y="346"/>
                    <a:pt x="238" y="346"/>
                    <a:pt x="238" y="346"/>
                  </a:cubicBezTo>
                  <a:cubicBezTo>
                    <a:pt x="223" y="328"/>
                    <a:pt x="223" y="328"/>
                    <a:pt x="223" y="328"/>
                  </a:cubicBezTo>
                  <a:cubicBezTo>
                    <a:pt x="174" y="328"/>
                    <a:pt x="174" y="328"/>
                    <a:pt x="174" y="328"/>
                  </a:cubicBezTo>
                  <a:cubicBezTo>
                    <a:pt x="152" y="291"/>
                    <a:pt x="152" y="291"/>
                    <a:pt x="152" y="291"/>
                  </a:cubicBezTo>
                  <a:cubicBezTo>
                    <a:pt x="152" y="267"/>
                    <a:pt x="152" y="267"/>
                    <a:pt x="152" y="267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88" y="233"/>
                    <a:pt x="188" y="233"/>
                    <a:pt x="188" y="233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98" y="212"/>
                    <a:pt x="198" y="212"/>
                    <a:pt x="198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33" y="205"/>
                    <a:pt x="233" y="205"/>
                    <a:pt x="233" y="205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92" y="228"/>
                    <a:pt x="292" y="228"/>
                    <a:pt x="292" y="228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13" y="224"/>
                    <a:pt x="313" y="224"/>
                    <a:pt x="313" y="224"/>
                  </a:cubicBezTo>
                  <a:cubicBezTo>
                    <a:pt x="348" y="224"/>
                    <a:pt x="348" y="224"/>
                    <a:pt x="348" y="224"/>
                  </a:cubicBezTo>
                  <a:cubicBezTo>
                    <a:pt x="352" y="205"/>
                    <a:pt x="352" y="205"/>
                    <a:pt x="352" y="205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25" y="197"/>
                    <a:pt x="325" y="197"/>
                    <a:pt x="325" y="197"/>
                  </a:cubicBezTo>
                  <a:cubicBezTo>
                    <a:pt x="330" y="183"/>
                    <a:pt x="330" y="183"/>
                    <a:pt x="330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48" y="157"/>
                    <a:pt x="348" y="157"/>
                    <a:pt x="348" y="157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15" y="189"/>
                    <a:pt x="315" y="189"/>
                    <a:pt x="315" y="189"/>
                  </a:cubicBezTo>
                  <a:cubicBezTo>
                    <a:pt x="315" y="198"/>
                    <a:pt x="315" y="198"/>
                    <a:pt x="315" y="198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295" y="194"/>
                    <a:pt x="295" y="194"/>
                    <a:pt x="295" y="194"/>
                  </a:cubicBezTo>
                  <a:cubicBezTo>
                    <a:pt x="295" y="194"/>
                    <a:pt x="281" y="205"/>
                    <a:pt x="277" y="208"/>
                  </a:cubicBezTo>
                  <a:cubicBezTo>
                    <a:pt x="272" y="212"/>
                    <a:pt x="280" y="200"/>
                    <a:pt x="280" y="200"/>
                  </a:cubicBezTo>
                  <a:cubicBezTo>
                    <a:pt x="268" y="186"/>
                    <a:pt x="268" y="186"/>
                    <a:pt x="268" y="186"/>
                  </a:cubicBezTo>
                  <a:cubicBezTo>
                    <a:pt x="245" y="182"/>
                    <a:pt x="245" y="182"/>
                    <a:pt x="245" y="182"/>
                  </a:cubicBezTo>
                  <a:cubicBezTo>
                    <a:pt x="224" y="200"/>
                    <a:pt x="224" y="200"/>
                    <a:pt x="224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198" y="190"/>
                    <a:pt x="198" y="190"/>
                    <a:pt x="198" y="190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9" y="177"/>
                    <a:pt x="209" y="177"/>
                    <a:pt x="209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90" y="140"/>
                    <a:pt x="290" y="140"/>
                    <a:pt x="290" y="140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86" y="111"/>
                    <a:pt x="286" y="111"/>
                    <a:pt x="286" y="111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64" y="135"/>
                    <a:pt x="264" y="135"/>
                    <a:pt x="264" y="135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93" y="89"/>
                    <a:pt x="293" y="89"/>
                    <a:pt x="293" y="89"/>
                  </a:cubicBezTo>
                  <a:cubicBezTo>
                    <a:pt x="328" y="101"/>
                    <a:pt x="328" y="101"/>
                    <a:pt x="328" y="101"/>
                  </a:cubicBezTo>
                  <a:cubicBezTo>
                    <a:pt x="348" y="89"/>
                    <a:pt x="348" y="89"/>
                    <a:pt x="348" y="8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48" y="53"/>
                    <a:pt x="348" y="53"/>
                    <a:pt x="348" y="53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17" y="1"/>
                    <a:pt x="300" y="0"/>
                    <a:pt x="283" y="0"/>
                  </a:cubicBezTo>
                  <a:cubicBezTo>
                    <a:pt x="262" y="0"/>
                    <a:pt x="242" y="2"/>
                    <a:pt x="223" y="6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19" y="167"/>
                    <a:pt x="7" y="197"/>
                    <a:pt x="0" y="230"/>
                  </a:cubicBezTo>
                  <a:cubicBezTo>
                    <a:pt x="6" y="218"/>
                    <a:pt x="11" y="207"/>
                    <a:pt x="11" y="207"/>
                  </a:cubicBezTo>
                  <a:cubicBezTo>
                    <a:pt x="27" y="195"/>
                    <a:pt x="27" y="195"/>
                    <a:pt x="27" y="195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53" y="304"/>
                    <a:pt x="53" y="304"/>
                    <a:pt x="53" y="304"/>
                  </a:cubicBezTo>
                  <a:cubicBezTo>
                    <a:pt x="58" y="328"/>
                    <a:pt x="58" y="328"/>
                    <a:pt x="58" y="328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81"/>
                    <a:pt x="93" y="381"/>
                    <a:pt x="93" y="381"/>
                  </a:cubicBezTo>
                  <a:cubicBezTo>
                    <a:pt x="83" y="405"/>
                    <a:pt x="83" y="405"/>
                    <a:pt x="83" y="405"/>
                  </a:cubicBezTo>
                  <a:cubicBezTo>
                    <a:pt x="93" y="420"/>
                    <a:pt x="93" y="420"/>
                    <a:pt x="93" y="420"/>
                  </a:cubicBezTo>
                  <a:cubicBezTo>
                    <a:pt x="60" y="447"/>
                    <a:pt x="60" y="447"/>
                    <a:pt x="60" y="447"/>
                  </a:cubicBezTo>
                  <a:cubicBezTo>
                    <a:pt x="27" y="422"/>
                    <a:pt x="27" y="422"/>
                    <a:pt x="27" y="422"/>
                  </a:cubicBezTo>
                  <a:cubicBezTo>
                    <a:pt x="75" y="515"/>
                    <a:pt x="171" y="578"/>
                    <a:pt x="283" y="578"/>
                  </a:cubicBezTo>
                  <a:cubicBezTo>
                    <a:pt x="443" y="578"/>
                    <a:pt x="572" y="448"/>
                    <a:pt x="572" y="289"/>
                  </a:cubicBezTo>
                  <a:cubicBezTo>
                    <a:pt x="572" y="255"/>
                    <a:pt x="566" y="223"/>
                    <a:pt x="556" y="193"/>
                  </a:cubicBezTo>
                  <a:moveTo>
                    <a:pt x="282" y="62"/>
                  </a:moveTo>
                  <a:cubicBezTo>
                    <a:pt x="292" y="70"/>
                    <a:pt x="292" y="70"/>
                    <a:pt x="292" y="70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1" y="78"/>
                    <a:pt x="271" y="78"/>
                    <a:pt x="271" y="78"/>
                  </a:cubicBezTo>
                  <a:lnTo>
                    <a:pt x="282" y="62"/>
                  </a:lnTo>
                  <a:close/>
                  <a:moveTo>
                    <a:pt x="211" y="101"/>
                  </a:moveTo>
                  <a:cubicBezTo>
                    <a:pt x="232" y="96"/>
                    <a:pt x="232" y="96"/>
                    <a:pt x="232" y="96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11" y="107"/>
                    <a:pt x="211" y="107"/>
                    <a:pt x="211" y="107"/>
                  </a:cubicBezTo>
                  <a:lnTo>
                    <a:pt x="211" y="101"/>
                  </a:lnTo>
                  <a:close/>
                  <a:moveTo>
                    <a:pt x="218" y="127"/>
                  </a:moveTo>
                  <a:cubicBezTo>
                    <a:pt x="232" y="127"/>
                    <a:pt x="232" y="127"/>
                    <a:pt x="232" y="127"/>
                  </a:cubicBezTo>
                  <a:cubicBezTo>
                    <a:pt x="216" y="143"/>
                    <a:pt x="216" y="143"/>
                    <a:pt x="216" y="143"/>
                  </a:cubicBezTo>
                  <a:cubicBezTo>
                    <a:pt x="205" y="143"/>
                    <a:pt x="205" y="143"/>
                    <a:pt x="205" y="143"/>
                  </a:cubicBezTo>
                  <a:lnTo>
                    <a:pt x="218" y="127"/>
                  </a:lnTo>
                  <a:close/>
                  <a:moveTo>
                    <a:pt x="411" y="409"/>
                  </a:moveTo>
                  <a:cubicBezTo>
                    <a:pt x="403" y="439"/>
                    <a:pt x="403" y="439"/>
                    <a:pt x="403" y="439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4" y="437"/>
                    <a:pt x="384" y="437"/>
                    <a:pt x="384" y="437"/>
                  </a:cubicBezTo>
                  <a:cubicBezTo>
                    <a:pt x="396" y="415"/>
                    <a:pt x="396" y="415"/>
                    <a:pt x="396" y="415"/>
                  </a:cubicBezTo>
                  <a:cubicBezTo>
                    <a:pt x="411" y="396"/>
                    <a:pt x="411" y="396"/>
                    <a:pt x="411" y="396"/>
                  </a:cubicBezTo>
                  <a:lnTo>
                    <a:pt x="411" y="40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xmlns="" id="{B54C36A1-E43D-4690-8DE0-570926B58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860" y="2737798"/>
              <a:ext cx="2210895" cy="2210890"/>
            </a:xfrm>
            <a:custGeom>
              <a:avLst/>
              <a:gdLst>
                <a:gd name="T0" fmla="*/ 303 w 606"/>
                <a:gd name="T1" fmla="*/ 606 h 606"/>
                <a:gd name="T2" fmla="*/ 0 w 606"/>
                <a:gd name="T3" fmla="*/ 303 h 606"/>
                <a:gd name="T4" fmla="*/ 140 w 606"/>
                <a:gd name="T5" fmla="*/ 47 h 606"/>
                <a:gd name="T6" fmla="*/ 159 w 606"/>
                <a:gd name="T7" fmla="*/ 51 h 606"/>
                <a:gd name="T8" fmla="*/ 155 w 606"/>
                <a:gd name="T9" fmla="*/ 71 h 606"/>
                <a:gd name="T10" fmla="*/ 28 w 606"/>
                <a:gd name="T11" fmla="*/ 303 h 606"/>
                <a:gd name="T12" fmla="*/ 303 w 606"/>
                <a:gd name="T13" fmla="*/ 578 h 606"/>
                <a:gd name="T14" fmla="*/ 578 w 606"/>
                <a:gd name="T15" fmla="*/ 303 h 606"/>
                <a:gd name="T16" fmla="*/ 303 w 606"/>
                <a:gd name="T17" fmla="*/ 28 h 606"/>
                <a:gd name="T18" fmla="*/ 197 w 606"/>
                <a:gd name="T19" fmla="*/ 49 h 606"/>
                <a:gd name="T20" fmla="*/ 179 w 606"/>
                <a:gd name="T21" fmla="*/ 41 h 606"/>
                <a:gd name="T22" fmla="*/ 186 w 606"/>
                <a:gd name="T23" fmla="*/ 23 h 606"/>
                <a:gd name="T24" fmla="*/ 303 w 606"/>
                <a:gd name="T25" fmla="*/ 0 h 606"/>
                <a:gd name="T26" fmla="*/ 606 w 606"/>
                <a:gd name="T27" fmla="*/ 303 h 606"/>
                <a:gd name="T28" fmla="*/ 303 w 606"/>
                <a:gd name="T2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6" h="606">
                  <a:moveTo>
                    <a:pt x="303" y="606"/>
                  </a:moveTo>
                  <a:cubicBezTo>
                    <a:pt x="136" y="606"/>
                    <a:pt x="0" y="470"/>
                    <a:pt x="0" y="303"/>
                  </a:cubicBezTo>
                  <a:cubicBezTo>
                    <a:pt x="0" y="199"/>
                    <a:pt x="52" y="103"/>
                    <a:pt x="140" y="47"/>
                  </a:cubicBezTo>
                  <a:cubicBezTo>
                    <a:pt x="146" y="43"/>
                    <a:pt x="155" y="45"/>
                    <a:pt x="159" y="51"/>
                  </a:cubicBezTo>
                  <a:cubicBezTo>
                    <a:pt x="163" y="58"/>
                    <a:pt x="161" y="67"/>
                    <a:pt x="155" y="71"/>
                  </a:cubicBezTo>
                  <a:cubicBezTo>
                    <a:pt x="75" y="122"/>
                    <a:pt x="28" y="208"/>
                    <a:pt x="28" y="303"/>
                  </a:cubicBezTo>
                  <a:cubicBezTo>
                    <a:pt x="28" y="454"/>
                    <a:pt x="151" y="578"/>
                    <a:pt x="303" y="578"/>
                  </a:cubicBezTo>
                  <a:cubicBezTo>
                    <a:pt x="455" y="578"/>
                    <a:pt x="578" y="454"/>
                    <a:pt x="578" y="303"/>
                  </a:cubicBezTo>
                  <a:cubicBezTo>
                    <a:pt x="578" y="151"/>
                    <a:pt x="455" y="28"/>
                    <a:pt x="303" y="28"/>
                  </a:cubicBezTo>
                  <a:cubicBezTo>
                    <a:pt x="266" y="28"/>
                    <a:pt x="231" y="35"/>
                    <a:pt x="197" y="49"/>
                  </a:cubicBezTo>
                  <a:cubicBezTo>
                    <a:pt x="190" y="52"/>
                    <a:pt x="182" y="48"/>
                    <a:pt x="179" y="41"/>
                  </a:cubicBezTo>
                  <a:cubicBezTo>
                    <a:pt x="176" y="34"/>
                    <a:pt x="179" y="26"/>
                    <a:pt x="186" y="23"/>
                  </a:cubicBezTo>
                  <a:cubicBezTo>
                    <a:pt x="223" y="7"/>
                    <a:pt x="262" y="0"/>
                    <a:pt x="303" y="0"/>
                  </a:cubicBezTo>
                  <a:cubicBezTo>
                    <a:pt x="470" y="0"/>
                    <a:pt x="606" y="136"/>
                    <a:pt x="606" y="303"/>
                  </a:cubicBezTo>
                  <a:cubicBezTo>
                    <a:pt x="606" y="470"/>
                    <a:pt x="470" y="606"/>
                    <a:pt x="303" y="6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xmlns="" id="{FBD47707-797E-435E-BBAA-3008942D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507" y="2951589"/>
              <a:ext cx="2299541" cy="2252605"/>
            </a:xfrm>
            <a:custGeom>
              <a:avLst/>
              <a:gdLst>
                <a:gd name="T0" fmla="*/ 264 w 630"/>
                <a:gd name="T1" fmla="*/ 617 h 617"/>
                <a:gd name="T2" fmla="*/ 5 w 630"/>
                <a:gd name="T3" fmla="*/ 509 h 617"/>
                <a:gd name="T4" fmla="*/ 5 w 630"/>
                <a:gd name="T5" fmla="*/ 490 h 617"/>
                <a:gd name="T6" fmla="*/ 25 w 630"/>
                <a:gd name="T7" fmla="*/ 490 h 617"/>
                <a:gd name="T8" fmla="*/ 264 w 630"/>
                <a:gd name="T9" fmla="*/ 589 h 617"/>
                <a:gd name="T10" fmla="*/ 602 w 630"/>
                <a:gd name="T11" fmla="*/ 251 h 617"/>
                <a:gd name="T12" fmla="*/ 516 w 630"/>
                <a:gd name="T13" fmla="*/ 25 h 617"/>
                <a:gd name="T14" fmla="*/ 517 w 630"/>
                <a:gd name="T15" fmla="*/ 6 h 617"/>
                <a:gd name="T16" fmla="*/ 537 w 630"/>
                <a:gd name="T17" fmla="*/ 7 h 617"/>
                <a:gd name="T18" fmla="*/ 630 w 630"/>
                <a:gd name="T19" fmla="*/ 251 h 617"/>
                <a:gd name="T20" fmla="*/ 264 w 630"/>
                <a:gd name="T21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617">
                  <a:moveTo>
                    <a:pt x="264" y="617"/>
                  </a:moveTo>
                  <a:cubicBezTo>
                    <a:pt x="166" y="617"/>
                    <a:pt x="74" y="579"/>
                    <a:pt x="5" y="509"/>
                  </a:cubicBezTo>
                  <a:cubicBezTo>
                    <a:pt x="0" y="504"/>
                    <a:pt x="0" y="495"/>
                    <a:pt x="5" y="490"/>
                  </a:cubicBezTo>
                  <a:cubicBezTo>
                    <a:pt x="11" y="484"/>
                    <a:pt x="19" y="484"/>
                    <a:pt x="25" y="490"/>
                  </a:cubicBezTo>
                  <a:cubicBezTo>
                    <a:pt x="89" y="553"/>
                    <a:pt x="174" y="589"/>
                    <a:pt x="264" y="589"/>
                  </a:cubicBezTo>
                  <a:cubicBezTo>
                    <a:pt x="450" y="589"/>
                    <a:pt x="602" y="437"/>
                    <a:pt x="602" y="251"/>
                  </a:cubicBezTo>
                  <a:cubicBezTo>
                    <a:pt x="602" y="167"/>
                    <a:pt x="571" y="87"/>
                    <a:pt x="516" y="25"/>
                  </a:cubicBezTo>
                  <a:cubicBezTo>
                    <a:pt x="511" y="20"/>
                    <a:pt x="511" y="11"/>
                    <a:pt x="517" y="6"/>
                  </a:cubicBezTo>
                  <a:cubicBezTo>
                    <a:pt x="523" y="0"/>
                    <a:pt x="532" y="1"/>
                    <a:pt x="537" y="7"/>
                  </a:cubicBezTo>
                  <a:cubicBezTo>
                    <a:pt x="597" y="74"/>
                    <a:pt x="630" y="160"/>
                    <a:pt x="630" y="251"/>
                  </a:cubicBezTo>
                  <a:cubicBezTo>
                    <a:pt x="630" y="452"/>
                    <a:pt x="466" y="617"/>
                    <a:pt x="264" y="61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xmlns="" id="{80F33223-34C2-4955-BEA4-807BE8F587C3}"/>
              </a:ext>
            </a:extLst>
          </p:cNvPr>
          <p:cNvGrpSpPr/>
          <p:nvPr/>
        </p:nvGrpSpPr>
        <p:grpSpPr>
          <a:xfrm>
            <a:off x="11104660" y="154903"/>
            <a:ext cx="598714" cy="598714"/>
            <a:chOff x="8490857" y="892629"/>
            <a:chExt cx="598714" cy="598714"/>
          </a:xfrm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xmlns="" id="{A18F1FFA-6F11-47D5-BAB5-6F6B88AA99E8}"/>
                </a:ext>
              </a:extLst>
            </p:cNvPr>
            <p:cNvSpPr/>
            <p:nvPr/>
          </p:nvSpPr>
          <p:spPr>
            <a:xfrm>
              <a:off x="8490857" y="892629"/>
              <a:ext cx="598714" cy="5987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b="1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xmlns="" id="{4E2DA8DD-01D7-48C4-B829-FBD54505C4C4}"/>
                </a:ext>
              </a:extLst>
            </p:cNvPr>
            <p:cNvGrpSpPr/>
            <p:nvPr/>
          </p:nvGrpSpPr>
          <p:grpSpPr>
            <a:xfrm>
              <a:off x="8594164" y="1097705"/>
              <a:ext cx="392099" cy="188562"/>
              <a:chOff x="9240502" y="1326610"/>
              <a:chExt cx="764571" cy="367685"/>
            </a:xfrm>
            <a:solidFill>
              <a:schemeClr val="bg1"/>
            </a:solidFill>
          </p:grpSpPr>
          <p:sp>
            <p:nvSpPr>
              <p:cNvPr id="117" name="Freeform 236">
                <a:extLst>
                  <a:ext uri="{FF2B5EF4-FFF2-40B4-BE49-F238E27FC236}">
                    <a16:creationId xmlns:a16="http://schemas.microsoft.com/office/drawing/2014/main" xmlns="" id="{FD5B33B5-6C65-415D-962A-251F7F595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2" y="1326610"/>
                <a:ext cx="764571" cy="367685"/>
              </a:xfrm>
              <a:custGeom>
                <a:avLst/>
                <a:gdLst>
                  <a:gd name="T0" fmla="*/ 417 w 834"/>
                  <a:gd name="T1" fmla="*/ 401 h 401"/>
                  <a:gd name="T2" fmla="*/ 95 w 834"/>
                  <a:gd name="T3" fmla="*/ 281 h 401"/>
                  <a:gd name="T4" fmla="*/ 26 w 834"/>
                  <a:gd name="T5" fmla="*/ 12 h 401"/>
                  <a:gd name="T6" fmla="*/ 40 w 834"/>
                  <a:gd name="T7" fmla="*/ 0 h 401"/>
                  <a:gd name="T8" fmla="*/ 111 w 834"/>
                  <a:gd name="T9" fmla="*/ 4 h 401"/>
                  <a:gd name="T10" fmla="*/ 123 w 834"/>
                  <a:gd name="T11" fmla="*/ 19 h 401"/>
                  <a:gd name="T12" fmla="*/ 108 w 834"/>
                  <a:gd name="T13" fmla="*/ 32 h 401"/>
                  <a:gd name="T14" fmla="*/ 52 w 834"/>
                  <a:gd name="T15" fmla="*/ 29 h 401"/>
                  <a:gd name="T16" fmla="*/ 117 w 834"/>
                  <a:gd name="T17" fmla="*/ 263 h 401"/>
                  <a:gd name="T18" fmla="*/ 417 w 834"/>
                  <a:gd name="T19" fmla="*/ 373 h 401"/>
                  <a:gd name="T20" fmla="*/ 717 w 834"/>
                  <a:gd name="T21" fmla="*/ 263 h 401"/>
                  <a:gd name="T22" fmla="*/ 782 w 834"/>
                  <a:gd name="T23" fmla="*/ 29 h 401"/>
                  <a:gd name="T24" fmla="*/ 431 w 834"/>
                  <a:gd name="T25" fmla="*/ 288 h 401"/>
                  <a:gd name="T26" fmla="*/ 417 w 834"/>
                  <a:gd name="T27" fmla="*/ 301 h 401"/>
                  <a:gd name="T28" fmla="*/ 403 w 834"/>
                  <a:gd name="T29" fmla="*/ 288 h 401"/>
                  <a:gd name="T30" fmla="*/ 165 w 834"/>
                  <a:gd name="T31" fmla="*/ 41 h 401"/>
                  <a:gd name="T32" fmla="*/ 154 w 834"/>
                  <a:gd name="T33" fmla="*/ 24 h 401"/>
                  <a:gd name="T34" fmla="*/ 170 w 834"/>
                  <a:gd name="T35" fmla="*/ 13 h 401"/>
                  <a:gd name="T36" fmla="*/ 368 w 834"/>
                  <a:gd name="T37" fmla="*/ 129 h 401"/>
                  <a:gd name="T38" fmla="*/ 417 w 834"/>
                  <a:gd name="T39" fmla="*/ 222 h 401"/>
                  <a:gd name="T40" fmla="*/ 794 w 834"/>
                  <a:gd name="T41" fmla="*/ 0 h 401"/>
                  <a:gd name="T42" fmla="*/ 808 w 834"/>
                  <a:gd name="T43" fmla="*/ 12 h 401"/>
                  <a:gd name="T44" fmla="*/ 739 w 834"/>
                  <a:gd name="T45" fmla="*/ 281 h 401"/>
                  <a:gd name="T46" fmla="*/ 417 w 834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4" h="401">
                    <a:moveTo>
                      <a:pt x="417" y="401"/>
                    </a:moveTo>
                    <a:cubicBezTo>
                      <a:pt x="270" y="401"/>
                      <a:pt x="162" y="361"/>
                      <a:pt x="95" y="281"/>
                    </a:cubicBezTo>
                    <a:cubicBezTo>
                      <a:pt x="0" y="168"/>
                      <a:pt x="25" y="18"/>
                      <a:pt x="26" y="12"/>
                    </a:cubicBezTo>
                    <a:cubicBezTo>
                      <a:pt x="27" y="5"/>
                      <a:pt x="33" y="0"/>
                      <a:pt x="40" y="0"/>
                    </a:cubicBezTo>
                    <a:cubicBezTo>
                      <a:pt x="64" y="0"/>
                      <a:pt x="88" y="2"/>
                      <a:pt x="111" y="4"/>
                    </a:cubicBezTo>
                    <a:cubicBezTo>
                      <a:pt x="118" y="5"/>
                      <a:pt x="124" y="11"/>
                      <a:pt x="123" y="19"/>
                    </a:cubicBezTo>
                    <a:cubicBezTo>
                      <a:pt x="122" y="27"/>
                      <a:pt x="115" y="32"/>
                      <a:pt x="108" y="32"/>
                    </a:cubicBezTo>
                    <a:cubicBezTo>
                      <a:pt x="90" y="30"/>
                      <a:pt x="71" y="29"/>
                      <a:pt x="52" y="29"/>
                    </a:cubicBezTo>
                    <a:cubicBezTo>
                      <a:pt x="49" y="65"/>
                      <a:pt x="44" y="178"/>
                      <a:pt x="117" y="263"/>
                    </a:cubicBezTo>
                    <a:cubicBezTo>
                      <a:pt x="178" y="336"/>
                      <a:pt x="279" y="373"/>
                      <a:pt x="417" y="373"/>
                    </a:cubicBezTo>
                    <a:cubicBezTo>
                      <a:pt x="555" y="373"/>
                      <a:pt x="656" y="336"/>
                      <a:pt x="717" y="263"/>
                    </a:cubicBezTo>
                    <a:cubicBezTo>
                      <a:pt x="789" y="178"/>
                      <a:pt x="785" y="65"/>
                      <a:pt x="782" y="29"/>
                    </a:cubicBezTo>
                    <a:cubicBezTo>
                      <a:pt x="520" y="33"/>
                      <a:pt x="446" y="172"/>
                      <a:pt x="431" y="288"/>
                    </a:cubicBezTo>
                    <a:cubicBezTo>
                      <a:pt x="430" y="295"/>
                      <a:pt x="424" y="301"/>
                      <a:pt x="417" y="301"/>
                    </a:cubicBezTo>
                    <a:cubicBezTo>
                      <a:pt x="410" y="301"/>
                      <a:pt x="404" y="295"/>
                      <a:pt x="403" y="288"/>
                    </a:cubicBezTo>
                    <a:cubicBezTo>
                      <a:pt x="391" y="196"/>
                      <a:pt x="339" y="78"/>
                      <a:pt x="165" y="41"/>
                    </a:cubicBezTo>
                    <a:cubicBezTo>
                      <a:pt x="157" y="39"/>
                      <a:pt x="152" y="31"/>
                      <a:pt x="154" y="24"/>
                    </a:cubicBezTo>
                    <a:cubicBezTo>
                      <a:pt x="155" y="16"/>
                      <a:pt x="163" y="12"/>
                      <a:pt x="170" y="13"/>
                    </a:cubicBezTo>
                    <a:cubicBezTo>
                      <a:pt x="257" y="32"/>
                      <a:pt x="323" y="71"/>
                      <a:pt x="368" y="129"/>
                    </a:cubicBezTo>
                    <a:cubicBezTo>
                      <a:pt x="390" y="156"/>
                      <a:pt x="406" y="187"/>
                      <a:pt x="417" y="222"/>
                    </a:cubicBezTo>
                    <a:cubicBezTo>
                      <a:pt x="450" y="120"/>
                      <a:pt x="542" y="0"/>
                      <a:pt x="794" y="0"/>
                    </a:cubicBezTo>
                    <a:cubicBezTo>
                      <a:pt x="801" y="0"/>
                      <a:pt x="807" y="5"/>
                      <a:pt x="808" y="12"/>
                    </a:cubicBezTo>
                    <a:cubicBezTo>
                      <a:pt x="809" y="18"/>
                      <a:pt x="834" y="168"/>
                      <a:pt x="739" y="281"/>
                    </a:cubicBezTo>
                    <a:cubicBezTo>
                      <a:pt x="672" y="361"/>
                      <a:pt x="564" y="401"/>
                      <a:pt x="417" y="4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118" name="Freeform 238">
                <a:extLst>
                  <a:ext uri="{FF2B5EF4-FFF2-40B4-BE49-F238E27FC236}">
                    <a16:creationId xmlns:a16="http://schemas.microsoft.com/office/drawing/2014/main" xmlns="" id="{9DB4EFCE-631B-45D8-B016-C8B82B3E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8186" y="1432800"/>
                <a:ext cx="268131" cy="261494"/>
              </a:xfrm>
              <a:custGeom>
                <a:avLst/>
                <a:gdLst>
                  <a:gd name="T0" fmla="*/ 16 w 293"/>
                  <a:gd name="T1" fmla="*/ 286 h 286"/>
                  <a:gd name="T2" fmla="*/ 6 w 293"/>
                  <a:gd name="T3" fmla="*/ 282 h 286"/>
                  <a:gd name="T4" fmla="*/ 6 w 293"/>
                  <a:gd name="T5" fmla="*/ 262 h 286"/>
                  <a:gd name="T6" fmla="*/ 267 w 293"/>
                  <a:gd name="T7" fmla="*/ 5 h 286"/>
                  <a:gd name="T8" fmla="*/ 287 w 293"/>
                  <a:gd name="T9" fmla="*/ 5 h 286"/>
                  <a:gd name="T10" fmla="*/ 287 w 293"/>
                  <a:gd name="T11" fmla="*/ 25 h 286"/>
                  <a:gd name="T12" fmla="*/ 26 w 293"/>
                  <a:gd name="T13" fmla="*/ 282 h 286"/>
                  <a:gd name="T14" fmla="*/ 16 w 293"/>
                  <a:gd name="T1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286">
                    <a:moveTo>
                      <a:pt x="16" y="286"/>
                    </a:moveTo>
                    <a:cubicBezTo>
                      <a:pt x="12" y="286"/>
                      <a:pt x="9" y="284"/>
                      <a:pt x="6" y="282"/>
                    </a:cubicBezTo>
                    <a:cubicBezTo>
                      <a:pt x="0" y="276"/>
                      <a:pt x="0" y="267"/>
                      <a:pt x="6" y="262"/>
                    </a:cubicBezTo>
                    <a:cubicBezTo>
                      <a:pt x="267" y="5"/>
                      <a:pt x="267" y="5"/>
                      <a:pt x="267" y="5"/>
                    </a:cubicBezTo>
                    <a:cubicBezTo>
                      <a:pt x="273" y="0"/>
                      <a:pt x="282" y="0"/>
                      <a:pt x="287" y="5"/>
                    </a:cubicBezTo>
                    <a:cubicBezTo>
                      <a:pt x="293" y="11"/>
                      <a:pt x="292" y="20"/>
                      <a:pt x="287" y="25"/>
                    </a:cubicBezTo>
                    <a:cubicBezTo>
                      <a:pt x="26" y="282"/>
                      <a:pt x="26" y="282"/>
                      <a:pt x="26" y="282"/>
                    </a:cubicBezTo>
                    <a:cubicBezTo>
                      <a:pt x="23" y="284"/>
                      <a:pt x="19" y="286"/>
                      <a:pt x="16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119" name="Freeform 239">
                <a:extLst>
                  <a:ext uri="{FF2B5EF4-FFF2-40B4-BE49-F238E27FC236}">
                    <a16:creationId xmlns:a16="http://schemas.microsoft.com/office/drawing/2014/main" xmlns="" id="{3A346A4F-6C7E-446D-B84C-DBF2CC8B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257" y="1432800"/>
                <a:ext cx="266804" cy="261494"/>
              </a:xfrm>
              <a:custGeom>
                <a:avLst/>
                <a:gdLst>
                  <a:gd name="T0" fmla="*/ 277 w 292"/>
                  <a:gd name="T1" fmla="*/ 286 h 286"/>
                  <a:gd name="T2" fmla="*/ 267 w 292"/>
                  <a:gd name="T3" fmla="*/ 282 h 286"/>
                  <a:gd name="T4" fmla="*/ 6 w 292"/>
                  <a:gd name="T5" fmla="*/ 25 h 286"/>
                  <a:gd name="T6" fmla="*/ 5 w 292"/>
                  <a:gd name="T7" fmla="*/ 5 h 286"/>
                  <a:gd name="T8" fmla="*/ 25 w 292"/>
                  <a:gd name="T9" fmla="*/ 5 h 286"/>
                  <a:gd name="T10" fmla="*/ 287 w 292"/>
                  <a:gd name="T11" fmla="*/ 262 h 286"/>
                  <a:gd name="T12" fmla="*/ 287 w 292"/>
                  <a:gd name="T13" fmla="*/ 282 h 286"/>
                  <a:gd name="T14" fmla="*/ 277 w 292"/>
                  <a:gd name="T1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86">
                    <a:moveTo>
                      <a:pt x="277" y="286"/>
                    </a:moveTo>
                    <a:cubicBezTo>
                      <a:pt x="273" y="286"/>
                      <a:pt x="270" y="284"/>
                      <a:pt x="267" y="28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87" y="262"/>
                      <a:pt x="287" y="262"/>
                      <a:pt x="287" y="262"/>
                    </a:cubicBezTo>
                    <a:cubicBezTo>
                      <a:pt x="292" y="267"/>
                      <a:pt x="292" y="276"/>
                      <a:pt x="287" y="282"/>
                    </a:cubicBezTo>
                    <a:cubicBezTo>
                      <a:pt x="284" y="284"/>
                      <a:pt x="280" y="286"/>
                      <a:pt x="277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86CB6C21-0E90-46A3-9B51-C76CEC827AF6}"/>
              </a:ext>
            </a:extLst>
          </p:cNvPr>
          <p:cNvSpPr txBox="1"/>
          <p:nvPr/>
        </p:nvSpPr>
        <p:spPr>
          <a:xfrm>
            <a:off x="10679160" y="798785"/>
            <a:ext cx="1463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>
                <a:solidFill>
                  <a:schemeClr val="bg2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Eco-Friendly Recycling</a:t>
            </a:r>
            <a:endParaRPr kumimoji="1" lang="ko-KR" altLang="en-US" sz="800" b="1">
              <a:solidFill>
                <a:schemeClr val="bg2"/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pSp>
        <p:nvGrpSpPr>
          <p:cNvPr id="121" name="그룹 120">
            <a:extLst>
              <a:ext uri="{FF2B5EF4-FFF2-40B4-BE49-F238E27FC236}">
                <a16:creationId xmlns:a16="http://schemas.microsoft.com/office/drawing/2014/main" xmlns="" id="{E84AC6D6-F6C4-4F4A-ADB1-DAC1A72A9935}"/>
              </a:ext>
            </a:extLst>
          </p:cNvPr>
          <p:cNvGrpSpPr/>
          <p:nvPr/>
        </p:nvGrpSpPr>
        <p:grpSpPr>
          <a:xfrm>
            <a:off x="762343" y="216114"/>
            <a:ext cx="1476930" cy="396645"/>
            <a:chOff x="4264295" y="6070247"/>
            <a:chExt cx="1842274" cy="456065"/>
          </a:xfrm>
          <a:effectLst>
            <a:outerShdw blurRad="12700" sx="101000" sy="101000" algn="ctr" rotWithShape="0">
              <a:schemeClr val="bg1">
                <a:alpha val="80000"/>
              </a:schemeClr>
            </a:outerShdw>
          </a:effectLst>
        </p:grpSpPr>
        <p:sp>
          <p:nvSpPr>
            <p:cNvPr id="122" name="모서리가 둥근 직사각형 1">
              <a:extLst>
                <a:ext uri="{FF2B5EF4-FFF2-40B4-BE49-F238E27FC236}">
                  <a16:creationId xmlns:a16="http://schemas.microsoft.com/office/drawing/2014/main" xmlns="" id="{455981AC-49AF-4306-95CE-31C9DE5485C8}"/>
                </a:ext>
              </a:extLst>
            </p:cNvPr>
            <p:cNvSpPr/>
            <p:nvPr/>
          </p:nvSpPr>
          <p:spPr>
            <a:xfrm>
              <a:off x="4700829" y="6110824"/>
              <a:ext cx="1405740" cy="3678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rgbClr val="7BA04E"/>
                  </a:solidFill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ECO &amp; Mean</a:t>
              </a:r>
              <a:endParaRPr lang="ko-KR" altLang="en-US" sz="1050" b="1" dirty="0">
                <a:solidFill>
                  <a:srgbClr val="7BA04E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xmlns="" id="{2B85FACC-7DB0-491D-ABAF-336B5EFB1C72}"/>
                </a:ext>
              </a:extLst>
            </p:cNvPr>
            <p:cNvGrpSpPr/>
            <p:nvPr/>
          </p:nvGrpSpPr>
          <p:grpSpPr>
            <a:xfrm>
              <a:off x="4264295" y="6070247"/>
              <a:ext cx="416510" cy="456065"/>
              <a:chOff x="3452813" y="1825626"/>
              <a:chExt cx="825500" cy="673100"/>
            </a:xfrm>
            <a:solidFill>
              <a:srgbClr val="698845"/>
            </a:solidFill>
          </p:grpSpPr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xmlns="" id="{933E490C-410C-4EAD-8D91-42F53464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2201863"/>
                <a:ext cx="392113" cy="296863"/>
              </a:xfrm>
              <a:custGeom>
                <a:avLst/>
                <a:gdLst>
                  <a:gd name="T0" fmla="*/ 0 w 49"/>
                  <a:gd name="T1" fmla="*/ 9 h 37"/>
                  <a:gd name="T2" fmla="*/ 49 w 49"/>
                  <a:gd name="T3" fmla="*/ 25 h 37"/>
                  <a:gd name="T4" fmla="*/ 0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9"/>
                    </a:moveTo>
                    <a:cubicBezTo>
                      <a:pt x="0" y="9"/>
                      <a:pt x="17" y="37"/>
                      <a:pt x="49" y="25"/>
                    </a:cubicBezTo>
                    <a:cubicBezTo>
                      <a:pt x="49" y="25"/>
                      <a:pt x="33" y="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5" name="Freeform 8">
                <a:extLst>
                  <a:ext uri="{FF2B5EF4-FFF2-40B4-BE49-F238E27FC236}">
                    <a16:creationId xmlns:a16="http://schemas.microsoft.com/office/drawing/2014/main" xmlns="" id="{044C7B0E-7F4F-4027-8F73-22C15383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6" y="2073276"/>
                <a:ext cx="215900" cy="185738"/>
              </a:xfrm>
              <a:custGeom>
                <a:avLst/>
                <a:gdLst>
                  <a:gd name="T0" fmla="*/ 0 w 27"/>
                  <a:gd name="T1" fmla="*/ 0 h 23"/>
                  <a:gd name="T2" fmla="*/ 27 w 27"/>
                  <a:gd name="T3" fmla="*/ 23 h 23"/>
                  <a:gd name="T4" fmla="*/ 0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3" y="22"/>
                      <a:pt x="27" y="23"/>
                    </a:cubicBezTo>
                    <a:cubicBezTo>
                      <a:pt x="27" y="23"/>
                      <a:pt x="2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6" name="Freeform 9">
                <a:extLst>
                  <a:ext uri="{FF2B5EF4-FFF2-40B4-BE49-F238E27FC236}">
                    <a16:creationId xmlns:a16="http://schemas.microsoft.com/office/drawing/2014/main" xmlns="" id="{1A0D213B-A913-4E25-9B2E-2247B0D4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073276"/>
                <a:ext cx="215900" cy="185738"/>
              </a:xfrm>
              <a:custGeom>
                <a:avLst/>
                <a:gdLst>
                  <a:gd name="T0" fmla="*/ 27 w 27"/>
                  <a:gd name="T1" fmla="*/ 0 h 23"/>
                  <a:gd name="T2" fmla="*/ 0 w 27"/>
                  <a:gd name="T3" fmla="*/ 23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27" y="0"/>
                    </a:moveTo>
                    <a:cubicBezTo>
                      <a:pt x="27" y="0"/>
                      <a:pt x="24" y="22"/>
                      <a:pt x="0" y="23"/>
                    </a:cubicBezTo>
                    <a:cubicBezTo>
                      <a:pt x="0" y="23"/>
                      <a:pt x="3" y="3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7" name="Freeform 10">
                <a:extLst>
                  <a:ext uri="{FF2B5EF4-FFF2-40B4-BE49-F238E27FC236}">
                    <a16:creationId xmlns:a16="http://schemas.microsoft.com/office/drawing/2014/main" xmlns="" id="{8CBB2262-BB1C-4149-8507-3AB7913B6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2201863"/>
                <a:ext cx="393700" cy="296863"/>
              </a:xfrm>
              <a:custGeom>
                <a:avLst/>
                <a:gdLst>
                  <a:gd name="T0" fmla="*/ 49 w 49"/>
                  <a:gd name="T1" fmla="*/ 9 h 37"/>
                  <a:gd name="T2" fmla="*/ 0 w 49"/>
                  <a:gd name="T3" fmla="*/ 25 h 37"/>
                  <a:gd name="T4" fmla="*/ 49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49" y="9"/>
                    </a:moveTo>
                    <a:cubicBezTo>
                      <a:pt x="49" y="9"/>
                      <a:pt x="32" y="37"/>
                      <a:pt x="0" y="25"/>
                    </a:cubicBezTo>
                    <a:cubicBezTo>
                      <a:pt x="0" y="25"/>
                      <a:pt x="16" y="0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 dirty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xmlns="" id="{568AC96B-B17E-45D7-B16C-8D657FC6E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1825626"/>
                <a:ext cx="207963" cy="296863"/>
              </a:xfrm>
              <a:custGeom>
                <a:avLst/>
                <a:gdLst>
                  <a:gd name="T0" fmla="*/ 12 w 26"/>
                  <a:gd name="T1" fmla="*/ 37 h 37"/>
                  <a:gd name="T2" fmla="*/ 13 w 26"/>
                  <a:gd name="T3" fmla="*/ 0 h 37"/>
                  <a:gd name="T4" fmla="*/ 12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cubicBezTo>
                      <a:pt x="12" y="37"/>
                      <a:pt x="0" y="27"/>
                      <a:pt x="13" y="0"/>
                    </a:cubicBezTo>
                    <a:cubicBezTo>
                      <a:pt x="13" y="0"/>
                      <a:pt x="26" y="2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6726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판매 채널 </a:t>
            </a:r>
            <a:r>
              <a:rPr lang="en-US" altLang="ko-KR" sz="1400" dirty="0">
                <a:solidFill>
                  <a:srgbClr val="FFFF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[B2G]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0624105E-2199-4419-B107-84F7C66D8018}"/>
              </a:ext>
            </a:extLst>
          </p:cNvPr>
          <p:cNvSpPr/>
          <p:nvPr/>
        </p:nvSpPr>
        <p:spPr>
          <a:xfrm>
            <a:off x="1442161" y="2508440"/>
            <a:ext cx="2223474" cy="1927730"/>
          </a:xfrm>
          <a:custGeom>
            <a:avLst/>
            <a:gdLst>
              <a:gd name="connsiteX0" fmla="*/ 2540805 w 3885480"/>
              <a:gd name="connsiteY0" fmla="*/ 0 h 3368675"/>
              <a:gd name="connsiteX1" fmla="*/ 3881189 w 3885480"/>
              <a:gd name="connsiteY1" fmla="*/ 648582 h 3368675"/>
              <a:gd name="connsiteX2" fmla="*/ 2434796 w 3885480"/>
              <a:gd name="connsiteY2" fmla="*/ 2871010 h 3368675"/>
              <a:gd name="connsiteX3" fmla="*/ 1829287 w 3885480"/>
              <a:gd name="connsiteY3" fmla="*/ 3368675 h 3368675"/>
              <a:gd name="connsiteX4" fmla="*/ 508668 w 3885480"/>
              <a:gd name="connsiteY4" fmla="*/ 2378734 h 3368675"/>
              <a:gd name="connsiteX5" fmla="*/ 1204014 w 3885480"/>
              <a:gd name="connsiteY5" fmla="*/ 242545 h 3368675"/>
              <a:gd name="connsiteX6" fmla="*/ 2540805 w 3885480"/>
              <a:gd name="connsiteY6" fmla="*/ 0 h 336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5480" h="3368675">
                <a:moveTo>
                  <a:pt x="2540805" y="0"/>
                </a:moveTo>
                <a:cubicBezTo>
                  <a:pt x="3210997" y="0"/>
                  <a:pt x="3834473" y="179663"/>
                  <a:pt x="3881189" y="648582"/>
                </a:cubicBezTo>
                <a:cubicBezTo>
                  <a:pt x="3940482" y="1261232"/>
                  <a:pt x="3381689" y="862381"/>
                  <a:pt x="2434796" y="2871010"/>
                </a:cubicBezTo>
                <a:cubicBezTo>
                  <a:pt x="2265900" y="3228538"/>
                  <a:pt x="2055679" y="3368675"/>
                  <a:pt x="1829287" y="3368675"/>
                </a:cubicBezTo>
                <a:cubicBezTo>
                  <a:pt x="1392674" y="3368675"/>
                  <a:pt x="893175" y="2853043"/>
                  <a:pt x="508668" y="2378734"/>
                </a:cubicBezTo>
                <a:cubicBezTo>
                  <a:pt x="-407681" y="1248656"/>
                  <a:pt x="-32158" y="786923"/>
                  <a:pt x="1204014" y="242545"/>
                </a:cubicBezTo>
                <a:cubicBezTo>
                  <a:pt x="1534618" y="95221"/>
                  <a:pt x="2050289" y="0"/>
                  <a:pt x="2540805" y="0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3D855EFC-B470-4A28-9D1D-43A9506B87A3}"/>
              </a:ext>
            </a:extLst>
          </p:cNvPr>
          <p:cNvSpPr/>
          <p:nvPr/>
        </p:nvSpPr>
        <p:spPr>
          <a:xfrm>
            <a:off x="5003184" y="2327844"/>
            <a:ext cx="2216950" cy="1954496"/>
          </a:xfrm>
          <a:custGeom>
            <a:avLst/>
            <a:gdLst>
              <a:gd name="connsiteX0" fmla="*/ 2316111 w 5980040"/>
              <a:gd name="connsiteY0" fmla="*/ 0 h 5272088"/>
              <a:gd name="connsiteX1" fmla="*/ 3269969 w 5980040"/>
              <a:gd name="connsiteY1" fmla="*/ 181016 h 5272088"/>
              <a:gd name="connsiteX2" fmla="*/ 5976967 w 5980040"/>
              <a:gd name="connsiteY2" fmla="*/ 4355695 h 5272088"/>
              <a:gd name="connsiteX3" fmla="*/ 4943935 w 5980040"/>
              <a:gd name="connsiteY3" fmla="*/ 5272088 h 5272088"/>
              <a:gd name="connsiteX4" fmla="*/ 2730832 w 5980040"/>
              <a:gd name="connsiteY4" fmla="*/ 4959081 h 5272088"/>
              <a:gd name="connsiteX5" fmla="*/ 2621497 w 5980040"/>
              <a:gd name="connsiteY5" fmla="*/ 4955310 h 5272088"/>
              <a:gd name="connsiteX6" fmla="*/ 1863688 w 5980040"/>
              <a:gd name="connsiteY6" fmla="*/ 5030733 h 5272088"/>
              <a:gd name="connsiteX7" fmla="*/ 1132271 w 5980040"/>
              <a:gd name="connsiteY7" fmla="*/ 5106157 h 5272088"/>
              <a:gd name="connsiteX8" fmla="*/ 8754 w 5980040"/>
              <a:gd name="connsiteY8" fmla="*/ 3114982 h 5272088"/>
              <a:gd name="connsiteX9" fmla="*/ 2316111 w 5980040"/>
              <a:gd name="connsiteY9" fmla="*/ 0 h 52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0040" h="5272088">
                <a:moveTo>
                  <a:pt x="2316111" y="0"/>
                </a:moveTo>
                <a:cubicBezTo>
                  <a:pt x="2629037" y="0"/>
                  <a:pt x="2949503" y="64110"/>
                  <a:pt x="3269969" y="181016"/>
                </a:cubicBezTo>
                <a:cubicBezTo>
                  <a:pt x="4446269" y="614700"/>
                  <a:pt x="6059911" y="2794433"/>
                  <a:pt x="5976967" y="4355695"/>
                </a:cubicBezTo>
                <a:cubicBezTo>
                  <a:pt x="5943035" y="5072217"/>
                  <a:pt x="5513233" y="5272088"/>
                  <a:pt x="4943935" y="5272088"/>
                </a:cubicBezTo>
                <a:cubicBezTo>
                  <a:pt x="4272841" y="5272088"/>
                  <a:pt x="3401926" y="4993022"/>
                  <a:pt x="2730832" y="4959081"/>
                </a:cubicBezTo>
                <a:cubicBezTo>
                  <a:pt x="2696901" y="4959081"/>
                  <a:pt x="2659199" y="4955310"/>
                  <a:pt x="2621497" y="4955310"/>
                </a:cubicBezTo>
                <a:cubicBezTo>
                  <a:pt x="2376434" y="4955310"/>
                  <a:pt x="2120061" y="4993022"/>
                  <a:pt x="1863688" y="5030733"/>
                </a:cubicBezTo>
                <a:cubicBezTo>
                  <a:pt x="1611085" y="5068445"/>
                  <a:pt x="1362253" y="5106157"/>
                  <a:pt x="1132271" y="5106157"/>
                </a:cubicBezTo>
                <a:cubicBezTo>
                  <a:pt x="442326" y="5106157"/>
                  <a:pt x="-74190" y="4774295"/>
                  <a:pt x="8754" y="3114982"/>
                </a:cubicBezTo>
                <a:cubicBezTo>
                  <a:pt x="125630" y="886224"/>
                  <a:pt x="1147352" y="0"/>
                  <a:pt x="2316111" y="0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9A88E1E7-FFEA-4836-B1DD-E8C32DE20DB0}"/>
              </a:ext>
            </a:extLst>
          </p:cNvPr>
          <p:cNvSpPr/>
          <p:nvPr/>
        </p:nvSpPr>
        <p:spPr>
          <a:xfrm>
            <a:off x="8395327" y="2488500"/>
            <a:ext cx="2072692" cy="1929253"/>
          </a:xfrm>
          <a:custGeom>
            <a:avLst/>
            <a:gdLst>
              <a:gd name="connsiteX0" fmla="*/ 4275088 w 5570947"/>
              <a:gd name="connsiteY0" fmla="*/ 2994 h 5185420"/>
              <a:gd name="connsiteX1" fmla="*/ 5107633 w 5570947"/>
              <a:gd name="connsiteY1" fmla="*/ 297606 h 5185420"/>
              <a:gd name="connsiteX2" fmla="*/ 4238068 w 5570947"/>
              <a:gd name="connsiteY2" fmla="*/ 5012245 h 5185420"/>
              <a:gd name="connsiteX3" fmla="*/ 2225646 w 5570947"/>
              <a:gd name="connsiteY3" fmla="*/ 4021288 h 5185420"/>
              <a:gd name="connsiteX4" fmla="*/ 326406 w 5570947"/>
              <a:gd name="connsiteY4" fmla="*/ 3333966 h 5185420"/>
              <a:gd name="connsiteX5" fmla="*/ 1927510 w 5570947"/>
              <a:gd name="connsiteY5" fmla="*/ 1202993 h 5185420"/>
              <a:gd name="connsiteX6" fmla="*/ 4275088 w 5570947"/>
              <a:gd name="connsiteY6" fmla="*/ 2994 h 51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0947" h="5185420">
                <a:moveTo>
                  <a:pt x="4275088" y="2994"/>
                </a:moveTo>
                <a:cubicBezTo>
                  <a:pt x="4576663" y="-17567"/>
                  <a:pt x="4854010" y="66429"/>
                  <a:pt x="5107633" y="297606"/>
                </a:cubicBezTo>
                <a:cubicBezTo>
                  <a:pt x="5996521" y="1114663"/>
                  <a:pt x="5552077" y="4134460"/>
                  <a:pt x="4238068" y="5012245"/>
                </a:cubicBezTo>
                <a:cubicBezTo>
                  <a:pt x="3465121" y="5528426"/>
                  <a:pt x="2844003" y="4799700"/>
                  <a:pt x="2225646" y="4021288"/>
                </a:cubicBezTo>
                <a:cubicBezTo>
                  <a:pt x="1502389" y="3110379"/>
                  <a:pt x="936482" y="3736974"/>
                  <a:pt x="326406" y="3333966"/>
                </a:cubicBezTo>
                <a:cubicBezTo>
                  <a:pt x="-601130" y="2721173"/>
                  <a:pt x="610740" y="2083538"/>
                  <a:pt x="1927510" y="1202993"/>
                </a:cubicBezTo>
                <a:cubicBezTo>
                  <a:pt x="2830891" y="599517"/>
                  <a:pt x="3611623" y="48228"/>
                  <a:pt x="4275088" y="2994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10705-09E7-4BDA-A828-6AC9EAE34D64}"/>
              </a:ext>
            </a:extLst>
          </p:cNvPr>
          <p:cNvSpPr txBox="1"/>
          <p:nvPr/>
        </p:nvSpPr>
        <p:spPr>
          <a:xfrm>
            <a:off x="1280892" y="4700927"/>
            <a:ext cx="25717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4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조달 인증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994E0A-B724-4D8F-9F79-19A90F2D7D48}"/>
              </a:ext>
            </a:extLst>
          </p:cNvPr>
          <p:cNvSpPr txBox="1"/>
          <p:nvPr/>
        </p:nvSpPr>
        <p:spPr>
          <a:xfrm>
            <a:off x="1421551" y="5081973"/>
            <a:ext cx="2264693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조달청 우수제품제도에 따른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조달 인증을 통해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기술 및 품질의 우수성 입증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9B39D6-E123-4DF7-97D5-5DB9DC983C6E}"/>
              </a:ext>
            </a:extLst>
          </p:cNvPr>
          <p:cNvSpPr txBox="1"/>
          <p:nvPr/>
        </p:nvSpPr>
        <p:spPr>
          <a:xfrm>
            <a:off x="4810125" y="4700927"/>
            <a:ext cx="25717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4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나라장터 등록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D41A9D-6980-43AB-8730-99F54370BD5C}"/>
              </a:ext>
            </a:extLst>
          </p:cNvPr>
          <p:cNvSpPr txBox="1"/>
          <p:nvPr/>
        </p:nvSpPr>
        <p:spPr>
          <a:xfrm>
            <a:off x="4810126" y="5081973"/>
            <a:ext cx="2571749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우수제품 인증 과정을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통해 나라장터 쇼핑몰 등재로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기술과 제품 노출 운영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90256E-5E1F-4671-9B2E-DC3E192656AD}"/>
              </a:ext>
            </a:extLst>
          </p:cNvPr>
          <p:cNvSpPr txBox="1"/>
          <p:nvPr/>
        </p:nvSpPr>
        <p:spPr>
          <a:xfrm>
            <a:off x="8339360" y="4700927"/>
            <a:ext cx="25717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4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지자체 영업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F277BE-F950-4F0C-B5A4-C378CBC5A2EF}"/>
              </a:ext>
            </a:extLst>
          </p:cNvPr>
          <p:cNvSpPr txBox="1"/>
          <p:nvPr/>
        </p:nvSpPr>
        <p:spPr>
          <a:xfrm>
            <a:off x="8339361" y="5081973"/>
            <a:ext cx="2571749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전담 영업팀 구성을 통해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지자체 및 기관 등 영업으로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원료 공급의 기회 확대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6401A6F4-0366-45D6-90E2-C92A55245F2A}"/>
              </a:ext>
            </a:extLst>
          </p:cNvPr>
          <p:cNvSpPr/>
          <p:nvPr/>
        </p:nvSpPr>
        <p:spPr>
          <a:xfrm>
            <a:off x="1597892" y="1383664"/>
            <a:ext cx="899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조달인증 및 나라장터 등록을 통해 우수제품 이미지 기반으로 지자체 영업 확대</a:t>
            </a:r>
            <a:endParaRPr lang="ko-KR" altLang="en-US" sz="2000" dirty="0"/>
          </a:p>
        </p:txBody>
      </p:sp>
      <p:pic>
        <p:nvPicPr>
          <p:cNvPr id="3074" name="Picture 2" descr="https://cdn-icons-png.flaticon.com/512/1890/1890467.png">
            <a:extLst>
              <a:ext uri="{FF2B5EF4-FFF2-40B4-BE49-F238E27FC236}">
                <a16:creationId xmlns:a16="http://schemas.microsoft.com/office/drawing/2014/main" xmlns="" id="{AD624413-DC9C-48D0-9CFD-81176D9A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462" y="2919277"/>
            <a:ext cx="1282869" cy="12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1C07BB42-0C92-4006-BBA6-99773E5C9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429" y="2585734"/>
            <a:ext cx="1773141" cy="177314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955B7EF5-D707-4E3D-96AC-CD114CE2CFE0}"/>
              </a:ext>
            </a:extLst>
          </p:cNvPr>
          <p:cNvGrpSpPr/>
          <p:nvPr/>
        </p:nvGrpSpPr>
        <p:grpSpPr>
          <a:xfrm>
            <a:off x="8904245" y="2870805"/>
            <a:ext cx="1441979" cy="1164641"/>
            <a:chOff x="3401576" y="2911990"/>
            <a:chExt cx="1644017" cy="1348815"/>
          </a:xfrm>
        </p:grpSpPr>
        <p:pic>
          <p:nvPicPr>
            <p:cNvPr id="3076" name="Picture 4" descr="https://cdn-icons-png.flaticon.com/512/554/554834.png">
              <a:extLst>
                <a:ext uri="{FF2B5EF4-FFF2-40B4-BE49-F238E27FC236}">
                  <a16:creationId xmlns:a16="http://schemas.microsoft.com/office/drawing/2014/main" xmlns="" id="{654687BC-4ECA-4633-8D90-1FBFBE0E7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576" y="3003167"/>
              <a:ext cx="1082272" cy="1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cdn-icons-png.flaticon.com/512/554/554834.png">
              <a:extLst>
                <a:ext uri="{FF2B5EF4-FFF2-40B4-BE49-F238E27FC236}">
                  <a16:creationId xmlns:a16="http://schemas.microsoft.com/office/drawing/2014/main" xmlns="" id="{04BDAD18-3628-4D64-AFB9-86DF001E8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321" y="2911990"/>
              <a:ext cx="1082272" cy="1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cdn-icons-png.flaticon.com/512/554/554834.png">
              <a:extLst>
                <a:ext uri="{FF2B5EF4-FFF2-40B4-BE49-F238E27FC236}">
                  <a16:creationId xmlns:a16="http://schemas.microsoft.com/office/drawing/2014/main" xmlns="" id="{0F1B3A73-6B73-457D-AE6C-D8DD962D0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244" y="3178533"/>
              <a:ext cx="1082272" cy="108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8263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592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판매 채널 </a:t>
            </a:r>
            <a:r>
              <a:rPr lang="en-US" altLang="ko-KR" sz="1400" dirty="0">
                <a:solidFill>
                  <a:srgbClr val="FFFF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[B2B]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F77160-FAD5-4BF2-B5DF-B1142DE8CB53}"/>
              </a:ext>
            </a:extLst>
          </p:cNvPr>
          <p:cNvSpPr txBox="1"/>
          <p:nvPr/>
        </p:nvSpPr>
        <p:spPr>
          <a:xfrm>
            <a:off x="1392600" y="3774600"/>
            <a:ext cx="1875801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ct val="120000"/>
              </a:lnSpc>
              <a:defRPr/>
            </a:pPr>
            <a:r>
              <a:rPr lang="ko-KR" altLang="en-US" sz="1600" b="1" dirty="0">
                <a:ln>
                  <a:solidFill>
                    <a:srgbClr val="6A8797">
                      <a:alpha val="0"/>
                    </a:srgbClr>
                  </a:solidFill>
                </a:ln>
                <a:solidFill>
                  <a:srgbClr val="149ABD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Verdana" panose="020B0604030504040204" pitchFamily="34" charset="0"/>
              </a:rPr>
              <a:t>원료 공급</a:t>
            </a:r>
            <a:endParaRPr lang="en-US" altLang="ko-KR" sz="1600" b="1" dirty="0">
              <a:ln>
                <a:solidFill>
                  <a:srgbClr val="6A8797">
                    <a:alpha val="0"/>
                  </a:srgbClr>
                </a:solidFill>
              </a:ln>
              <a:solidFill>
                <a:srgbClr val="149ABD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Verdana" panose="020B060403050404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A0F17F0-E381-4F5B-884F-B9B898BF5DAC}"/>
              </a:ext>
            </a:extLst>
          </p:cNvPr>
          <p:cNvSpPr/>
          <p:nvPr/>
        </p:nvSpPr>
        <p:spPr>
          <a:xfrm>
            <a:off x="1101813" y="4363873"/>
            <a:ext cx="2740463" cy="10868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플라스틱 제품 생산 기업 대상으로     젤라틴 플라스틱 원료 공급</a:t>
            </a:r>
            <a:endParaRPr lang="en-US" altLang="ko-KR" sz="1100" dirty="0">
              <a:ln>
                <a:solidFill>
                  <a:schemeClr val="accent1">
                    <a:alpha val="0"/>
                  </a:schemeClr>
                </a:solidFill>
              </a:ln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공급 가격에 대한 경쟁력 기반과 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ESG </a:t>
            </a:r>
            <a:r>
              <a: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경영 참여 유도를 통한 공급 확대</a:t>
            </a:r>
            <a:endParaRPr lang="en-US" altLang="ko-KR" sz="1100" dirty="0">
              <a:ln>
                <a:solidFill>
                  <a:schemeClr val="accent1">
                    <a:alpha val="0"/>
                  </a:schemeClr>
                </a:solidFill>
              </a:ln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5" name="막힌 원호 4">
            <a:extLst>
              <a:ext uri="{FF2B5EF4-FFF2-40B4-BE49-F238E27FC236}">
                <a16:creationId xmlns:a16="http://schemas.microsoft.com/office/drawing/2014/main" xmlns="" id="{76E4B671-347D-4F69-992A-09F8EABB75DD}"/>
              </a:ext>
            </a:extLst>
          </p:cNvPr>
          <p:cNvSpPr/>
          <p:nvPr/>
        </p:nvSpPr>
        <p:spPr>
          <a:xfrm rot="16200000" flipH="1">
            <a:off x="4221997" y="2191566"/>
            <a:ext cx="3570871" cy="3570875"/>
          </a:xfrm>
          <a:prstGeom prst="blockArc">
            <a:avLst>
              <a:gd name="adj1" fmla="val 10800000"/>
              <a:gd name="adj2" fmla="val 21599994"/>
              <a:gd name="adj3" fmla="val 11504"/>
            </a:avLst>
          </a:prstGeom>
          <a:solidFill>
            <a:srgbClr val="149A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xmlns="" id="{AEE9AAED-B08E-4545-A0E7-D387640F5479}"/>
              </a:ext>
            </a:extLst>
          </p:cNvPr>
          <p:cNvSpPr/>
          <p:nvPr/>
        </p:nvSpPr>
        <p:spPr>
          <a:xfrm rot="16200000">
            <a:off x="3892102" y="3772575"/>
            <a:ext cx="399433" cy="450488"/>
          </a:xfrm>
          <a:prstGeom prst="triangle">
            <a:avLst/>
          </a:prstGeom>
          <a:solidFill>
            <a:srgbClr val="149A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xmlns="" id="{2F74FB4C-D3E4-4B99-B6AF-FD344034752C}"/>
              </a:ext>
            </a:extLst>
          </p:cNvPr>
          <p:cNvSpPr/>
          <p:nvPr/>
        </p:nvSpPr>
        <p:spPr>
          <a:xfrm rot="16200000" flipH="1">
            <a:off x="4406482" y="2401616"/>
            <a:ext cx="3150774" cy="3150777"/>
          </a:xfrm>
          <a:prstGeom prst="blockArc">
            <a:avLst>
              <a:gd name="adj1" fmla="val 10987673"/>
              <a:gd name="adj2" fmla="val 21389753"/>
              <a:gd name="adj3" fmla="val 0"/>
            </a:avLst>
          </a:prstGeom>
          <a:noFill/>
          <a:ln w="9525">
            <a:solidFill>
              <a:schemeClr val="bg1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7BF12A-35F9-4835-B150-713CE8AB1E37}"/>
              </a:ext>
            </a:extLst>
          </p:cNvPr>
          <p:cNvSpPr txBox="1"/>
          <p:nvPr/>
        </p:nvSpPr>
        <p:spPr>
          <a:xfrm>
            <a:off x="8920757" y="3774600"/>
            <a:ext cx="1875801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ct val="120000"/>
              </a:lnSpc>
              <a:defRPr/>
            </a:pPr>
            <a:r>
              <a:rPr lang="en-US" altLang="ko-KR" sz="1600" b="1" dirty="0">
                <a:ln>
                  <a:solidFill>
                    <a:srgbClr val="6A8797">
                      <a:alpha val="0"/>
                    </a:srgbClr>
                  </a:solidFill>
                </a:ln>
                <a:solidFill>
                  <a:srgbClr val="86BD48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Verdana" panose="020B0604030504040204" pitchFamily="34" charset="0"/>
              </a:rPr>
              <a:t>OEM </a:t>
            </a:r>
            <a:r>
              <a:rPr lang="ko-KR" altLang="en-US" sz="1600" b="1" dirty="0">
                <a:ln>
                  <a:solidFill>
                    <a:srgbClr val="6A8797">
                      <a:alpha val="0"/>
                    </a:srgbClr>
                  </a:solidFill>
                </a:ln>
                <a:solidFill>
                  <a:srgbClr val="86BD48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Verdana" panose="020B0604030504040204" pitchFamily="34" charset="0"/>
              </a:rPr>
              <a:t>공급</a:t>
            </a:r>
            <a:endParaRPr lang="en-US" altLang="ko-KR" sz="1600" b="1" dirty="0">
              <a:ln>
                <a:solidFill>
                  <a:srgbClr val="6A8797">
                    <a:alpha val="0"/>
                  </a:srgbClr>
                </a:solidFill>
              </a:ln>
              <a:solidFill>
                <a:srgbClr val="86BD48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Verdana" panose="020B060403050404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C89B916C-ADAE-4EFC-B83C-1AEFBCDD366F}"/>
              </a:ext>
            </a:extLst>
          </p:cNvPr>
          <p:cNvSpPr/>
          <p:nvPr/>
        </p:nvSpPr>
        <p:spPr>
          <a:xfrm>
            <a:off x="8526857" y="4363873"/>
            <a:ext cx="2669924" cy="10868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콜라겐 원료 및 특허 기술 활용으로   식품 기업 대상으로 원료 개발 공급</a:t>
            </a:r>
            <a:endParaRPr lang="en-US" altLang="ko-KR" sz="1100" dirty="0">
              <a:ln>
                <a:solidFill>
                  <a:schemeClr val="accent1">
                    <a:alpha val="0"/>
                  </a:schemeClr>
                </a:solidFill>
              </a:ln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원재료 가격 절감 효과를 통해 다양한 식품 기업의 참여 확대</a:t>
            </a:r>
            <a:endParaRPr lang="en-US" altLang="ko-KR" sz="1100" dirty="0">
              <a:ln>
                <a:solidFill>
                  <a:schemeClr val="accent1">
                    <a:alpha val="0"/>
                  </a:schemeClr>
                </a:solidFill>
              </a:ln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xmlns="" id="{5AB0C803-BD67-41D0-8E6F-7458EC567BD3}"/>
              </a:ext>
            </a:extLst>
          </p:cNvPr>
          <p:cNvSpPr/>
          <p:nvPr/>
        </p:nvSpPr>
        <p:spPr>
          <a:xfrm rot="5400000">
            <a:off x="4399134" y="2191566"/>
            <a:ext cx="3570871" cy="3570876"/>
          </a:xfrm>
          <a:prstGeom prst="blockArc">
            <a:avLst>
              <a:gd name="adj1" fmla="val 10800000"/>
              <a:gd name="adj2" fmla="val 21599994"/>
              <a:gd name="adj3" fmla="val 11504"/>
            </a:avLst>
          </a:prstGeom>
          <a:solidFill>
            <a:srgbClr val="86BD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xmlns="" id="{2D8B5BF9-A914-4778-A3E2-6470A3889D73}"/>
              </a:ext>
            </a:extLst>
          </p:cNvPr>
          <p:cNvSpPr/>
          <p:nvPr/>
        </p:nvSpPr>
        <p:spPr>
          <a:xfrm rot="5400000" flipH="1">
            <a:off x="7900470" y="3772575"/>
            <a:ext cx="399433" cy="450488"/>
          </a:xfrm>
          <a:prstGeom prst="triangle">
            <a:avLst/>
          </a:prstGeom>
          <a:solidFill>
            <a:srgbClr val="86BD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12" name="막힌 원호 11">
            <a:extLst>
              <a:ext uri="{FF2B5EF4-FFF2-40B4-BE49-F238E27FC236}">
                <a16:creationId xmlns:a16="http://schemas.microsoft.com/office/drawing/2014/main" xmlns="" id="{8981AA0D-7C46-42B1-8760-E3328A475423}"/>
              </a:ext>
            </a:extLst>
          </p:cNvPr>
          <p:cNvSpPr/>
          <p:nvPr/>
        </p:nvSpPr>
        <p:spPr>
          <a:xfrm rot="5400000">
            <a:off x="4633899" y="2401616"/>
            <a:ext cx="3150774" cy="3150777"/>
          </a:xfrm>
          <a:prstGeom prst="blockArc">
            <a:avLst>
              <a:gd name="adj1" fmla="val 10987673"/>
              <a:gd name="adj2" fmla="val 21389753"/>
              <a:gd name="adj3" fmla="val 0"/>
            </a:avLst>
          </a:prstGeom>
          <a:noFill/>
          <a:ln w="9525">
            <a:solidFill>
              <a:schemeClr val="bg1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120DFE2D-7498-4DE2-A429-72637109147C}"/>
              </a:ext>
            </a:extLst>
          </p:cNvPr>
          <p:cNvSpPr/>
          <p:nvPr/>
        </p:nvSpPr>
        <p:spPr>
          <a:xfrm>
            <a:off x="4917801" y="2798803"/>
            <a:ext cx="2356404" cy="2356401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B8C6685B-AA9F-4C0F-B6BB-06CD9B423217}"/>
              </a:ext>
            </a:extLst>
          </p:cNvPr>
          <p:cNvSpPr/>
          <p:nvPr/>
        </p:nvSpPr>
        <p:spPr>
          <a:xfrm>
            <a:off x="1433609" y="1288568"/>
            <a:ext cx="9324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플라스틱 원료 분야와 식품 원료 분야의 공급가격 우위를 통해 지속적인 시장 확장</a:t>
            </a:r>
            <a:endParaRPr lang="ko-KR" alt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5BFE237-CB6F-49D1-B3E0-C9EACC7ADBA6}"/>
              </a:ext>
            </a:extLst>
          </p:cNvPr>
          <p:cNvSpPr txBox="1"/>
          <p:nvPr/>
        </p:nvSpPr>
        <p:spPr>
          <a:xfrm>
            <a:off x="4917801" y="4490894"/>
            <a:ext cx="2338903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>
              <a:lnSpc>
                <a:spcPct val="120000"/>
              </a:lnSpc>
              <a:defRPr/>
            </a:pPr>
            <a:r>
              <a:rPr lang="en-US" altLang="ko-KR" sz="1600" b="1" dirty="0">
                <a:ln>
                  <a:solidFill>
                    <a:srgbClr val="6A8797">
                      <a:alpha val="0"/>
                    </a:srgbClr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  <a:cs typeface="Verdana" panose="020B0604030504040204" pitchFamily="34" charset="0"/>
              </a:rPr>
              <a:t>B2B </a:t>
            </a:r>
            <a:r>
              <a:rPr lang="ko-KR" altLang="en-US" sz="1600" b="1" dirty="0">
                <a:ln>
                  <a:solidFill>
                    <a:srgbClr val="6A8797">
                      <a:alpha val="0"/>
                    </a:srgbClr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  <a:cs typeface="Verdana" panose="020B0604030504040204" pitchFamily="34" charset="0"/>
              </a:rPr>
              <a:t>공급 전략</a:t>
            </a:r>
            <a:endParaRPr lang="en-US" altLang="ko-KR" sz="1600" b="1" dirty="0">
              <a:ln>
                <a:solidFill>
                  <a:srgbClr val="6A8797">
                    <a:alpha val="0"/>
                  </a:srgbClr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  <a:cs typeface="Verdana" panose="020B0604030504040204" pitchFamily="34" charset="0"/>
            </a:endParaRPr>
          </a:p>
        </p:txBody>
      </p:sp>
      <p:pic>
        <p:nvPicPr>
          <p:cNvPr id="1026" name="Picture 2" descr="https://cdn-icons-png.flaticon.com/512/4412/4412279.png">
            <a:extLst>
              <a:ext uri="{FF2B5EF4-FFF2-40B4-BE49-F238E27FC236}">
                <a16:creationId xmlns:a16="http://schemas.microsoft.com/office/drawing/2014/main" xmlns="" id="{7776B164-D9EE-42B5-BF7A-9FF50FAC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650" y="3118491"/>
            <a:ext cx="1242700" cy="12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46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047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해외 시장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6474D2EC-B7DD-4206-883D-BCC7E018EBA0}"/>
              </a:ext>
            </a:extLst>
          </p:cNvPr>
          <p:cNvSpPr/>
          <p:nvPr/>
        </p:nvSpPr>
        <p:spPr>
          <a:xfrm>
            <a:off x="614398" y="1792288"/>
            <a:ext cx="10963204" cy="44370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schemeClr val="bg2">
                <a:lumMod val="2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5E3AD0-3F50-4ACE-AAE5-267344194804}"/>
              </a:ext>
            </a:extLst>
          </p:cNvPr>
          <p:cNvSpPr txBox="1"/>
          <p:nvPr/>
        </p:nvSpPr>
        <p:spPr>
          <a:xfrm>
            <a:off x="614397" y="1036911"/>
            <a:ext cx="629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해외진출 전략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239137CE-596D-4BA1-94F3-D3AD9AA051F2}"/>
              </a:ext>
            </a:extLst>
          </p:cNvPr>
          <p:cNvCxnSpPr/>
          <p:nvPr/>
        </p:nvCxnSpPr>
        <p:spPr>
          <a:xfrm>
            <a:off x="4333875" y="2508639"/>
            <a:ext cx="0" cy="3143250"/>
          </a:xfrm>
          <a:prstGeom prst="line">
            <a:avLst/>
          </a:prstGeom>
          <a:ln w="15875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13DC27A8-CAE2-4BA1-8DA8-367015F5F940}"/>
              </a:ext>
            </a:extLst>
          </p:cNvPr>
          <p:cNvCxnSpPr/>
          <p:nvPr/>
        </p:nvCxnSpPr>
        <p:spPr>
          <a:xfrm>
            <a:off x="7858125" y="2508639"/>
            <a:ext cx="0" cy="3143250"/>
          </a:xfrm>
          <a:prstGeom prst="line">
            <a:avLst/>
          </a:prstGeom>
          <a:ln w="15875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4F212762-2D19-452D-AE82-C2B8D04BA3B3}"/>
              </a:ext>
            </a:extLst>
          </p:cNvPr>
          <p:cNvGrpSpPr/>
          <p:nvPr/>
        </p:nvGrpSpPr>
        <p:grpSpPr>
          <a:xfrm>
            <a:off x="1382494" y="2260836"/>
            <a:ext cx="2406123" cy="1797825"/>
            <a:chOff x="1382494" y="2260836"/>
            <a:chExt cx="2406123" cy="1797825"/>
          </a:xfrm>
        </p:grpSpPr>
        <p:sp>
          <p:nvSpPr>
            <p:cNvPr id="8" name="Freeform 74">
              <a:extLst>
                <a:ext uri="{FF2B5EF4-FFF2-40B4-BE49-F238E27FC236}">
                  <a16:creationId xmlns:a16="http://schemas.microsoft.com/office/drawing/2014/main" xmlns="" id="{EE0218B2-A717-4377-BE35-5A313C806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494" y="3403040"/>
              <a:ext cx="1684179" cy="619245"/>
            </a:xfrm>
            <a:custGeom>
              <a:avLst/>
              <a:gdLst>
                <a:gd name="T0" fmla="*/ 0 w 3391"/>
                <a:gd name="T1" fmla="*/ 717 h 717"/>
                <a:gd name="T2" fmla="*/ 3391 w 3391"/>
                <a:gd name="T3" fmla="*/ 717 h 717"/>
                <a:gd name="T4" fmla="*/ 2165 w 3391"/>
                <a:gd name="T5" fmla="*/ 526 h 717"/>
                <a:gd name="T6" fmla="*/ 1755 w 3391"/>
                <a:gd name="T7" fmla="*/ 308 h 717"/>
                <a:gd name="T8" fmla="*/ 1411 w 3391"/>
                <a:gd name="T9" fmla="*/ 14 h 717"/>
                <a:gd name="T10" fmla="*/ 1120 w 3391"/>
                <a:gd name="T11" fmla="*/ 267 h 717"/>
                <a:gd name="T12" fmla="*/ 492 w 3391"/>
                <a:gd name="T13" fmla="*/ 260 h 717"/>
                <a:gd name="T14" fmla="*/ 628 w 3391"/>
                <a:gd name="T15" fmla="*/ 581 h 717"/>
                <a:gd name="T16" fmla="*/ 0 w 3391"/>
                <a:gd name="T17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1" h="717">
                  <a:moveTo>
                    <a:pt x="0" y="717"/>
                  </a:moveTo>
                  <a:lnTo>
                    <a:pt x="3391" y="717"/>
                  </a:lnTo>
                  <a:lnTo>
                    <a:pt x="2165" y="526"/>
                  </a:lnTo>
                  <a:cubicBezTo>
                    <a:pt x="2165" y="526"/>
                    <a:pt x="2158" y="157"/>
                    <a:pt x="1755" y="308"/>
                  </a:cubicBezTo>
                  <a:cubicBezTo>
                    <a:pt x="1755" y="308"/>
                    <a:pt x="1722" y="27"/>
                    <a:pt x="1411" y="14"/>
                  </a:cubicBezTo>
                  <a:cubicBezTo>
                    <a:pt x="1099" y="0"/>
                    <a:pt x="1120" y="267"/>
                    <a:pt x="1120" y="267"/>
                  </a:cubicBezTo>
                  <a:cubicBezTo>
                    <a:pt x="1120" y="267"/>
                    <a:pt x="724" y="7"/>
                    <a:pt x="492" y="260"/>
                  </a:cubicBezTo>
                  <a:cubicBezTo>
                    <a:pt x="259" y="512"/>
                    <a:pt x="628" y="581"/>
                    <a:pt x="628" y="581"/>
                  </a:cubicBezTo>
                  <a:lnTo>
                    <a:pt x="0" y="717"/>
                  </a:lnTo>
                </a:path>
              </a:pathLst>
            </a:custGeom>
            <a:solidFill>
              <a:srgbClr val="EF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326B1660-D58E-4706-8A19-C304D026C026}"/>
                </a:ext>
              </a:extLst>
            </p:cNvPr>
            <p:cNvGrpSpPr/>
            <p:nvPr/>
          </p:nvGrpSpPr>
          <p:grpSpPr>
            <a:xfrm>
              <a:off x="2336521" y="2656592"/>
              <a:ext cx="1081707" cy="1365362"/>
              <a:chOff x="2525086" y="2701143"/>
              <a:chExt cx="1081707" cy="136536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xmlns="" id="{0F73DB3A-9DDF-4028-B7EF-09E2CCFCC9CC}"/>
                  </a:ext>
                </a:extLst>
              </p:cNvPr>
              <p:cNvSpPr/>
              <p:nvPr/>
            </p:nvSpPr>
            <p:spPr>
              <a:xfrm>
                <a:off x="2525086" y="2701143"/>
                <a:ext cx="1081707" cy="6690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xmlns="" id="{E7DD3300-C313-432A-88D0-551A490EC4DE}"/>
                  </a:ext>
                </a:extLst>
              </p:cNvPr>
              <p:cNvSpPr/>
              <p:nvPr/>
            </p:nvSpPr>
            <p:spPr>
              <a:xfrm>
                <a:off x="2565718" y="2732068"/>
                <a:ext cx="1000442" cy="607005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xmlns="" id="{15C1423D-9264-4CAE-9B0A-37166474B40E}"/>
                  </a:ext>
                </a:extLst>
              </p:cNvPr>
              <p:cNvSpPr/>
              <p:nvPr/>
            </p:nvSpPr>
            <p:spPr>
              <a:xfrm>
                <a:off x="2700873" y="2844703"/>
                <a:ext cx="441145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xmlns="" id="{C49968EE-1B69-429C-8372-B971496431BD}"/>
                  </a:ext>
                </a:extLst>
              </p:cNvPr>
              <p:cNvSpPr/>
              <p:nvPr/>
            </p:nvSpPr>
            <p:spPr>
              <a:xfrm>
                <a:off x="2700873" y="2916078"/>
                <a:ext cx="274078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xmlns="" id="{59FAEA6C-5F71-4B19-B6F1-7457945401E9}"/>
                  </a:ext>
                </a:extLst>
              </p:cNvPr>
              <p:cNvSpPr/>
              <p:nvPr/>
            </p:nvSpPr>
            <p:spPr>
              <a:xfrm>
                <a:off x="2700872" y="2992722"/>
                <a:ext cx="392477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xmlns="" id="{A3765BF7-0D01-440E-B53B-525A483D803E}"/>
                  </a:ext>
                </a:extLst>
              </p:cNvPr>
              <p:cNvSpPr/>
              <p:nvPr/>
            </p:nvSpPr>
            <p:spPr>
              <a:xfrm>
                <a:off x="3145742" y="3129241"/>
                <a:ext cx="84764" cy="12412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xmlns="" id="{A0C953F7-864C-4628-8E4F-B5797FFB862A}"/>
                  </a:ext>
                </a:extLst>
              </p:cNvPr>
              <p:cNvSpPr/>
              <p:nvPr/>
            </p:nvSpPr>
            <p:spPr>
              <a:xfrm>
                <a:off x="3240944" y="3045597"/>
                <a:ext cx="81303" cy="2077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xmlns="" id="{9501489A-7664-417D-A79C-2409CF66EC40}"/>
                  </a:ext>
                </a:extLst>
              </p:cNvPr>
              <p:cNvSpPr/>
              <p:nvPr/>
            </p:nvSpPr>
            <p:spPr>
              <a:xfrm>
                <a:off x="3343832" y="2972743"/>
                <a:ext cx="78254" cy="28062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부분 원형 70">
                <a:extLst>
                  <a:ext uri="{FF2B5EF4-FFF2-40B4-BE49-F238E27FC236}">
                    <a16:creationId xmlns:a16="http://schemas.microsoft.com/office/drawing/2014/main" xmlns="" id="{EC19CA22-58EE-4022-80DE-C4DD12646D75}"/>
                  </a:ext>
                </a:extLst>
              </p:cNvPr>
              <p:cNvSpPr/>
              <p:nvPr/>
            </p:nvSpPr>
            <p:spPr>
              <a:xfrm>
                <a:off x="2700872" y="3118448"/>
                <a:ext cx="134916" cy="134916"/>
              </a:xfrm>
              <a:prstGeom prst="pi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xmlns="" id="{ECFA88C6-DD38-4752-8C61-DE915DF4153F}"/>
                  </a:ext>
                </a:extLst>
              </p:cNvPr>
              <p:cNvSpPr/>
              <p:nvPr/>
            </p:nvSpPr>
            <p:spPr>
              <a:xfrm>
                <a:off x="2888963" y="3363664"/>
                <a:ext cx="353952" cy="650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xmlns="" id="{FA65D494-5FBD-49F9-AFDB-864EC8046A60}"/>
                  </a:ext>
                </a:extLst>
              </p:cNvPr>
              <p:cNvSpPr/>
              <p:nvPr/>
            </p:nvSpPr>
            <p:spPr>
              <a:xfrm flipH="1">
                <a:off x="3043080" y="3413027"/>
                <a:ext cx="45719" cy="5905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사각형: 둥근 위쪽 모서리 73">
                <a:extLst>
                  <a:ext uri="{FF2B5EF4-FFF2-40B4-BE49-F238E27FC236}">
                    <a16:creationId xmlns:a16="http://schemas.microsoft.com/office/drawing/2014/main" xmlns="" id="{AABEF4A7-4613-4D04-87E1-FE98ED9B5364}"/>
                  </a:ext>
                </a:extLst>
              </p:cNvPr>
              <p:cNvSpPr/>
              <p:nvPr/>
            </p:nvSpPr>
            <p:spPr>
              <a:xfrm>
                <a:off x="2699956" y="4001418"/>
                <a:ext cx="731968" cy="650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xmlns="" id="{506F11F6-0737-42AA-960C-838D98F59161}"/>
                </a:ext>
              </a:extLst>
            </p:cNvPr>
            <p:cNvGrpSpPr/>
            <p:nvPr/>
          </p:nvGrpSpPr>
          <p:grpSpPr>
            <a:xfrm>
              <a:off x="1724760" y="2260836"/>
              <a:ext cx="1060452" cy="1746250"/>
              <a:chOff x="7052467" y="-628842"/>
              <a:chExt cx="1060452" cy="1746250"/>
            </a:xfrm>
          </p:grpSpPr>
          <p:sp>
            <p:nvSpPr>
              <p:cNvPr id="12" name="Freeform 89">
                <a:extLst>
                  <a:ext uri="{FF2B5EF4-FFF2-40B4-BE49-F238E27FC236}">
                    <a16:creationId xmlns:a16="http://schemas.microsoft.com/office/drawing/2014/main" xmlns="" id="{681BAC03-11DC-468F-86E4-3615CD281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293" y="366521"/>
                <a:ext cx="52388" cy="450850"/>
              </a:xfrm>
              <a:custGeom>
                <a:avLst/>
                <a:gdLst>
                  <a:gd name="T0" fmla="*/ 76 w 79"/>
                  <a:gd name="T1" fmla="*/ 672 h 672"/>
                  <a:gd name="T2" fmla="*/ 74 w 79"/>
                  <a:gd name="T3" fmla="*/ 670 h 672"/>
                  <a:gd name="T4" fmla="*/ 11 w 79"/>
                  <a:gd name="T5" fmla="*/ 2 h 672"/>
                  <a:gd name="T6" fmla="*/ 14 w 79"/>
                  <a:gd name="T7" fmla="*/ 0 h 672"/>
                  <a:gd name="T8" fmla="*/ 16 w 79"/>
                  <a:gd name="T9" fmla="*/ 2 h 672"/>
                  <a:gd name="T10" fmla="*/ 79 w 79"/>
                  <a:gd name="T11" fmla="*/ 669 h 672"/>
                  <a:gd name="T12" fmla="*/ 77 w 79"/>
                  <a:gd name="T13" fmla="*/ 672 h 672"/>
                  <a:gd name="T14" fmla="*/ 76 w 79"/>
                  <a:gd name="T15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672">
                    <a:moveTo>
                      <a:pt x="76" y="672"/>
                    </a:moveTo>
                    <a:cubicBezTo>
                      <a:pt x="75" y="672"/>
                      <a:pt x="74" y="671"/>
                      <a:pt x="74" y="670"/>
                    </a:cubicBezTo>
                    <a:cubicBezTo>
                      <a:pt x="22" y="451"/>
                      <a:pt x="0" y="227"/>
                      <a:pt x="11" y="2"/>
                    </a:cubicBezTo>
                    <a:cubicBezTo>
                      <a:pt x="11" y="1"/>
                      <a:pt x="12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6" y="226"/>
                      <a:pt x="27" y="451"/>
                      <a:pt x="79" y="669"/>
                    </a:cubicBezTo>
                    <a:cubicBezTo>
                      <a:pt x="79" y="670"/>
                      <a:pt x="78" y="672"/>
                      <a:pt x="77" y="672"/>
                    </a:cubicBezTo>
                    <a:cubicBezTo>
                      <a:pt x="77" y="672"/>
                      <a:pt x="76" y="672"/>
                      <a:pt x="76" y="672"/>
                    </a:cubicBezTo>
                  </a:path>
                </a:pathLst>
              </a:custGeom>
              <a:solidFill>
                <a:srgbClr val="B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31">
                <a:extLst>
                  <a:ext uri="{FF2B5EF4-FFF2-40B4-BE49-F238E27FC236}">
                    <a16:creationId xmlns:a16="http://schemas.microsoft.com/office/drawing/2014/main" xmlns="" id="{9DE6C7F1-52A8-429F-A482-5C48DA6D9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693" y="85533"/>
                <a:ext cx="169863" cy="304800"/>
              </a:xfrm>
              <a:custGeom>
                <a:avLst/>
                <a:gdLst>
                  <a:gd name="T0" fmla="*/ 162 w 254"/>
                  <a:gd name="T1" fmla="*/ 407 h 454"/>
                  <a:gd name="T2" fmla="*/ 224 w 254"/>
                  <a:gd name="T3" fmla="*/ 119 h 454"/>
                  <a:gd name="T4" fmla="*/ 254 w 254"/>
                  <a:gd name="T5" fmla="*/ 124 h 454"/>
                  <a:gd name="T6" fmla="*/ 218 w 254"/>
                  <a:gd name="T7" fmla="*/ 0 h 454"/>
                  <a:gd name="T8" fmla="*/ 68 w 254"/>
                  <a:gd name="T9" fmla="*/ 454 h 454"/>
                  <a:gd name="T10" fmla="*/ 162 w 254"/>
                  <a:gd name="T11" fmla="*/ 40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4" h="454">
                    <a:moveTo>
                      <a:pt x="162" y="407"/>
                    </a:moveTo>
                    <a:cubicBezTo>
                      <a:pt x="162" y="310"/>
                      <a:pt x="136" y="184"/>
                      <a:pt x="224" y="119"/>
                    </a:cubicBezTo>
                    <a:cubicBezTo>
                      <a:pt x="231" y="113"/>
                      <a:pt x="242" y="117"/>
                      <a:pt x="254" y="124"/>
                    </a:cubicBezTo>
                    <a:cubicBezTo>
                      <a:pt x="238" y="76"/>
                      <a:pt x="226" y="34"/>
                      <a:pt x="218" y="0"/>
                    </a:cubicBezTo>
                    <a:cubicBezTo>
                      <a:pt x="86" y="109"/>
                      <a:pt x="0" y="292"/>
                      <a:pt x="68" y="454"/>
                    </a:cubicBezTo>
                    <a:cubicBezTo>
                      <a:pt x="103" y="440"/>
                      <a:pt x="162" y="425"/>
                      <a:pt x="162" y="40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32">
                <a:extLst>
                  <a:ext uri="{FF2B5EF4-FFF2-40B4-BE49-F238E27FC236}">
                    <a16:creationId xmlns:a16="http://schemas.microsoft.com/office/drawing/2014/main" xmlns="" id="{92F0F0C7-8DB4-4BF6-9B7C-78DFC1DAE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2506" y="483996"/>
                <a:ext cx="98425" cy="209550"/>
              </a:xfrm>
              <a:custGeom>
                <a:avLst/>
                <a:gdLst>
                  <a:gd name="T0" fmla="*/ 0 w 147"/>
                  <a:gd name="T1" fmla="*/ 170 h 313"/>
                  <a:gd name="T2" fmla="*/ 93 w 147"/>
                  <a:gd name="T3" fmla="*/ 313 h 313"/>
                  <a:gd name="T4" fmla="*/ 147 w 147"/>
                  <a:gd name="T5" fmla="*/ 0 h 313"/>
                  <a:gd name="T6" fmla="*/ 0 w 147"/>
                  <a:gd name="T7" fmla="*/ 17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313">
                    <a:moveTo>
                      <a:pt x="0" y="170"/>
                    </a:moveTo>
                    <a:cubicBezTo>
                      <a:pt x="23" y="218"/>
                      <a:pt x="54" y="266"/>
                      <a:pt x="93" y="313"/>
                    </a:cubicBezTo>
                    <a:cubicBezTo>
                      <a:pt x="137" y="216"/>
                      <a:pt x="147" y="106"/>
                      <a:pt x="147" y="0"/>
                    </a:cubicBezTo>
                    <a:cubicBezTo>
                      <a:pt x="112" y="68"/>
                      <a:pt x="54" y="117"/>
                      <a:pt x="0" y="17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3">
                <a:extLst>
                  <a:ext uri="{FF2B5EF4-FFF2-40B4-BE49-F238E27FC236}">
                    <a16:creationId xmlns:a16="http://schemas.microsoft.com/office/drawing/2014/main" xmlns="" id="{CDA2A56F-D396-4740-8DBE-EAD60ECC9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8518" y="-17654"/>
                <a:ext cx="482600" cy="827088"/>
              </a:xfrm>
              <a:custGeom>
                <a:avLst/>
                <a:gdLst>
                  <a:gd name="T0" fmla="*/ 719 w 719"/>
                  <a:gd name="T1" fmla="*/ 485 h 1232"/>
                  <a:gd name="T2" fmla="*/ 635 w 719"/>
                  <a:gd name="T3" fmla="*/ 277 h 1232"/>
                  <a:gd name="T4" fmla="*/ 605 w 719"/>
                  <a:gd name="T5" fmla="*/ 272 h 1232"/>
                  <a:gd name="T6" fmla="*/ 543 w 719"/>
                  <a:gd name="T7" fmla="*/ 560 h 1232"/>
                  <a:gd name="T8" fmla="*/ 449 w 719"/>
                  <a:gd name="T9" fmla="*/ 607 h 1232"/>
                  <a:gd name="T10" fmla="*/ 599 w 719"/>
                  <a:gd name="T11" fmla="*/ 153 h 1232"/>
                  <a:gd name="T12" fmla="*/ 580 w 719"/>
                  <a:gd name="T13" fmla="*/ 68 h 1232"/>
                  <a:gd name="T14" fmla="*/ 405 w 719"/>
                  <a:gd name="T15" fmla="*/ 0 h 1232"/>
                  <a:gd name="T16" fmla="*/ 228 w 719"/>
                  <a:gd name="T17" fmla="*/ 916 h 1232"/>
                  <a:gd name="T18" fmla="*/ 375 w 719"/>
                  <a:gd name="T19" fmla="*/ 746 h 1232"/>
                  <a:gd name="T20" fmla="*/ 321 w 719"/>
                  <a:gd name="T21" fmla="*/ 1059 h 1232"/>
                  <a:gd name="T22" fmla="*/ 334 w 719"/>
                  <a:gd name="T23" fmla="*/ 1074 h 1232"/>
                  <a:gd name="T24" fmla="*/ 510 w 719"/>
                  <a:gd name="T25" fmla="*/ 1232 h 1232"/>
                  <a:gd name="T26" fmla="*/ 446 w 719"/>
                  <a:gd name="T27" fmla="*/ 637 h 1232"/>
                  <a:gd name="T28" fmla="*/ 719 w 719"/>
                  <a:gd name="T29" fmla="*/ 485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9" h="1232">
                    <a:moveTo>
                      <a:pt x="719" y="485"/>
                    </a:moveTo>
                    <a:cubicBezTo>
                      <a:pt x="683" y="409"/>
                      <a:pt x="656" y="338"/>
                      <a:pt x="635" y="277"/>
                    </a:cubicBezTo>
                    <a:cubicBezTo>
                      <a:pt x="623" y="270"/>
                      <a:pt x="612" y="266"/>
                      <a:pt x="605" y="272"/>
                    </a:cubicBezTo>
                    <a:cubicBezTo>
                      <a:pt x="517" y="337"/>
                      <a:pt x="543" y="463"/>
                      <a:pt x="543" y="560"/>
                    </a:cubicBezTo>
                    <a:cubicBezTo>
                      <a:pt x="543" y="578"/>
                      <a:pt x="484" y="593"/>
                      <a:pt x="449" y="607"/>
                    </a:cubicBezTo>
                    <a:cubicBezTo>
                      <a:pt x="381" y="445"/>
                      <a:pt x="467" y="262"/>
                      <a:pt x="599" y="153"/>
                    </a:cubicBezTo>
                    <a:cubicBezTo>
                      <a:pt x="585" y="100"/>
                      <a:pt x="580" y="68"/>
                      <a:pt x="580" y="68"/>
                    </a:cubicBezTo>
                    <a:lnTo>
                      <a:pt x="405" y="0"/>
                    </a:lnTo>
                    <a:cubicBezTo>
                      <a:pt x="405" y="0"/>
                      <a:pt x="0" y="462"/>
                      <a:pt x="228" y="916"/>
                    </a:cubicBezTo>
                    <a:cubicBezTo>
                      <a:pt x="282" y="863"/>
                      <a:pt x="340" y="814"/>
                      <a:pt x="375" y="746"/>
                    </a:cubicBezTo>
                    <a:cubicBezTo>
                      <a:pt x="375" y="852"/>
                      <a:pt x="365" y="962"/>
                      <a:pt x="321" y="1059"/>
                    </a:cubicBezTo>
                    <a:cubicBezTo>
                      <a:pt x="325" y="1064"/>
                      <a:pt x="330" y="1069"/>
                      <a:pt x="334" y="1074"/>
                    </a:cubicBezTo>
                    <a:cubicBezTo>
                      <a:pt x="390" y="1139"/>
                      <a:pt x="450" y="1191"/>
                      <a:pt x="510" y="1232"/>
                    </a:cubicBezTo>
                    <a:cubicBezTo>
                      <a:pt x="508" y="1032"/>
                      <a:pt x="496" y="832"/>
                      <a:pt x="446" y="637"/>
                    </a:cubicBezTo>
                    <a:cubicBezTo>
                      <a:pt x="540" y="592"/>
                      <a:pt x="638" y="551"/>
                      <a:pt x="719" y="4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34">
                <a:extLst>
                  <a:ext uri="{FF2B5EF4-FFF2-40B4-BE49-F238E27FC236}">
                    <a16:creationId xmlns:a16="http://schemas.microsoft.com/office/drawing/2014/main" xmlns="" id="{A1693088-EA5F-4298-88B6-DCBCEF8DD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556" y="307783"/>
                <a:ext cx="219075" cy="560388"/>
              </a:xfrm>
              <a:custGeom>
                <a:avLst/>
                <a:gdLst>
                  <a:gd name="T0" fmla="*/ 273 w 327"/>
                  <a:gd name="T1" fmla="*/ 0 h 833"/>
                  <a:gd name="T2" fmla="*/ 0 w 327"/>
                  <a:gd name="T3" fmla="*/ 152 h 833"/>
                  <a:gd name="T4" fmla="*/ 64 w 327"/>
                  <a:gd name="T5" fmla="*/ 747 h 833"/>
                  <a:gd name="T6" fmla="*/ 226 w 327"/>
                  <a:gd name="T7" fmla="*/ 833 h 833"/>
                  <a:gd name="T8" fmla="*/ 177 w 327"/>
                  <a:gd name="T9" fmla="*/ 364 h 833"/>
                  <a:gd name="T10" fmla="*/ 236 w 327"/>
                  <a:gd name="T11" fmla="*/ 358 h 833"/>
                  <a:gd name="T12" fmla="*/ 156 w 327"/>
                  <a:gd name="T13" fmla="*/ 193 h 833"/>
                  <a:gd name="T14" fmla="*/ 327 w 327"/>
                  <a:gd name="T15" fmla="*/ 106 h 833"/>
                  <a:gd name="T16" fmla="*/ 273 w 327"/>
                  <a:gd name="T1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833">
                    <a:moveTo>
                      <a:pt x="273" y="0"/>
                    </a:moveTo>
                    <a:cubicBezTo>
                      <a:pt x="192" y="66"/>
                      <a:pt x="94" y="107"/>
                      <a:pt x="0" y="152"/>
                    </a:cubicBezTo>
                    <a:cubicBezTo>
                      <a:pt x="50" y="347"/>
                      <a:pt x="62" y="547"/>
                      <a:pt x="64" y="747"/>
                    </a:cubicBezTo>
                    <a:cubicBezTo>
                      <a:pt x="118" y="784"/>
                      <a:pt x="172" y="812"/>
                      <a:pt x="226" y="833"/>
                    </a:cubicBezTo>
                    <a:cubicBezTo>
                      <a:pt x="232" y="675"/>
                      <a:pt x="221" y="515"/>
                      <a:pt x="177" y="364"/>
                    </a:cubicBezTo>
                    <a:cubicBezTo>
                      <a:pt x="197" y="367"/>
                      <a:pt x="215" y="358"/>
                      <a:pt x="236" y="358"/>
                    </a:cubicBezTo>
                    <a:cubicBezTo>
                      <a:pt x="212" y="302"/>
                      <a:pt x="185" y="246"/>
                      <a:pt x="156" y="193"/>
                    </a:cubicBezTo>
                    <a:cubicBezTo>
                      <a:pt x="214" y="170"/>
                      <a:pt x="275" y="143"/>
                      <a:pt x="327" y="106"/>
                    </a:cubicBezTo>
                    <a:cubicBezTo>
                      <a:pt x="307" y="70"/>
                      <a:pt x="289" y="35"/>
                      <a:pt x="273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35">
                <a:extLst>
                  <a:ext uri="{FF2B5EF4-FFF2-40B4-BE49-F238E27FC236}">
                    <a16:creationId xmlns:a16="http://schemas.microsoft.com/office/drawing/2014/main" xmlns="" id="{640A321B-D56E-4AEF-A99E-744C32E7C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31" y="379221"/>
                <a:ext cx="509588" cy="582613"/>
              </a:xfrm>
              <a:custGeom>
                <a:avLst/>
                <a:gdLst>
                  <a:gd name="T0" fmla="*/ 406 w 760"/>
                  <a:gd name="T1" fmla="*/ 331 h 866"/>
                  <a:gd name="T2" fmla="*/ 171 w 760"/>
                  <a:gd name="T3" fmla="*/ 0 h 866"/>
                  <a:gd name="T4" fmla="*/ 0 w 760"/>
                  <a:gd name="T5" fmla="*/ 87 h 866"/>
                  <a:gd name="T6" fmla="*/ 80 w 760"/>
                  <a:gd name="T7" fmla="*/ 252 h 866"/>
                  <a:gd name="T8" fmla="*/ 21 w 760"/>
                  <a:gd name="T9" fmla="*/ 258 h 866"/>
                  <a:gd name="T10" fmla="*/ 70 w 760"/>
                  <a:gd name="T11" fmla="*/ 727 h 866"/>
                  <a:gd name="T12" fmla="*/ 760 w 760"/>
                  <a:gd name="T13" fmla="*/ 714 h 866"/>
                  <a:gd name="T14" fmla="*/ 406 w 760"/>
                  <a:gd name="T15" fmla="*/ 331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0" h="866">
                    <a:moveTo>
                      <a:pt x="406" y="331"/>
                    </a:moveTo>
                    <a:cubicBezTo>
                      <a:pt x="308" y="223"/>
                      <a:pt x="231" y="109"/>
                      <a:pt x="171" y="0"/>
                    </a:cubicBezTo>
                    <a:cubicBezTo>
                      <a:pt x="119" y="37"/>
                      <a:pt x="58" y="64"/>
                      <a:pt x="0" y="87"/>
                    </a:cubicBezTo>
                    <a:cubicBezTo>
                      <a:pt x="29" y="140"/>
                      <a:pt x="56" y="196"/>
                      <a:pt x="80" y="252"/>
                    </a:cubicBezTo>
                    <a:cubicBezTo>
                      <a:pt x="59" y="252"/>
                      <a:pt x="41" y="261"/>
                      <a:pt x="21" y="258"/>
                    </a:cubicBezTo>
                    <a:cubicBezTo>
                      <a:pt x="65" y="409"/>
                      <a:pt x="76" y="569"/>
                      <a:pt x="70" y="727"/>
                    </a:cubicBezTo>
                    <a:cubicBezTo>
                      <a:pt x="422" y="866"/>
                      <a:pt x="760" y="714"/>
                      <a:pt x="760" y="714"/>
                    </a:cubicBezTo>
                    <a:lnTo>
                      <a:pt x="406" y="3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36">
                <a:extLst>
                  <a:ext uri="{FF2B5EF4-FFF2-40B4-BE49-F238E27FC236}">
                    <a16:creationId xmlns:a16="http://schemas.microsoft.com/office/drawing/2014/main" xmlns="" id="{D62C6C93-1F01-4FA9-A3EC-EFD8FF145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481" y="-70042"/>
                <a:ext cx="25400" cy="42863"/>
              </a:xfrm>
              <a:custGeom>
                <a:avLst/>
                <a:gdLst>
                  <a:gd name="T0" fmla="*/ 26 w 39"/>
                  <a:gd name="T1" fmla="*/ 64 h 64"/>
                  <a:gd name="T2" fmla="*/ 36 w 39"/>
                  <a:gd name="T3" fmla="*/ 35 h 64"/>
                  <a:gd name="T4" fmla="*/ 6 w 39"/>
                  <a:gd name="T5" fmla="*/ 30 h 64"/>
                  <a:gd name="T6" fmla="*/ 0 w 39"/>
                  <a:gd name="T7" fmla="*/ 39 h 64"/>
                  <a:gd name="T8" fmla="*/ 26 w 39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4">
                    <a:moveTo>
                      <a:pt x="26" y="64"/>
                    </a:moveTo>
                    <a:cubicBezTo>
                      <a:pt x="32" y="48"/>
                      <a:pt x="36" y="35"/>
                      <a:pt x="36" y="35"/>
                    </a:cubicBezTo>
                    <a:cubicBezTo>
                      <a:pt x="36" y="35"/>
                      <a:pt x="39" y="0"/>
                      <a:pt x="6" y="30"/>
                    </a:cubicBezTo>
                    <a:cubicBezTo>
                      <a:pt x="6" y="30"/>
                      <a:pt x="4" y="34"/>
                      <a:pt x="0" y="39"/>
                    </a:cubicBezTo>
                    <a:cubicBezTo>
                      <a:pt x="7" y="50"/>
                      <a:pt x="16" y="57"/>
                      <a:pt x="26" y="64"/>
                    </a:cubicBezTo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37">
                <a:extLst>
                  <a:ext uri="{FF2B5EF4-FFF2-40B4-BE49-F238E27FC236}">
                    <a16:creationId xmlns:a16="http://schemas.microsoft.com/office/drawing/2014/main" xmlns="" id="{A0323639-905A-44F5-8456-A0353282A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493" y="-138304"/>
                <a:ext cx="96838" cy="104775"/>
              </a:xfrm>
              <a:custGeom>
                <a:avLst/>
                <a:gdLst>
                  <a:gd name="T0" fmla="*/ 81 w 146"/>
                  <a:gd name="T1" fmla="*/ 92 h 157"/>
                  <a:gd name="T2" fmla="*/ 146 w 146"/>
                  <a:gd name="T3" fmla="*/ 74 h 157"/>
                  <a:gd name="T4" fmla="*/ 143 w 146"/>
                  <a:gd name="T5" fmla="*/ 56 h 157"/>
                  <a:gd name="T6" fmla="*/ 42 w 146"/>
                  <a:gd name="T7" fmla="*/ 48 h 157"/>
                  <a:gd name="T8" fmla="*/ 47 w 146"/>
                  <a:gd name="T9" fmla="*/ 133 h 157"/>
                  <a:gd name="T10" fmla="*/ 87 w 146"/>
                  <a:gd name="T11" fmla="*/ 157 h 157"/>
                  <a:gd name="T12" fmla="*/ 81 w 146"/>
                  <a:gd name="T13" fmla="*/ 9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57">
                    <a:moveTo>
                      <a:pt x="81" y="92"/>
                    </a:moveTo>
                    <a:cubicBezTo>
                      <a:pt x="98" y="81"/>
                      <a:pt x="123" y="81"/>
                      <a:pt x="146" y="74"/>
                    </a:cubicBezTo>
                    <a:lnTo>
                      <a:pt x="143" y="56"/>
                    </a:lnTo>
                    <a:cubicBezTo>
                      <a:pt x="88" y="0"/>
                      <a:pt x="42" y="48"/>
                      <a:pt x="42" y="48"/>
                    </a:cubicBezTo>
                    <a:cubicBezTo>
                      <a:pt x="42" y="48"/>
                      <a:pt x="0" y="92"/>
                      <a:pt x="47" y="133"/>
                    </a:cubicBezTo>
                    <a:cubicBezTo>
                      <a:pt x="62" y="145"/>
                      <a:pt x="75" y="153"/>
                      <a:pt x="87" y="157"/>
                    </a:cubicBezTo>
                    <a:cubicBezTo>
                      <a:pt x="73" y="134"/>
                      <a:pt x="66" y="103"/>
                      <a:pt x="81" y="92"/>
                    </a:cubicBezTo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38">
                <a:extLst>
                  <a:ext uri="{FF2B5EF4-FFF2-40B4-BE49-F238E27FC236}">
                    <a16:creationId xmlns:a16="http://schemas.microsoft.com/office/drawing/2014/main" xmlns="" id="{05DCDC3B-735F-4122-8003-DAF56FDBA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943" y="-89092"/>
                <a:ext cx="57150" cy="61913"/>
              </a:xfrm>
              <a:custGeom>
                <a:avLst/>
                <a:gdLst>
                  <a:gd name="T0" fmla="*/ 80 w 86"/>
                  <a:gd name="T1" fmla="*/ 0 h 93"/>
                  <a:gd name="T2" fmla="*/ 15 w 86"/>
                  <a:gd name="T3" fmla="*/ 18 h 93"/>
                  <a:gd name="T4" fmla="*/ 21 w 86"/>
                  <a:gd name="T5" fmla="*/ 83 h 93"/>
                  <a:gd name="T6" fmla="*/ 73 w 86"/>
                  <a:gd name="T7" fmla="*/ 85 h 93"/>
                  <a:gd name="T8" fmla="*/ 71 w 86"/>
                  <a:gd name="T9" fmla="*/ 40 h 93"/>
                  <a:gd name="T10" fmla="*/ 86 w 86"/>
                  <a:gd name="T11" fmla="*/ 40 h 93"/>
                  <a:gd name="T12" fmla="*/ 80 w 86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93">
                    <a:moveTo>
                      <a:pt x="80" y="0"/>
                    </a:moveTo>
                    <a:cubicBezTo>
                      <a:pt x="57" y="7"/>
                      <a:pt x="32" y="7"/>
                      <a:pt x="15" y="18"/>
                    </a:cubicBezTo>
                    <a:cubicBezTo>
                      <a:pt x="0" y="29"/>
                      <a:pt x="7" y="60"/>
                      <a:pt x="21" y="83"/>
                    </a:cubicBezTo>
                    <a:cubicBezTo>
                      <a:pt x="49" y="93"/>
                      <a:pt x="70" y="86"/>
                      <a:pt x="73" y="85"/>
                    </a:cubicBezTo>
                    <a:cubicBezTo>
                      <a:pt x="78" y="84"/>
                      <a:pt x="71" y="40"/>
                      <a:pt x="71" y="40"/>
                    </a:cubicBezTo>
                    <a:lnTo>
                      <a:pt x="86" y="4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xmlns="" id="{5B917600-2045-437C-AAE8-1879BA4A8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7443" y="-157354"/>
                <a:ext cx="184150" cy="107950"/>
              </a:xfrm>
              <a:custGeom>
                <a:avLst/>
                <a:gdLst>
                  <a:gd name="T0" fmla="*/ 116 w 274"/>
                  <a:gd name="T1" fmla="*/ 107 h 160"/>
                  <a:gd name="T2" fmla="*/ 274 w 274"/>
                  <a:gd name="T3" fmla="*/ 45 h 160"/>
                  <a:gd name="T4" fmla="*/ 36 w 274"/>
                  <a:gd name="T5" fmla="*/ 57 h 160"/>
                  <a:gd name="T6" fmla="*/ 74 w 274"/>
                  <a:gd name="T7" fmla="*/ 160 h 160"/>
                  <a:gd name="T8" fmla="*/ 97 w 274"/>
                  <a:gd name="T9" fmla="*/ 121 h 160"/>
                  <a:gd name="T10" fmla="*/ 90 w 274"/>
                  <a:gd name="T11" fmla="*/ 102 h 160"/>
                  <a:gd name="T12" fmla="*/ 116 w 274"/>
                  <a:gd name="T13" fmla="*/ 10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160">
                    <a:moveTo>
                      <a:pt x="116" y="107"/>
                    </a:moveTo>
                    <a:cubicBezTo>
                      <a:pt x="116" y="107"/>
                      <a:pt x="226" y="90"/>
                      <a:pt x="274" y="45"/>
                    </a:cubicBezTo>
                    <a:cubicBezTo>
                      <a:pt x="274" y="45"/>
                      <a:pt x="73" y="0"/>
                      <a:pt x="36" y="57"/>
                    </a:cubicBezTo>
                    <a:cubicBezTo>
                      <a:pt x="0" y="114"/>
                      <a:pt x="74" y="160"/>
                      <a:pt x="74" y="160"/>
                    </a:cubicBezTo>
                    <a:lnTo>
                      <a:pt x="97" y="121"/>
                    </a:lnTo>
                    <a:cubicBezTo>
                      <a:pt x="97" y="121"/>
                      <a:pt x="82" y="113"/>
                      <a:pt x="90" y="102"/>
                    </a:cubicBezTo>
                    <a:cubicBezTo>
                      <a:pt x="98" y="90"/>
                      <a:pt x="116" y="107"/>
                      <a:pt x="116" y="10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40">
                <a:extLst>
                  <a:ext uri="{FF2B5EF4-FFF2-40B4-BE49-F238E27FC236}">
                    <a16:creationId xmlns:a16="http://schemas.microsoft.com/office/drawing/2014/main" xmlns="" id="{BBD72511-B82C-444E-9721-C85089C0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0431" y="-628842"/>
                <a:ext cx="80963" cy="255588"/>
              </a:xfrm>
              <a:custGeom>
                <a:avLst/>
                <a:gdLst>
                  <a:gd name="T0" fmla="*/ 62 w 121"/>
                  <a:gd name="T1" fmla="*/ 323 h 382"/>
                  <a:gd name="T2" fmla="*/ 66 w 121"/>
                  <a:gd name="T3" fmla="*/ 382 h 382"/>
                  <a:gd name="T4" fmla="*/ 121 w 121"/>
                  <a:gd name="T5" fmla="*/ 338 h 382"/>
                  <a:gd name="T6" fmla="*/ 102 w 121"/>
                  <a:gd name="T7" fmla="*/ 5 h 382"/>
                  <a:gd name="T8" fmla="*/ 88 w 121"/>
                  <a:gd name="T9" fmla="*/ 24 h 382"/>
                  <a:gd name="T10" fmla="*/ 71 w 121"/>
                  <a:gd name="T11" fmla="*/ 164 h 382"/>
                  <a:gd name="T12" fmla="*/ 3 w 121"/>
                  <a:gd name="T13" fmla="*/ 250 h 382"/>
                  <a:gd name="T14" fmla="*/ 48 w 121"/>
                  <a:gd name="T15" fmla="*/ 296 h 382"/>
                  <a:gd name="T16" fmla="*/ 62 w 121"/>
                  <a:gd name="T17" fmla="*/ 323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382">
                    <a:moveTo>
                      <a:pt x="62" y="323"/>
                    </a:moveTo>
                    <a:cubicBezTo>
                      <a:pt x="65" y="323"/>
                      <a:pt x="66" y="346"/>
                      <a:pt x="66" y="382"/>
                    </a:cubicBezTo>
                    <a:cubicBezTo>
                      <a:pt x="88" y="374"/>
                      <a:pt x="108" y="358"/>
                      <a:pt x="121" y="338"/>
                    </a:cubicBezTo>
                    <a:cubicBezTo>
                      <a:pt x="100" y="156"/>
                      <a:pt x="102" y="5"/>
                      <a:pt x="102" y="5"/>
                    </a:cubicBezTo>
                    <a:cubicBezTo>
                      <a:pt x="102" y="5"/>
                      <a:pt x="90" y="0"/>
                      <a:pt x="88" y="24"/>
                    </a:cubicBezTo>
                    <a:cubicBezTo>
                      <a:pt x="85" y="48"/>
                      <a:pt x="71" y="164"/>
                      <a:pt x="71" y="164"/>
                    </a:cubicBezTo>
                    <a:cubicBezTo>
                      <a:pt x="71" y="164"/>
                      <a:pt x="0" y="209"/>
                      <a:pt x="3" y="250"/>
                    </a:cubicBezTo>
                    <a:cubicBezTo>
                      <a:pt x="6" y="290"/>
                      <a:pt x="48" y="296"/>
                      <a:pt x="48" y="296"/>
                    </a:cubicBezTo>
                    <a:cubicBezTo>
                      <a:pt x="48" y="296"/>
                      <a:pt x="48" y="320"/>
                      <a:pt x="62" y="323"/>
                    </a:cubicBezTo>
                    <a:close/>
                  </a:path>
                </a:pathLst>
              </a:custGeom>
              <a:solidFill>
                <a:srgbClr val="F57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41">
                <a:extLst>
                  <a:ext uri="{FF2B5EF4-FFF2-40B4-BE49-F238E27FC236}">
                    <a16:creationId xmlns:a16="http://schemas.microsoft.com/office/drawing/2014/main" xmlns="" id="{4F36FCBD-631F-4A6F-812C-2F301350D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0431" y="-628842"/>
                <a:ext cx="80963" cy="255588"/>
              </a:xfrm>
              <a:custGeom>
                <a:avLst/>
                <a:gdLst>
                  <a:gd name="T0" fmla="*/ 62 w 121"/>
                  <a:gd name="T1" fmla="*/ 323 h 382"/>
                  <a:gd name="T2" fmla="*/ 66 w 121"/>
                  <a:gd name="T3" fmla="*/ 382 h 382"/>
                  <a:gd name="T4" fmla="*/ 121 w 121"/>
                  <a:gd name="T5" fmla="*/ 338 h 382"/>
                  <a:gd name="T6" fmla="*/ 102 w 121"/>
                  <a:gd name="T7" fmla="*/ 5 h 382"/>
                  <a:gd name="T8" fmla="*/ 88 w 121"/>
                  <a:gd name="T9" fmla="*/ 24 h 382"/>
                  <a:gd name="T10" fmla="*/ 71 w 121"/>
                  <a:gd name="T11" fmla="*/ 164 h 382"/>
                  <a:gd name="T12" fmla="*/ 3 w 121"/>
                  <a:gd name="T13" fmla="*/ 250 h 382"/>
                  <a:gd name="T14" fmla="*/ 48 w 121"/>
                  <a:gd name="T15" fmla="*/ 296 h 382"/>
                  <a:gd name="T16" fmla="*/ 62 w 121"/>
                  <a:gd name="T17" fmla="*/ 323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382">
                    <a:moveTo>
                      <a:pt x="62" y="323"/>
                    </a:moveTo>
                    <a:cubicBezTo>
                      <a:pt x="65" y="323"/>
                      <a:pt x="66" y="346"/>
                      <a:pt x="66" y="382"/>
                    </a:cubicBezTo>
                    <a:cubicBezTo>
                      <a:pt x="88" y="374"/>
                      <a:pt x="108" y="358"/>
                      <a:pt x="121" y="338"/>
                    </a:cubicBezTo>
                    <a:cubicBezTo>
                      <a:pt x="100" y="156"/>
                      <a:pt x="102" y="5"/>
                      <a:pt x="102" y="5"/>
                    </a:cubicBezTo>
                    <a:cubicBezTo>
                      <a:pt x="102" y="5"/>
                      <a:pt x="90" y="0"/>
                      <a:pt x="88" y="24"/>
                    </a:cubicBezTo>
                    <a:cubicBezTo>
                      <a:pt x="85" y="48"/>
                      <a:pt x="71" y="164"/>
                      <a:pt x="71" y="164"/>
                    </a:cubicBezTo>
                    <a:cubicBezTo>
                      <a:pt x="71" y="164"/>
                      <a:pt x="0" y="209"/>
                      <a:pt x="3" y="250"/>
                    </a:cubicBezTo>
                    <a:cubicBezTo>
                      <a:pt x="6" y="290"/>
                      <a:pt x="48" y="296"/>
                      <a:pt x="48" y="296"/>
                    </a:cubicBezTo>
                    <a:cubicBezTo>
                      <a:pt x="48" y="296"/>
                      <a:pt x="48" y="320"/>
                      <a:pt x="62" y="323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42">
                <a:extLst>
                  <a:ext uri="{FF2B5EF4-FFF2-40B4-BE49-F238E27FC236}">
                    <a16:creationId xmlns:a16="http://schemas.microsoft.com/office/drawing/2014/main" xmlns="" id="{D78EB576-3B89-456A-AB73-A2021B4A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881" y="-401829"/>
                <a:ext cx="38100" cy="52388"/>
              </a:xfrm>
              <a:custGeom>
                <a:avLst/>
                <a:gdLst>
                  <a:gd name="T0" fmla="*/ 58 w 58"/>
                  <a:gd name="T1" fmla="*/ 29 h 78"/>
                  <a:gd name="T2" fmla="*/ 55 w 58"/>
                  <a:gd name="T3" fmla="*/ 0 h 78"/>
                  <a:gd name="T4" fmla="*/ 0 w 58"/>
                  <a:gd name="T5" fmla="*/ 44 h 78"/>
                  <a:gd name="T6" fmla="*/ 1 w 58"/>
                  <a:gd name="T7" fmla="*/ 78 h 78"/>
                  <a:gd name="T8" fmla="*/ 58 w 58"/>
                  <a:gd name="T9" fmla="*/ 2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8" y="29"/>
                    </a:moveTo>
                    <a:cubicBezTo>
                      <a:pt x="57" y="20"/>
                      <a:pt x="56" y="10"/>
                      <a:pt x="55" y="0"/>
                    </a:cubicBezTo>
                    <a:cubicBezTo>
                      <a:pt x="42" y="20"/>
                      <a:pt x="22" y="36"/>
                      <a:pt x="0" y="44"/>
                    </a:cubicBezTo>
                    <a:cubicBezTo>
                      <a:pt x="1" y="55"/>
                      <a:pt x="1" y="66"/>
                      <a:pt x="1" y="78"/>
                    </a:cubicBezTo>
                    <a:cubicBezTo>
                      <a:pt x="24" y="67"/>
                      <a:pt x="44" y="50"/>
                      <a:pt x="58" y="29"/>
                    </a:cubicBezTo>
                    <a:close/>
                  </a:path>
                </a:pathLst>
              </a:custGeom>
              <a:solidFill>
                <a:srgbClr val="F6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43">
                <a:extLst>
                  <a:ext uri="{FF2B5EF4-FFF2-40B4-BE49-F238E27FC236}">
                    <a16:creationId xmlns:a16="http://schemas.microsoft.com/office/drawing/2014/main" xmlns="" id="{89FEF18D-EB11-4E98-BA31-2FA121E3E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006" y="350646"/>
                <a:ext cx="44450" cy="36513"/>
              </a:xfrm>
              <a:custGeom>
                <a:avLst/>
                <a:gdLst>
                  <a:gd name="T0" fmla="*/ 46 w 67"/>
                  <a:gd name="T1" fmla="*/ 54 h 54"/>
                  <a:gd name="T2" fmla="*/ 67 w 67"/>
                  <a:gd name="T3" fmla="*/ 47 h 54"/>
                  <a:gd name="T4" fmla="*/ 11 w 67"/>
                  <a:gd name="T5" fmla="*/ 0 h 54"/>
                  <a:gd name="T6" fmla="*/ 0 w 67"/>
                  <a:gd name="T7" fmla="*/ 5 h 54"/>
                  <a:gd name="T8" fmla="*/ 46 w 67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4">
                    <a:moveTo>
                      <a:pt x="46" y="54"/>
                    </a:moveTo>
                    <a:cubicBezTo>
                      <a:pt x="52" y="52"/>
                      <a:pt x="59" y="49"/>
                      <a:pt x="67" y="47"/>
                    </a:cubicBezTo>
                    <a:cubicBezTo>
                      <a:pt x="55" y="24"/>
                      <a:pt x="36" y="2"/>
                      <a:pt x="11" y="0"/>
                    </a:cubicBezTo>
                    <a:cubicBezTo>
                      <a:pt x="8" y="2"/>
                      <a:pt x="4" y="3"/>
                      <a:pt x="0" y="5"/>
                    </a:cubicBezTo>
                    <a:cubicBezTo>
                      <a:pt x="22" y="15"/>
                      <a:pt x="37" y="33"/>
                      <a:pt x="46" y="54"/>
                    </a:cubicBezTo>
                    <a:close/>
                  </a:path>
                </a:pathLst>
              </a:custGeom>
              <a:solidFill>
                <a:srgbClr val="F6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44">
                <a:extLst>
                  <a:ext uri="{FF2B5EF4-FFF2-40B4-BE49-F238E27FC236}">
                    <a16:creationId xmlns:a16="http://schemas.microsoft.com/office/drawing/2014/main" xmlns="" id="{D3390B6D-63C8-4D7A-81C6-D5F7DE4E8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168" y="91883"/>
                <a:ext cx="103188" cy="107950"/>
              </a:xfrm>
              <a:custGeom>
                <a:avLst/>
                <a:gdLst>
                  <a:gd name="T0" fmla="*/ 38 w 153"/>
                  <a:gd name="T1" fmla="*/ 0 h 161"/>
                  <a:gd name="T2" fmla="*/ 0 w 153"/>
                  <a:gd name="T3" fmla="*/ 49 h 161"/>
                  <a:gd name="T4" fmla="*/ 25 w 153"/>
                  <a:gd name="T5" fmla="*/ 46 h 161"/>
                  <a:gd name="T6" fmla="*/ 153 w 153"/>
                  <a:gd name="T7" fmla="*/ 161 h 161"/>
                  <a:gd name="T8" fmla="*/ 38 w 153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61">
                    <a:moveTo>
                      <a:pt x="38" y="0"/>
                    </a:moveTo>
                    <a:cubicBezTo>
                      <a:pt x="25" y="16"/>
                      <a:pt x="12" y="32"/>
                      <a:pt x="0" y="49"/>
                    </a:cubicBezTo>
                    <a:cubicBezTo>
                      <a:pt x="16" y="48"/>
                      <a:pt x="25" y="46"/>
                      <a:pt x="25" y="46"/>
                    </a:cubicBezTo>
                    <a:cubicBezTo>
                      <a:pt x="25" y="46"/>
                      <a:pt x="101" y="89"/>
                      <a:pt x="153" y="161"/>
                    </a:cubicBezTo>
                    <a:cubicBezTo>
                      <a:pt x="126" y="100"/>
                      <a:pt x="89" y="45"/>
                      <a:pt x="3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45">
                <a:extLst>
                  <a:ext uri="{FF2B5EF4-FFF2-40B4-BE49-F238E27FC236}">
                    <a16:creationId xmlns:a16="http://schemas.microsoft.com/office/drawing/2014/main" xmlns="" id="{FB4C1848-421B-47A5-9229-90693532D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4406" y="-177992"/>
                <a:ext cx="207963" cy="300038"/>
              </a:xfrm>
              <a:custGeom>
                <a:avLst/>
                <a:gdLst>
                  <a:gd name="T0" fmla="*/ 0 w 310"/>
                  <a:gd name="T1" fmla="*/ 0 h 447"/>
                  <a:gd name="T2" fmla="*/ 89 w 310"/>
                  <a:gd name="T3" fmla="*/ 300 h 447"/>
                  <a:gd name="T4" fmla="*/ 310 w 310"/>
                  <a:gd name="T5" fmla="*/ 447 h 447"/>
                  <a:gd name="T6" fmla="*/ 0 w 310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0" h="447">
                    <a:moveTo>
                      <a:pt x="0" y="0"/>
                    </a:moveTo>
                    <a:cubicBezTo>
                      <a:pt x="13" y="111"/>
                      <a:pt x="39" y="225"/>
                      <a:pt x="89" y="300"/>
                    </a:cubicBezTo>
                    <a:cubicBezTo>
                      <a:pt x="158" y="401"/>
                      <a:pt x="244" y="436"/>
                      <a:pt x="310" y="447"/>
                    </a:cubicBezTo>
                    <a:cubicBezTo>
                      <a:pt x="149" y="354"/>
                      <a:pt x="47" y="181"/>
                      <a:pt x="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46">
                <a:extLst>
                  <a:ext uri="{FF2B5EF4-FFF2-40B4-BE49-F238E27FC236}">
                    <a16:creationId xmlns:a16="http://schemas.microsoft.com/office/drawing/2014/main" xmlns="" id="{62CE7B88-37F7-4341-8F16-6D6D8F84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881" y="-382779"/>
                <a:ext cx="465138" cy="765175"/>
              </a:xfrm>
              <a:custGeom>
                <a:avLst/>
                <a:gdLst>
                  <a:gd name="T0" fmla="*/ 338 w 692"/>
                  <a:gd name="T1" fmla="*/ 538 h 1139"/>
                  <a:gd name="T2" fmla="*/ 92 w 692"/>
                  <a:gd name="T3" fmla="*/ 201 h 1139"/>
                  <a:gd name="T4" fmla="*/ 57 w 692"/>
                  <a:gd name="T5" fmla="*/ 0 h 1139"/>
                  <a:gd name="T6" fmla="*/ 0 w 692"/>
                  <a:gd name="T7" fmla="*/ 49 h 1139"/>
                  <a:gd name="T8" fmla="*/ 14 w 692"/>
                  <a:gd name="T9" fmla="*/ 304 h 1139"/>
                  <a:gd name="T10" fmla="*/ 324 w 692"/>
                  <a:gd name="T11" fmla="*/ 751 h 1139"/>
                  <a:gd name="T12" fmla="*/ 400 w 692"/>
                  <a:gd name="T13" fmla="*/ 755 h 1139"/>
                  <a:gd name="T14" fmla="*/ 438 w 692"/>
                  <a:gd name="T15" fmla="*/ 706 h 1139"/>
                  <a:gd name="T16" fmla="*/ 553 w 692"/>
                  <a:gd name="T17" fmla="*/ 867 h 1139"/>
                  <a:gd name="T18" fmla="*/ 574 w 692"/>
                  <a:gd name="T19" fmla="*/ 901 h 1139"/>
                  <a:gd name="T20" fmla="*/ 365 w 692"/>
                  <a:gd name="T21" fmla="*/ 1092 h 1139"/>
                  <a:gd name="T22" fmla="*/ 421 w 692"/>
                  <a:gd name="T23" fmla="*/ 1139 h 1139"/>
                  <a:gd name="T24" fmla="*/ 692 w 692"/>
                  <a:gd name="T25" fmla="*/ 955 h 1139"/>
                  <a:gd name="T26" fmla="*/ 338 w 692"/>
                  <a:gd name="T27" fmla="*/ 538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2" h="1139">
                    <a:moveTo>
                      <a:pt x="338" y="538"/>
                    </a:moveTo>
                    <a:cubicBezTo>
                      <a:pt x="338" y="538"/>
                      <a:pt x="154" y="466"/>
                      <a:pt x="92" y="201"/>
                    </a:cubicBezTo>
                    <a:cubicBezTo>
                      <a:pt x="77" y="134"/>
                      <a:pt x="66" y="66"/>
                      <a:pt x="57" y="0"/>
                    </a:cubicBezTo>
                    <a:cubicBezTo>
                      <a:pt x="43" y="21"/>
                      <a:pt x="23" y="38"/>
                      <a:pt x="0" y="49"/>
                    </a:cubicBezTo>
                    <a:cubicBezTo>
                      <a:pt x="1" y="115"/>
                      <a:pt x="3" y="209"/>
                      <a:pt x="14" y="304"/>
                    </a:cubicBezTo>
                    <a:cubicBezTo>
                      <a:pt x="61" y="485"/>
                      <a:pt x="163" y="658"/>
                      <a:pt x="324" y="751"/>
                    </a:cubicBezTo>
                    <a:cubicBezTo>
                      <a:pt x="355" y="757"/>
                      <a:pt x="382" y="756"/>
                      <a:pt x="400" y="755"/>
                    </a:cubicBezTo>
                    <a:cubicBezTo>
                      <a:pt x="412" y="738"/>
                      <a:pt x="425" y="722"/>
                      <a:pt x="438" y="706"/>
                    </a:cubicBezTo>
                    <a:cubicBezTo>
                      <a:pt x="489" y="751"/>
                      <a:pt x="526" y="806"/>
                      <a:pt x="553" y="867"/>
                    </a:cubicBezTo>
                    <a:cubicBezTo>
                      <a:pt x="561" y="878"/>
                      <a:pt x="568" y="889"/>
                      <a:pt x="574" y="901"/>
                    </a:cubicBezTo>
                    <a:cubicBezTo>
                      <a:pt x="574" y="901"/>
                      <a:pt x="520" y="1019"/>
                      <a:pt x="365" y="1092"/>
                    </a:cubicBezTo>
                    <a:cubicBezTo>
                      <a:pt x="390" y="1094"/>
                      <a:pt x="409" y="1116"/>
                      <a:pt x="421" y="1139"/>
                    </a:cubicBezTo>
                    <a:cubicBezTo>
                      <a:pt x="504" y="1108"/>
                      <a:pt x="643" y="1044"/>
                      <a:pt x="692" y="955"/>
                    </a:cubicBezTo>
                    <a:cubicBezTo>
                      <a:pt x="692" y="955"/>
                      <a:pt x="646" y="624"/>
                      <a:pt x="338" y="5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47">
                <a:extLst>
                  <a:ext uri="{FF2B5EF4-FFF2-40B4-BE49-F238E27FC236}">
                    <a16:creationId xmlns:a16="http://schemas.microsoft.com/office/drawing/2014/main" xmlns="" id="{A84232ED-0C33-4C72-A6A0-E6B944098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4563" y="312547"/>
                <a:ext cx="53974" cy="190500"/>
              </a:xfrm>
              <a:custGeom>
                <a:avLst/>
                <a:gdLst>
                  <a:gd name="T0" fmla="*/ 36 w 73"/>
                  <a:gd name="T1" fmla="*/ 272 h 272"/>
                  <a:gd name="T2" fmla="*/ 73 w 73"/>
                  <a:gd name="T3" fmla="*/ 31 h 272"/>
                  <a:gd name="T4" fmla="*/ 66 w 73"/>
                  <a:gd name="T5" fmla="*/ 0 h 272"/>
                  <a:gd name="T6" fmla="*/ 54 w 73"/>
                  <a:gd name="T7" fmla="*/ 15 h 272"/>
                  <a:gd name="T8" fmla="*/ 0 w 73"/>
                  <a:gd name="T9" fmla="*/ 236 h 272"/>
                  <a:gd name="T10" fmla="*/ 36 w 73"/>
                  <a:gd name="T11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272">
                    <a:moveTo>
                      <a:pt x="36" y="272"/>
                    </a:moveTo>
                    <a:cubicBezTo>
                      <a:pt x="36" y="190"/>
                      <a:pt x="51" y="109"/>
                      <a:pt x="73" y="31"/>
                    </a:cubicBezTo>
                    <a:cubicBezTo>
                      <a:pt x="70" y="20"/>
                      <a:pt x="68" y="10"/>
                      <a:pt x="66" y="0"/>
                    </a:cubicBezTo>
                    <a:cubicBezTo>
                      <a:pt x="59" y="9"/>
                      <a:pt x="54" y="15"/>
                      <a:pt x="54" y="15"/>
                    </a:cubicBezTo>
                    <a:lnTo>
                      <a:pt x="0" y="236"/>
                    </a:lnTo>
                    <a:cubicBezTo>
                      <a:pt x="11" y="248"/>
                      <a:pt x="24" y="259"/>
                      <a:pt x="36" y="272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48">
                <a:extLst>
                  <a:ext uri="{FF2B5EF4-FFF2-40B4-BE49-F238E27FC236}">
                    <a16:creationId xmlns:a16="http://schemas.microsoft.com/office/drawing/2014/main" xmlns="" id="{469E0FC2-4C74-4EF9-B085-FE499585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4224" y="336358"/>
                <a:ext cx="252413" cy="781050"/>
              </a:xfrm>
              <a:custGeom>
                <a:avLst/>
                <a:gdLst>
                  <a:gd name="T0" fmla="*/ 375 w 375"/>
                  <a:gd name="T1" fmla="*/ 446 h 1162"/>
                  <a:gd name="T2" fmla="*/ 313 w 375"/>
                  <a:gd name="T3" fmla="*/ 0 h 1162"/>
                  <a:gd name="T4" fmla="*/ 276 w 375"/>
                  <a:gd name="T5" fmla="*/ 241 h 1162"/>
                  <a:gd name="T6" fmla="*/ 240 w 375"/>
                  <a:gd name="T7" fmla="*/ 205 h 1162"/>
                  <a:gd name="T8" fmla="*/ 0 w 375"/>
                  <a:gd name="T9" fmla="*/ 1162 h 1162"/>
                  <a:gd name="T10" fmla="*/ 375 w 375"/>
                  <a:gd name="T11" fmla="*/ 446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1162">
                    <a:moveTo>
                      <a:pt x="375" y="446"/>
                    </a:moveTo>
                    <a:cubicBezTo>
                      <a:pt x="364" y="296"/>
                      <a:pt x="344" y="147"/>
                      <a:pt x="313" y="0"/>
                    </a:cubicBezTo>
                    <a:cubicBezTo>
                      <a:pt x="291" y="78"/>
                      <a:pt x="276" y="159"/>
                      <a:pt x="276" y="241"/>
                    </a:cubicBezTo>
                    <a:cubicBezTo>
                      <a:pt x="264" y="228"/>
                      <a:pt x="251" y="217"/>
                      <a:pt x="240" y="205"/>
                    </a:cubicBezTo>
                    <a:lnTo>
                      <a:pt x="0" y="1162"/>
                    </a:lnTo>
                    <a:cubicBezTo>
                      <a:pt x="0" y="1162"/>
                      <a:pt x="241" y="784"/>
                      <a:pt x="375" y="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49">
                <a:extLst>
                  <a:ext uri="{FF2B5EF4-FFF2-40B4-BE49-F238E27FC236}">
                    <a16:creationId xmlns:a16="http://schemas.microsoft.com/office/drawing/2014/main" xmlns="" id="{879F723E-6392-43B9-9C2C-989249A9B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8218" y="160146"/>
                <a:ext cx="142875" cy="476250"/>
              </a:xfrm>
              <a:custGeom>
                <a:avLst/>
                <a:gdLst>
                  <a:gd name="T0" fmla="*/ 0 w 213"/>
                  <a:gd name="T1" fmla="*/ 230 h 707"/>
                  <a:gd name="T2" fmla="*/ 69 w 213"/>
                  <a:gd name="T3" fmla="*/ 707 h 707"/>
                  <a:gd name="T4" fmla="*/ 162 w 213"/>
                  <a:gd name="T5" fmla="*/ 375 h 707"/>
                  <a:gd name="T6" fmla="*/ 0 w 213"/>
                  <a:gd name="T7" fmla="*/ 23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707">
                    <a:moveTo>
                      <a:pt x="0" y="230"/>
                    </a:moveTo>
                    <a:cubicBezTo>
                      <a:pt x="35" y="387"/>
                      <a:pt x="57" y="547"/>
                      <a:pt x="69" y="707"/>
                    </a:cubicBezTo>
                    <a:cubicBezTo>
                      <a:pt x="113" y="596"/>
                      <a:pt x="147" y="482"/>
                      <a:pt x="162" y="375"/>
                    </a:cubicBezTo>
                    <a:cubicBezTo>
                      <a:pt x="213" y="0"/>
                      <a:pt x="46" y="175"/>
                      <a:pt x="0" y="230"/>
                    </a:cubicBezTo>
                  </a:path>
                </a:pathLst>
              </a:custGeom>
              <a:solidFill>
                <a:srgbClr val="1A2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50">
                <a:extLst>
                  <a:ext uri="{FF2B5EF4-FFF2-40B4-BE49-F238E27FC236}">
                    <a16:creationId xmlns:a16="http://schemas.microsoft.com/office/drawing/2014/main" xmlns="" id="{637B5577-1BE6-4DCE-89DB-34925FF69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8218" y="305402"/>
                <a:ext cx="284163" cy="809625"/>
              </a:xfrm>
              <a:custGeom>
                <a:avLst/>
                <a:gdLst>
                  <a:gd name="T0" fmla="*/ 125 w 423"/>
                  <a:gd name="T1" fmla="*/ 327 h 1205"/>
                  <a:gd name="T2" fmla="*/ 168 w 423"/>
                  <a:gd name="T3" fmla="*/ 13 h 1205"/>
                  <a:gd name="T4" fmla="*/ 89 w 423"/>
                  <a:gd name="T5" fmla="*/ 0 h 1205"/>
                  <a:gd name="T6" fmla="*/ 13 w 423"/>
                  <a:gd name="T7" fmla="*/ 11 h 1205"/>
                  <a:gd name="T8" fmla="*/ 0 w 423"/>
                  <a:gd name="T9" fmla="*/ 59 h 1205"/>
                  <a:gd name="T10" fmla="*/ 327 w 423"/>
                  <a:gd name="T11" fmla="*/ 1205 h 1205"/>
                  <a:gd name="T12" fmla="*/ 334 w 423"/>
                  <a:gd name="T13" fmla="*/ 341 h 1205"/>
                  <a:gd name="T14" fmla="*/ 125 w 423"/>
                  <a:gd name="T15" fmla="*/ 327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205">
                    <a:moveTo>
                      <a:pt x="125" y="327"/>
                    </a:moveTo>
                    <a:cubicBezTo>
                      <a:pt x="92" y="219"/>
                      <a:pt x="134" y="115"/>
                      <a:pt x="168" y="13"/>
                    </a:cubicBezTo>
                    <a:cubicBezTo>
                      <a:pt x="145" y="6"/>
                      <a:pt x="119" y="0"/>
                      <a:pt x="89" y="0"/>
                    </a:cubicBezTo>
                    <a:cubicBezTo>
                      <a:pt x="54" y="0"/>
                      <a:pt x="29" y="6"/>
                      <a:pt x="13" y="11"/>
                    </a:cubicBezTo>
                    <a:cubicBezTo>
                      <a:pt x="9" y="27"/>
                      <a:pt x="4" y="43"/>
                      <a:pt x="0" y="59"/>
                    </a:cubicBezTo>
                    <a:cubicBezTo>
                      <a:pt x="59" y="198"/>
                      <a:pt x="286" y="822"/>
                      <a:pt x="327" y="1205"/>
                    </a:cubicBezTo>
                    <a:cubicBezTo>
                      <a:pt x="327" y="1205"/>
                      <a:pt x="423" y="751"/>
                      <a:pt x="334" y="341"/>
                    </a:cubicBezTo>
                    <a:cubicBezTo>
                      <a:pt x="264" y="344"/>
                      <a:pt x="194" y="340"/>
                      <a:pt x="125" y="3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51">
                <a:extLst>
                  <a:ext uri="{FF2B5EF4-FFF2-40B4-BE49-F238E27FC236}">
                    <a16:creationId xmlns:a16="http://schemas.microsoft.com/office/drawing/2014/main" xmlns="" id="{493FD972-A04D-4534-BA63-7EF489B20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0131" y="315721"/>
                <a:ext cx="163513" cy="222250"/>
              </a:xfrm>
              <a:custGeom>
                <a:avLst/>
                <a:gdLst>
                  <a:gd name="T0" fmla="*/ 33 w 242"/>
                  <a:gd name="T1" fmla="*/ 314 h 331"/>
                  <a:gd name="T2" fmla="*/ 242 w 242"/>
                  <a:gd name="T3" fmla="*/ 328 h 331"/>
                  <a:gd name="T4" fmla="*/ 141 w 242"/>
                  <a:gd name="T5" fmla="*/ 33 h 331"/>
                  <a:gd name="T6" fmla="*/ 76 w 242"/>
                  <a:gd name="T7" fmla="*/ 0 h 331"/>
                  <a:gd name="T8" fmla="*/ 33 w 242"/>
                  <a:gd name="T9" fmla="*/ 314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331">
                    <a:moveTo>
                      <a:pt x="33" y="314"/>
                    </a:moveTo>
                    <a:cubicBezTo>
                      <a:pt x="102" y="327"/>
                      <a:pt x="172" y="331"/>
                      <a:pt x="242" y="328"/>
                    </a:cubicBezTo>
                    <a:cubicBezTo>
                      <a:pt x="220" y="230"/>
                      <a:pt x="188" y="129"/>
                      <a:pt x="141" y="33"/>
                    </a:cubicBezTo>
                    <a:cubicBezTo>
                      <a:pt x="141" y="33"/>
                      <a:pt x="115" y="14"/>
                      <a:pt x="76" y="0"/>
                    </a:cubicBezTo>
                    <a:cubicBezTo>
                      <a:pt x="42" y="102"/>
                      <a:pt x="0" y="206"/>
                      <a:pt x="33" y="31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52">
                <a:extLst>
                  <a:ext uri="{FF2B5EF4-FFF2-40B4-BE49-F238E27FC236}">
                    <a16:creationId xmlns:a16="http://schemas.microsoft.com/office/drawing/2014/main" xmlns="" id="{CB443ECE-2CC5-4657-911B-FCA2A8E42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693" y="314133"/>
                <a:ext cx="19050" cy="33338"/>
              </a:xfrm>
              <a:custGeom>
                <a:avLst/>
                <a:gdLst>
                  <a:gd name="T0" fmla="*/ 0 w 27"/>
                  <a:gd name="T1" fmla="*/ 16 h 48"/>
                  <a:gd name="T2" fmla="*/ 14 w 27"/>
                  <a:gd name="T3" fmla="*/ 48 h 48"/>
                  <a:gd name="T4" fmla="*/ 27 w 27"/>
                  <a:gd name="T5" fmla="*/ 0 h 48"/>
                  <a:gd name="T6" fmla="*/ 0 w 27"/>
                  <a:gd name="T7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8">
                    <a:moveTo>
                      <a:pt x="0" y="16"/>
                    </a:moveTo>
                    <a:cubicBezTo>
                      <a:pt x="0" y="16"/>
                      <a:pt x="5" y="27"/>
                      <a:pt x="14" y="48"/>
                    </a:cubicBezTo>
                    <a:cubicBezTo>
                      <a:pt x="18" y="32"/>
                      <a:pt x="23" y="16"/>
                      <a:pt x="27" y="0"/>
                    </a:cubicBezTo>
                    <a:cubicBezTo>
                      <a:pt x="7" y="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53">
                <a:extLst>
                  <a:ext uri="{FF2B5EF4-FFF2-40B4-BE49-F238E27FC236}">
                    <a16:creationId xmlns:a16="http://schemas.microsoft.com/office/drawing/2014/main" xmlns="" id="{21D9ABA8-7533-4A65-9A97-130847553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993" y="-35117"/>
                <a:ext cx="233363" cy="411163"/>
              </a:xfrm>
              <a:custGeom>
                <a:avLst/>
                <a:gdLst>
                  <a:gd name="T0" fmla="*/ 0 w 349"/>
                  <a:gd name="T1" fmla="*/ 510 h 613"/>
                  <a:gd name="T2" fmla="*/ 233 w 349"/>
                  <a:gd name="T3" fmla="*/ 576 h 613"/>
                  <a:gd name="T4" fmla="*/ 349 w 349"/>
                  <a:gd name="T5" fmla="*/ 29 h 613"/>
                  <a:gd name="T6" fmla="*/ 297 w 349"/>
                  <a:gd name="T7" fmla="*/ 8 h 613"/>
                  <a:gd name="T8" fmla="*/ 0 w 349"/>
                  <a:gd name="T9" fmla="*/ 51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613">
                    <a:moveTo>
                      <a:pt x="0" y="510"/>
                    </a:moveTo>
                    <a:cubicBezTo>
                      <a:pt x="0" y="510"/>
                      <a:pt x="50" y="613"/>
                      <a:pt x="233" y="576"/>
                    </a:cubicBezTo>
                    <a:lnTo>
                      <a:pt x="349" y="29"/>
                    </a:lnTo>
                    <a:cubicBezTo>
                      <a:pt x="349" y="29"/>
                      <a:pt x="311" y="16"/>
                      <a:pt x="297" y="8"/>
                    </a:cubicBezTo>
                    <a:cubicBezTo>
                      <a:pt x="284" y="0"/>
                      <a:pt x="35" y="271"/>
                      <a:pt x="0" y="510"/>
                    </a:cubicBezTo>
                  </a:path>
                </a:pathLst>
              </a:custGeom>
              <a:solidFill>
                <a:srgbClr val="F6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54">
                <a:extLst>
                  <a:ext uri="{FF2B5EF4-FFF2-40B4-BE49-F238E27FC236}">
                    <a16:creationId xmlns:a16="http://schemas.microsoft.com/office/drawing/2014/main" xmlns="" id="{AB35E2F0-5E92-442E-89E0-2A6DA91C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256" y="-43054"/>
                <a:ext cx="39688" cy="61913"/>
              </a:xfrm>
              <a:custGeom>
                <a:avLst/>
                <a:gdLst>
                  <a:gd name="T0" fmla="*/ 32 w 58"/>
                  <a:gd name="T1" fmla="*/ 0 h 92"/>
                  <a:gd name="T2" fmla="*/ 3 w 58"/>
                  <a:gd name="T3" fmla="*/ 56 h 92"/>
                  <a:gd name="T4" fmla="*/ 38 w 58"/>
                  <a:gd name="T5" fmla="*/ 72 h 92"/>
                  <a:gd name="T6" fmla="*/ 58 w 58"/>
                  <a:gd name="T7" fmla="*/ 25 h 92"/>
                  <a:gd name="T8" fmla="*/ 32 w 5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2">
                    <a:moveTo>
                      <a:pt x="32" y="0"/>
                    </a:moveTo>
                    <a:cubicBezTo>
                      <a:pt x="22" y="15"/>
                      <a:pt x="5" y="41"/>
                      <a:pt x="3" y="56"/>
                    </a:cubicBezTo>
                    <a:cubicBezTo>
                      <a:pt x="0" y="76"/>
                      <a:pt x="27" y="92"/>
                      <a:pt x="38" y="72"/>
                    </a:cubicBezTo>
                    <a:cubicBezTo>
                      <a:pt x="44" y="62"/>
                      <a:pt x="52" y="42"/>
                      <a:pt x="58" y="25"/>
                    </a:cubicBezTo>
                    <a:cubicBezTo>
                      <a:pt x="48" y="18"/>
                      <a:pt x="39" y="11"/>
                      <a:pt x="32" y="0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55">
                <a:extLst>
                  <a:ext uri="{FF2B5EF4-FFF2-40B4-BE49-F238E27FC236}">
                    <a16:creationId xmlns:a16="http://schemas.microsoft.com/office/drawing/2014/main" xmlns="" id="{70CAA522-5CF8-4FCE-B2B9-4CB148288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2018" y="-74804"/>
                <a:ext cx="257175" cy="550863"/>
              </a:xfrm>
              <a:custGeom>
                <a:avLst/>
                <a:gdLst>
                  <a:gd name="T0" fmla="*/ 383 w 383"/>
                  <a:gd name="T1" fmla="*/ 70 h 819"/>
                  <a:gd name="T2" fmla="*/ 68 w 383"/>
                  <a:gd name="T3" fmla="*/ 819 h 819"/>
                  <a:gd name="T4" fmla="*/ 0 w 383"/>
                  <a:gd name="T5" fmla="*/ 738 h 819"/>
                  <a:gd name="T6" fmla="*/ 178 w 383"/>
                  <a:gd name="T7" fmla="*/ 130 h 819"/>
                  <a:gd name="T8" fmla="*/ 322 w 383"/>
                  <a:gd name="T9" fmla="*/ 28 h 819"/>
                  <a:gd name="T10" fmla="*/ 383 w 383"/>
                  <a:gd name="T11" fmla="*/ 70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819">
                    <a:moveTo>
                      <a:pt x="383" y="70"/>
                    </a:moveTo>
                    <a:cubicBezTo>
                      <a:pt x="383" y="70"/>
                      <a:pt x="100" y="428"/>
                      <a:pt x="68" y="819"/>
                    </a:cubicBezTo>
                    <a:lnTo>
                      <a:pt x="0" y="738"/>
                    </a:lnTo>
                    <a:cubicBezTo>
                      <a:pt x="0" y="738"/>
                      <a:pt x="93" y="260"/>
                      <a:pt x="178" y="130"/>
                    </a:cubicBezTo>
                    <a:cubicBezTo>
                      <a:pt x="263" y="0"/>
                      <a:pt x="322" y="28"/>
                      <a:pt x="322" y="28"/>
                    </a:cubicBezTo>
                    <a:cubicBezTo>
                      <a:pt x="322" y="28"/>
                      <a:pt x="366" y="61"/>
                      <a:pt x="383" y="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56">
                <a:extLst>
                  <a:ext uri="{FF2B5EF4-FFF2-40B4-BE49-F238E27FC236}">
                    <a16:creationId xmlns:a16="http://schemas.microsoft.com/office/drawing/2014/main" xmlns="" id="{BD28C74F-DC5F-4DBC-A139-582E233DD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131" y="98233"/>
                <a:ext cx="66675" cy="120650"/>
              </a:xfrm>
              <a:custGeom>
                <a:avLst/>
                <a:gdLst>
                  <a:gd name="T0" fmla="*/ 94 w 98"/>
                  <a:gd name="T1" fmla="*/ 35 h 179"/>
                  <a:gd name="T2" fmla="*/ 98 w 98"/>
                  <a:gd name="T3" fmla="*/ 0 h 179"/>
                  <a:gd name="T4" fmla="*/ 0 w 98"/>
                  <a:gd name="T5" fmla="*/ 179 h 179"/>
                  <a:gd name="T6" fmla="*/ 94 w 98"/>
                  <a:gd name="T7" fmla="*/ 3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79">
                    <a:moveTo>
                      <a:pt x="94" y="35"/>
                    </a:moveTo>
                    <a:lnTo>
                      <a:pt x="98" y="0"/>
                    </a:lnTo>
                    <a:cubicBezTo>
                      <a:pt x="55" y="53"/>
                      <a:pt x="14" y="113"/>
                      <a:pt x="0" y="179"/>
                    </a:cubicBezTo>
                    <a:cubicBezTo>
                      <a:pt x="44" y="96"/>
                      <a:pt x="94" y="35"/>
                      <a:pt x="94" y="3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57">
                <a:extLst>
                  <a:ext uri="{FF2B5EF4-FFF2-40B4-BE49-F238E27FC236}">
                    <a16:creationId xmlns:a16="http://schemas.microsoft.com/office/drawing/2014/main" xmlns="" id="{FFFA6248-E06C-4C31-BEA1-73E8C322F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5681" y="-16067"/>
                <a:ext cx="247650" cy="555625"/>
              </a:xfrm>
              <a:custGeom>
                <a:avLst/>
                <a:gdLst>
                  <a:gd name="T0" fmla="*/ 288 w 368"/>
                  <a:gd name="T1" fmla="*/ 0 h 827"/>
                  <a:gd name="T2" fmla="*/ 105 w 368"/>
                  <a:gd name="T3" fmla="*/ 785 h 827"/>
                  <a:gd name="T4" fmla="*/ 329 w 368"/>
                  <a:gd name="T5" fmla="*/ 793 h 827"/>
                  <a:gd name="T6" fmla="*/ 226 w 368"/>
                  <a:gd name="T7" fmla="*/ 412 h 827"/>
                  <a:gd name="T8" fmla="*/ 255 w 368"/>
                  <a:gd name="T9" fmla="*/ 350 h 827"/>
                  <a:gd name="T10" fmla="*/ 353 w 368"/>
                  <a:gd name="T11" fmla="*/ 171 h 827"/>
                  <a:gd name="T12" fmla="*/ 368 w 368"/>
                  <a:gd name="T13" fmla="*/ 36 h 827"/>
                  <a:gd name="T14" fmla="*/ 288 w 368"/>
                  <a:gd name="T15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8" h="827">
                    <a:moveTo>
                      <a:pt x="288" y="0"/>
                    </a:moveTo>
                    <a:cubicBezTo>
                      <a:pt x="288" y="0"/>
                      <a:pt x="0" y="525"/>
                      <a:pt x="105" y="785"/>
                    </a:cubicBezTo>
                    <a:cubicBezTo>
                      <a:pt x="105" y="785"/>
                      <a:pt x="191" y="827"/>
                      <a:pt x="329" y="793"/>
                    </a:cubicBezTo>
                    <a:cubicBezTo>
                      <a:pt x="329" y="793"/>
                      <a:pt x="178" y="524"/>
                      <a:pt x="226" y="412"/>
                    </a:cubicBezTo>
                    <a:cubicBezTo>
                      <a:pt x="235" y="390"/>
                      <a:pt x="245" y="370"/>
                      <a:pt x="255" y="350"/>
                    </a:cubicBezTo>
                    <a:cubicBezTo>
                      <a:pt x="269" y="284"/>
                      <a:pt x="310" y="224"/>
                      <a:pt x="353" y="171"/>
                    </a:cubicBezTo>
                    <a:lnTo>
                      <a:pt x="368" y="36"/>
                    </a:lnTo>
                    <a:cubicBezTo>
                      <a:pt x="350" y="25"/>
                      <a:pt x="313" y="6"/>
                      <a:pt x="28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58">
                <a:extLst>
                  <a:ext uri="{FF2B5EF4-FFF2-40B4-BE49-F238E27FC236}">
                    <a16:creationId xmlns:a16="http://schemas.microsoft.com/office/drawing/2014/main" xmlns="" id="{892E4291-B1B4-4958-926B-29382E7F2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881" y="353821"/>
                <a:ext cx="141288" cy="125413"/>
              </a:xfrm>
              <a:custGeom>
                <a:avLst/>
                <a:gdLst>
                  <a:gd name="T0" fmla="*/ 166 w 212"/>
                  <a:gd name="T1" fmla="*/ 0 h 185"/>
                  <a:gd name="T2" fmla="*/ 67 w 212"/>
                  <a:gd name="T3" fmla="*/ 34 h 185"/>
                  <a:gd name="T4" fmla="*/ 0 w 212"/>
                  <a:gd name="T5" fmla="*/ 180 h 185"/>
                  <a:gd name="T6" fmla="*/ 19 w 212"/>
                  <a:gd name="T7" fmla="*/ 173 h 185"/>
                  <a:gd name="T8" fmla="*/ 47 w 212"/>
                  <a:gd name="T9" fmla="*/ 119 h 185"/>
                  <a:gd name="T10" fmla="*/ 104 w 212"/>
                  <a:gd name="T11" fmla="*/ 152 h 185"/>
                  <a:gd name="T12" fmla="*/ 137 w 212"/>
                  <a:gd name="T13" fmla="*/ 90 h 185"/>
                  <a:gd name="T14" fmla="*/ 156 w 212"/>
                  <a:gd name="T15" fmla="*/ 87 h 185"/>
                  <a:gd name="T16" fmla="*/ 167 w 212"/>
                  <a:gd name="T17" fmla="*/ 64 h 185"/>
                  <a:gd name="T18" fmla="*/ 212 w 212"/>
                  <a:gd name="T19" fmla="*/ 49 h 185"/>
                  <a:gd name="T20" fmla="*/ 166 w 212"/>
                  <a:gd name="T2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185">
                    <a:moveTo>
                      <a:pt x="166" y="0"/>
                    </a:moveTo>
                    <a:cubicBezTo>
                      <a:pt x="137" y="13"/>
                      <a:pt x="104" y="25"/>
                      <a:pt x="67" y="34"/>
                    </a:cubicBezTo>
                    <a:lnTo>
                      <a:pt x="0" y="180"/>
                    </a:lnTo>
                    <a:cubicBezTo>
                      <a:pt x="0" y="180"/>
                      <a:pt x="11" y="185"/>
                      <a:pt x="19" y="173"/>
                    </a:cubicBezTo>
                    <a:cubicBezTo>
                      <a:pt x="27" y="162"/>
                      <a:pt x="47" y="119"/>
                      <a:pt x="47" y="119"/>
                    </a:cubicBezTo>
                    <a:cubicBezTo>
                      <a:pt x="47" y="119"/>
                      <a:pt x="83" y="157"/>
                      <a:pt x="104" y="152"/>
                    </a:cubicBezTo>
                    <a:cubicBezTo>
                      <a:pt x="126" y="146"/>
                      <a:pt x="137" y="90"/>
                      <a:pt x="137" y="90"/>
                    </a:cubicBezTo>
                    <a:cubicBezTo>
                      <a:pt x="137" y="90"/>
                      <a:pt x="145" y="95"/>
                      <a:pt x="156" y="87"/>
                    </a:cubicBezTo>
                    <a:cubicBezTo>
                      <a:pt x="168" y="80"/>
                      <a:pt x="167" y="64"/>
                      <a:pt x="167" y="64"/>
                    </a:cubicBezTo>
                    <a:cubicBezTo>
                      <a:pt x="167" y="64"/>
                      <a:pt x="185" y="59"/>
                      <a:pt x="212" y="49"/>
                    </a:cubicBezTo>
                    <a:cubicBezTo>
                      <a:pt x="203" y="28"/>
                      <a:pt x="188" y="10"/>
                      <a:pt x="166" y="0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59">
                <a:extLst>
                  <a:ext uri="{FF2B5EF4-FFF2-40B4-BE49-F238E27FC236}">
                    <a16:creationId xmlns:a16="http://schemas.microsoft.com/office/drawing/2014/main" xmlns="" id="{9F95880D-C7EB-4B90-BF07-AE41D8998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7268" y="-39879"/>
                <a:ext cx="161925" cy="306388"/>
              </a:xfrm>
              <a:custGeom>
                <a:avLst/>
                <a:gdLst>
                  <a:gd name="T0" fmla="*/ 213 w 241"/>
                  <a:gd name="T1" fmla="*/ 0 h 455"/>
                  <a:gd name="T2" fmla="*/ 132 w 241"/>
                  <a:gd name="T3" fmla="*/ 58 h 455"/>
                  <a:gd name="T4" fmla="*/ 141 w 241"/>
                  <a:gd name="T5" fmla="*/ 88 h 455"/>
                  <a:gd name="T6" fmla="*/ 80 w 241"/>
                  <a:gd name="T7" fmla="*/ 88 h 455"/>
                  <a:gd name="T8" fmla="*/ 0 w 241"/>
                  <a:gd name="T9" fmla="*/ 455 h 455"/>
                  <a:gd name="T10" fmla="*/ 0 w 241"/>
                  <a:gd name="T11" fmla="*/ 455 h 455"/>
                  <a:gd name="T12" fmla="*/ 241 w 241"/>
                  <a:gd name="T13" fmla="*/ 18 h 455"/>
                  <a:gd name="T14" fmla="*/ 213 w 241"/>
                  <a:gd name="T15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55">
                    <a:moveTo>
                      <a:pt x="213" y="0"/>
                    </a:moveTo>
                    <a:lnTo>
                      <a:pt x="132" y="58"/>
                    </a:lnTo>
                    <a:lnTo>
                      <a:pt x="141" y="88"/>
                    </a:lnTo>
                    <a:lnTo>
                      <a:pt x="80" y="88"/>
                    </a:lnTo>
                    <a:lnTo>
                      <a:pt x="0" y="455"/>
                    </a:lnTo>
                    <a:lnTo>
                      <a:pt x="0" y="455"/>
                    </a:lnTo>
                    <a:cubicBezTo>
                      <a:pt x="94" y="204"/>
                      <a:pt x="241" y="18"/>
                      <a:pt x="241" y="18"/>
                    </a:cubicBezTo>
                    <a:cubicBezTo>
                      <a:pt x="234" y="14"/>
                      <a:pt x="224" y="7"/>
                      <a:pt x="21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60">
                <a:extLst>
                  <a:ext uri="{FF2B5EF4-FFF2-40B4-BE49-F238E27FC236}">
                    <a16:creationId xmlns:a16="http://schemas.microsoft.com/office/drawing/2014/main" xmlns="" id="{FFBD5577-9CFE-4344-B320-272304BD0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1881" y="-16067"/>
                <a:ext cx="141288" cy="296863"/>
              </a:xfrm>
              <a:custGeom>
                <a:avLst/>
                <a:gdLst>
                  <a:gd name="T0" fmla="*/ 197 w 212"/>
                  <a:gd name="T1" fmla="*/ 7 h 441"/>
                  <a:gd name="T2" fmla="*/ 176 w 212"/>
                  <a:gd name="T3" fmla="*/ 0 h 441"/>
                  <a:gd name="T4" fmla="*/ 0 w 212"/>
                  <a:gd name="T5" fmla="*/ 441 h 441"/>
                  <a:gd name="T6" fmla="*/ 212 w 212"/>
                  <a:gd name="T7" fmla="*/ 141 h 441"/>
                  <a:gd name="T8" fmla="*/ 158 w 212"/>
                  <a:gd name="T9" fmla="*/ 88 h 441"/>
                  <a:gd name="T10" fmla="*/ 187 w 212"/>
                  <a:gd name="T11" fmla="*/ 85 h 441"/>
                  <a:gd name="T12" fmla="*/ 197 w 212"/>
                  <a:gd name="T13" fmla="*/ 7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41">
                    <a:moveTo>
                      <a:pt x="197" y="7"/>
                    </a:moveTo>
                    <a:cubicBezTo>
                      <a:pt x="190" y="4"/>
                      <a:pt x="183" y="2"/>
                      <a:pt x="176" y="0"/>
                    </a:cubicBezTo>
                    <a:cubicBezTo>
                      <a:pt x="176" y="0"/>
                      <a:pt x="57" y="217"/>
                      <a:pt x="0" y="441"/>
                    </a:cubicBezTo>
                    <a:lnTo>
                      <a:pt x="212" y="141"/>
                    </a:lnTo>
                    <a:lnTo>
                      <a:pt x="158" y="88"/>
                    </a:lnTo>
                    <a:lnTo>
                      <a:pt x="187" y="85"/>
                    </a:lnTo>
                    <a:lnTo>
                      <a:pt x="197" y="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4" name="Freeform 161">
                <a:extLst>
                  <a:ext uri="{FF2B5EF4-FFF2-40B4-BE49-F238E27FC236}">
                    <a16:creationId xmlns:a16="http://schemas.microsoft.com/office/drawing/2014/main" xmlns="" id="{88426C0B-3159-4925-94D7-B3B907FDE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181" y="-481204"/>
                <a:ext cx="49213" cy="107950"/>
              </a:xfrm>
              <a:custGeom>
                <a:avLst/>
                <a:gdLst>
                  <a:gd name="T0" fmla="*/ 14 w 73"/>
                  <a:gd name="T1" fmla="*/ 103 h 162"/>
                  <a:gd name="T2" fmla="*/ 18 w 73"/>
                  <a:gd name="T3" fmla="*/ 162 h 162"/>
                  <a:gd name="T4" fmla="*/ 73 w 73"/>
                  <a:gd name="T5" fmla="*/ 118 h 162"/>
                  <a:gd name="T6" fmla="*/ 65 w 73"/>
                  <a:gd name="T7" fmla="*/ 41 h 162"/>
                  <a:gd name="T8" fmla="*/ 65 w 73"/>
                  <a:gd name="T9" fmla="*/ 41 h 162"/>
                  <a:gd name="T10" fmla="*/ 65 w 73"/>
                  <a:gd name="T11" fmla="*/ 41 h 162"/>
                  <a:gd name="T12" fmla="*/ 62 w 73"/>
                  <a:gd name="T13" fmla="*/ 1 h 162"/>
                  <a:gd name="T14" fmla="*/ 27 w 73"/>
                  <a:gd name="T15" fmla="*/ 30 h 162"/>
                  <a:gd name="T16" fmla="*/ 0 w 73"/>
                  <a:gd name="T17" fmla="*/ 76 h 162"/>
                  <a:gd name="T18" fmla="*/ 14 w 73"/>
                  <a:gd name="T19" fmla="*/ 10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62">
                    <a:moveTo>
                      <a:pt x="14" y="103"/>
                    </a:moveTo>
                    <a:cubicBezTo>
                      <a:pt x="17" y="103"/>
                      <a:pt x="18" y="126"/>
                      <a:pt x="18" y="162"/>
                    </a:cubicBezTo>
                    <a:cubicBezTo>
                      <a:pt x="40" y="154"/>
                      <a:pt x="60" y="138"/>
                      <a:pt x="73" y="118"/>
                    </a:cubicBezTo>
                    <a:cubicBezTo>
                      <a:pt x="70" y="92"/>
                      <a:pt x="67" y="66"/>
                      <a:pt x="65" y="41"/>
                    </a:cubicBezTo>
                    <a:lnTo>
                      <a:pt x="65" y="41"/>
                    </a:lnTo>
                    <a:lnTo>
                      <a:pt x="65" y="41"/>
                    </a:lnTo>
                    <a:cubicBezTo>
                      <a:pt x="64" y="27"/>
                      <a:pt x="63" y="14"/>
                      <a:pt x="62" y="1"/>
                    </a:cubicBezTo>
                    <a:cubicBezTo>
                      <a:pt x="54" y="0"/>
                      <a:pt x="34" y="1"/>
                      <a:pt x="27" y="30"/>
                    </a:cubicBezTo>
                    <a:cubicBezTo>
                      <a:pt x="17" y="66"/>
                      <a:pt x="0" y="76"/>
                      <a:pt x="0" y="76"/>
                    </a:cubicBezTo>
                    <a:cubicBezTo>
                      <a:pt x="0" y="76"/>
                      <a:pt x="0" y="100"/>
                      <a:pt x="14" y="103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Oval 162">
                <a:extLst>
                  <a:ext uri="{FF2B5EF4-FFF2-40B4-BE49-F238E27FC236}">
                    <a16:creationId xmlns:a16="http://schemas.microsoft.com/office/drawing/2014/main" xmlns="" id="{EE76FD7E-7876-439B-9C74-769446447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8693" y="287146"/>
                <a:ext cx="9525" cy="1587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63">
                <a:extLst>
                  <a:ext uri="{FF2B5EF4-FFF2-40B4-BE49-F238E27FC236}">
                    <a16:creationId xmlns:a16="http://schemas.microsoft.com/office/drawing/2014/main" xmlns="" id="{AEC114D5-BCA0-4344-9C07-D1A5987FA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3943" y="339533"/>
                <a:ext cx="19050" cy="9525"/>
              </a:xfrm>
              <a:custGeom>
                <a:avLst/>
                <a:gdLst>
                  <a:gd name="T0" fmla="*/ 26 w 29"/>
                  <a:gd name="T1" fmla="*/ 12 h 12"/>
                  <a:gd name="T2" fmla="*/ 26 w 29"/>
                  <a:gd name="T3" fmla="*/ 12 h 12"/>
                  <a:gd name="T4" fmla="*/ 2 w 29"/>
                  <a:gd name="T5" fmla="*/ 5 h 12"/>
                  <a:gd name="T6" fmla="*/ 0 w 29"/>
                  <a:gd name="T7" fmla="*/ 2 h 12"/>
                  <a:gd name="T8" fmla="*/ 3 w 29"/>
                  <a:gd name="T9" fmla="*/ 0 h 12"/>
                  <a:gd name="T10" fmla="*/ 27 w 29"/>
                  <a:gd name="T11" fmla="*/ 7 h 12"/>
                  <a:gd name="T12" fmla="*/ 29 w 29"/>
                  <a:gd name="T13" fmla="*/ 10 h 12"/>
                  <a:gd name="T14" fmla="*/ 26 w 29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">
                    <a:moveTo>
                      <a:pt x="26" y="12"/>
                    </a:moveTo>
                    <a:cubicBezTo>
                      <a:pt x="26" y="12"/>
                      <a:pt x="26" y="12"/>
                      <a:pt x="26" y="12"/>
                    </a:cubicBezTo>
                    <a:lnTo>
                      <a:pt x="2" y="5"/>
                    </a:ln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lnTo>
                      <a:pt x="27" y="7"/>
                    </a:lnTo>
                    <a:cubicBezTo>
                      <a:pt x="28" y="7"/>
                      <a:pt x="29" y="9"/>
                      <a:pt x="29" y="10"/>
                    </a:cubicBezTo>
                    <a:cubicBezTo>
                      <a:pt x="29" y="12"/>
                      <a:pt x="27" y="12"/>
                      <a:pt x="26" y="12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64">
                <a:extLst>
                  <a:ext uri="{FF2B5EF4-FFF2-40B4-BE49-F238E27FC236}">
                    <a16:creationId xmlns:a16="http://schemas.microsoft.com/office/drawing/2014/main" xmlns="" id="{6C969470-8235-4CA9-93F5-7194C1021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068" y="69658"/>
                <a:ext cx="15875" cy="15875"/>
              </a:xfrm>
              <a:custGeom>
                <a:avLst/>
                <a:gdLst>
                  <a:gd name="T0" fmla="*/ 21 w 24"/>
                  <a:gd name="T1" fmla="*/ 23 h 23"/>
                  <a:gd name="T2" fmla="*/ 20 w 24"/>
                  <a:gd name="T3" fmla="*/ 23 h 23"/>
                  <a:gd name="T4" fmla="*/ 1 w 24"/>
                  <a:gd name="T5" fmla="*/ 5 h 23"/>
                  <a:gd name="T6" fmla="*/ 1 w 24"/>
                  <a:gd name="T7" fmla="*/ 1 h 23"/>
                  <a:gd name="T8" fmla="*/ 5 w 24"/>
                  <a:gd name="T9" fmla="*/ 1 h 23"/>
                  <a:gd name="T10" fmla="*/ 23 w 24"/>
                  <a:gd name="T11" fmla="*/ 19 h 23"/>
                  <a:gd name="T12" fmla="*/ 23 w 24"/>
                  <a:gd name="T13" fmla="*/ 23 h 23"/>
                  <a:gd name="T14" fmla="*/ 21 w 24"/>
                  <a:gd name="T1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3">
                    <a:moveTo>
                      <a:pt x="21" y="23"/>
                    </a:moveTo>
                    <a:cubicBezTo>
                      <a:pt x="21" y="23"/>
                      <a:pt x="20" y="23"/>
                      <a:pt x="20" y="23"/>
                    </a:cubicBezTo>
                    <a:lnTo>
                      <a:pt x="1" y="5"/>
                    </a:ln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lnTo>
                      <a:pt x="23" y="19"/>
                    </a:lnTo>
                    <a:cubicBezTo>
                      <a:pt x="24" y="20"/>
                      <a:pt x="24" y="22"/>
                      <a:pt x="23" y="23"/>
                    </a:cubicBezTo>
                    <a:cubicBezTo>
                      <a:pt x="23" y="23"/>
                      <a:pt x="22" y="23"/>
                      <a:pt x="21" y="23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Oval 165">
                <a:extLst>
                  <a:ext uri="{FF2B5EF4-FFF2-40B4-BE49-F238E27FC236}">
                    <a16:creationId xmlns:a16="http://schemas.microsoft.com/office/drawing/2014/main" xmlns="" id="{06ABEB95-DA7E-47D0-AA88-862E42DD3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9043" y="369696"/>
                <a:ext cx="7938" cy="793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Oval 166">
                <a:extLst>
                  <a:ext uri="{FF2B5EF4-FFF2-40B4-BE49-F238E27FC236}">
                    <a16:creationId xmlns:a16="http://schemas.microsoft.com/office/drawing/2014/main" xmlns="" id="{F332DFBB-84D0-44CB-BE35-C88062A0E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6343" y="377633"/>
                <a:ext cx="4763" cy="476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Oval 167">
                <a:extLst>
                  <a:ext uri="{FF2B5EF4-FFF2-40B4-BE49-F238E27FC236}">
                    <a16:creationId xmlns:a16="http://schemas.microsoft.com/office/drawing/2014/main" xmlns="" id="{E56CC62F-11A7-4237-879A-43742F0CB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9681" y="360171"/>
                <a:ext cx="7938" cy="793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Oval 168">
                <a:extLst>
                  <a:ext uri="{FF2B5EF4-FFF2-40B4-BE49-F238E27FC236}">
                    <a16:creationId xmlns:a16="http://schemas.microsoft.com/office/drawing/2014/main" xmlns="" id="{9CFC4194-2079-401A-9F24-7F2316E8B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98568" y="364933"/>
                <a:ext cx="7938" cy="793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Oval 169">
                <a:extLst>
                  <a:ext uri="{FF2B5EF4-FFF2-40B4-BE49-F238E27FC236}">
                    <a16:creationId xmlns:a16="http://schemas.microsoft.com/office/drawing/2014/main" xmlns="" id="{3DCF0DAE-E2E9-448E-AB37-71F51CDF4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793" y="355408"/>
                <a:ext cx="7938" cy="793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70">
                <a:extLst>
                  <a:ext uri="{FF2B5EF4-FFF2-40B4-BE49-F238E27FC236}">
                    <a16:creationId xmlns:a16="http://schemas.microsoft.com/office/drawing/2014/main" xmlns="" id="{A1226EE5-7ACB-490B-AE2E-3E9BD15F6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018" y="-27179"/>
                <a:ext cx="90488" cy="39688"/>
              </a:xfrm>
              <a:custGeom>
                <a:avLst/>
                <a:gdLst>
                  <a:gd name="T0" fmla="*/ 0 w 136"/>
                  <a:gd name="T1" fmla="*/ 59 h 59"/>
                  <a:gd name="T2" fmla="*/ 136 w 136"/>
                  <a:gd name="T3" fmla="*/ 55 h 59"/>
                  <a:gd name="T4" fmla="*/ 52 w 136"/>
                  <a:gd name="T5" fmla="*/ 0 h 59"/>
                  <a:gd name="T6" fmla="*/ 0 w 136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59">
                    <a:moveTo>
                      <a:pt x="0" y="59"/>
                    </a:moveTo>
                    <a:cubicBezTo>
                      <a:pt x="97" y="48"/>
                      <a:pt x="104" y="52"/>
                      <a:pt x="136" y="55"/>
                    </a:cubicBezTo>
                    <a:cubicBezTo>
                      <a:pt x="136" y="55"/>
                      <a:pt x="86" y="12"/>
                      <a:pt x="52" y="0"/>
                    </a:cubicBezTo>
                    <a:cubicBezTo>
                      <a:pt x="52" y="0"/>
                      <a:pt x="32" y="57"/>
                      <a:pt x="0" y="5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171">
                <a:extLst>
                  <a:ext uri="{FF2B5EF4-FFF2-40B4-BE49-F238E27FC236}">
                    <a16:creationId xmlns:a16="http://schemas.microsoft.com/office/drawing/2014/main" xmlns="" id="{25A88021-E4F2-4C6F-A2E3-23C68332C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331" y="-58929"/>
                <a:ext cx="52388" cy="84138"/>
              </a:xfrm>
              <a:custGeom>
                <a:avLst/>
                <a:gdLst>
                  <a:gd name="T0" fmla="*/ 0 w 80"/>
                  <a:gd name="T1" fmla="*/ 0 h 124"/>
                  <a:gd name="T2" fmla="*/ 80 w 80"/>
                  <a:gd name="T3" fmla="*/ 32 h 124"/>
                  <a:gd name="T4" fmla="*/ 53 w 80"/>
                  <a:gd name="T5" fmla="*/ 102 h 124"/>
                  <a:gd name="T6" fmla="*/ 0 w 80"/>
                  <a:gd name="T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124">
                    <a:moveTo>
                      <a:pt x="0" y="0"/>
                    </a:moveTo>
                    <a:cubicBezTo>
                      <a:pt x="0" y="0"/>
                      <a:pt x="55" y="16"/>
                      <a:pt x="80" y="32"/>
                    </a:cubicBezTo>
                    <a:cubicBezTo>
                      <a:pt x="80" y="32"/>
                      <a:pt x="52" y="81"/>
                      <a:pt x="53" y="102"/>
                    </a:cubicBezTo>
                    <a:cubicBezTo>
                      <a:pt x="54" y="124"/>
                      <a:pt x="48" y="5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172">
                <a:extLst>
                  <a:ext uri="{FF2B5EF4-FFF2-40B4-BE49-F238E27FC236}">
                    <a16:creationId xmlns:a16="http://schemas.microsoft.com/office/drawing/2014/main" xmlns="" id="{E7321F74-E79D-4963-B1E1-21C3711B4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9031" y="-11304"/>
                <a:ext cx="52388" cy="39688"/>
              </a:xfrm>
              <a:custGeom>
                <a:avLst/>
                <a:gdLst>
                  <a:gd name="T0" fmla="*/ 72 w 77"/>
                  <a:gd name="T1" fmla="*/ 46 h 58"/>
                  <a:gd name="T2" fmla="*/ 28 w 77"/>
                  <a:gd name="T3" fmla="*/ 49 h 58"/>
                  <a:gd name="T4" fmla="*/ 5 w 77"/>
                  <a:gd name="T5" fmla="*/ 12 h 58"/>
                  <a:gd name="T6" fmla="*/ 49 w 77"/>
                  <a:gd name="T7" fmla="*/ 9 h 58"/>
                  <a:gd name="T8" fmla="*/ 72 w 77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8">
                    <a:moveTo>
                      <a:pt x="72" y="46"/>
                    </a:moveTo>
                    <a:cubicBezTo>
                      <a:pt x="66" y="57"/>
                      <a:pt x="47" y="58"/>
                      <a:pt x="28" y="49"/>
                    </a:cubicBezTo>
                    <a:cubicBezTo>
                      <a:pt x="10" y="39"/>
                      <a:pt x="0" y="23"/>
                      <a:pt x="5" y="12"/>
                    </a:cubicBezTo>
                    <a:cubicBezTo>
                      <a:pt x="11" y="1"/>
                      <a:pt x="30" y="0"/>
                      <a:pt x="49" y="9"/>
                    </a:cubicBezTo>
                    <a:cubicBezTo>
                      <a:pt x="67" y="19"/>
                      <a:pt x="77" y="35"/>
                      <a:pt x="72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173">
                <a:extLst>
                  <a:ext uri="{FF2B5EF4-FFF2-40B4-BE49-F238E27FC236}">
                    <a16:creationId xmlns:a16="http://schemas.microsoft.com/office/drawing/2014/main" xmlns="" id="{B886314F-317B-4048-AB8C-40447EED8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5856" y="41083"/>
                <a:ext cx="6350" cy="9525"/>
              </a:xfrm>
              <a:custGeom>
                <a:avLst/>
                <a:gdLst>
                  <a:gd name="T0" fmla="*/ 9 w 10"/>
                  <a:gd name="T1" fmla="*/ 9 h 14"/>
                  <a:gd name="T2" fmla="*/ 3 w 10"/>
                  <a:gd name="T3" fmla="*/ 14 h 14"/>
                  <a:gd name="T4" fmla="*/ 2 w 10"/>
                  <a:gd name="T5" fmla="*/ 6 h 14"/>
                  <a:gd name="T6" fmla="*/ 8 w 10"/>
                  <a:gd name="T7" fmla="*/ 1 h 14"/>
                  <a:gd name="T8" fmla="*/ 9 w 10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9"/>
                    </a:moveTo>
                    <a:cubicBezTo>
                      <a:pt x="8" y="12"/>
                      <a:pt x="5" y="14"/>
                      <a:pt x="3" y="14"/>
                    </a:cubicBezTo>
                    <a:cubicBezTo>
                      <a:pt x="1" y="13"/>
                      <a:pt x="0" y="10"/>
                      <a:pt x="2" y="6"/>
                    </a:cubicBezTo>
                    <a:cubicBezTo>
                      <a:pt x="3" y="2"/>
                      <a:pt x="6" y="0"/>
                      <a:pt x="8" y="1"/>
                    </a:cubicBezTo>
                    <a:cubicBezTo>
                      <a:pt x="10" y="2"/>
                      <a:pt x="10" y="5"/>
                      <a:pt x="9" y="9"/>
                    </a:cubicBezTo>
                    <a:close/>
                  </a:path>
                </a:pathLst>
              </a:custGeom>
              <a:solidFill>
                <a:srgbClr val="D8C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174">
                <a:extLst>
                  <a:ext uri="{FF2B5EF4-FFF2-40B4-BE49-F238E27FC236}">
                    <a16:creationId xmlns:a16="http://schemas.microsoft.com/office/drawing/2014/main" xmlns="" id="{5A93FA34-C6F0-4AC8-9364-A36134F85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2356" y="166496"/>
                <a:ext cx="6350" cy="9525"/>
              </a:xfrm>
              <a:custGeom>
                <a:avLst/>
                <a:gdLst>
                  <a:gd name="T0" fmla="*/ 9 w 10"/>
                  <a:gd name="T1" fmla="*/ 9 h 14"/>
                  <a:gd name="T2" fmla="*/ 3 w 10"/>
                  <a:gd name="T3" fmla="*/ 14 h 14"/>
                  <a:gd name="T4" fmla="*/ 2 w 10"/>
                  <a:gd name="T5" fmla="*/ 6 h 14"/>
                  <a:gd name="T6" fmla="*/ 8 w 10"/>
                  <a:gd name="T7" fmla="*/ 1 h 14"/>
                  <a:gd name="T8" fmla="*/ 9 w 10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9"/>
                    </a:moveTo>
                    <a:cubicBezTo>
                      <a:pt x="7" y="12"/>
                      <a:pt x="5" y="14"/>
                      <a:pt x="3" y="14"/>
                    </a:cubicBezTo>
                    <a:cubicBezTo>
                      <a:pt x="1" y="13"/>
                      <a:pt x="0" y="10"/>
                      <a:pt x="2" y="6"/>
                    </a:cubicBezTo>
                    <a:cubicBezTo>
                      <a:pt x="3" y="2"/>
                      <a:pt x="6" y="0"/>
                      <a:pt x="8" y="1"/>
                    </a:cubicBezTo>
                    <a:cubicBezTo>
                      <a:pt x="10" y="2"/>
                      <a:pt x="10" y="5"/>
                      <a:pt x="9" y="9"/>
                    </a:cubicBezTo>
                    <a:close/>
                  </a:path>
                </a:pathLst>
              </a:custGeom>
              <a:solidFill>
                <a:srgbClr val="D8C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175">
                <a:extLst>
                  <a:ext uri="{FF2B5EF4-FFF2-40B4-BE49-F238E27FC236}">
                    <a16:creationId xmlns:a16="http://schemas.microsoft.com/office/drawing/2014/main" xmlns="" id="{1D5A3D81-678D-4B84-AE6B-5DF2FA2AF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0443" y="317308"/>
                <a:ext cx="7938" cy="9525"/>
              </a:xfrm>
              <a:custGeom>
                <a:avLst/>
                <a:gdLst>
                  <a:gd name="T0" fmla="*/ 9 w 10"/>
                  <a:gd name="T1" fmla="*/ 9 h 14"/>
                  <a:gd name="T2" fmla="*/ 3 w 10"/>
                  <a:gd name="T3" fmla="*/ 14 h 14"/>
                  <a:gd name="T4" fmla="*/ 1 w 10"/>
                  <a:gd name="T5" fmla="*/ 6 h 14"/>
                  <a:gd name="T6" fmla="*/ 7 w 10"/>
                  <a:gd name="T7" fmla="*/ 1 h 14"/>
                  <a:gd name="T8" fmla="*/ 9 w 10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9"/>
                    </a:moveTo>
                    <a:cubicBezTo>
                      <a:pt x="7" y="12"/>
                      <a:pt x="5" y="14"/>
                      <a:pt x="3" y="14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3" y="2"/>
                      <a:pt x="6" y="0"/>
                      <a:pt x="7" y="1"/>
                    </a:cubicBezTo>
                    <a:cubicBezTo>
                      <a:pt x="9" y="2"/>
                      <a:pt x="10" y="5"/>
                      <a:pt x="9" y="9"/>
                    </a:cubicBezTo>
                    <a:close/>
                  </a:path>
                </a:pathLst>
              </a:custGeom>
              <a:solidFill>
                <a:srgbClr val="D8C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176">
                <a:extLst>
                  <a:ext uri="{FF2B5EF4-FFF2-40B4-BE49-F238E27FC236}">
                    <a16:creationId xmlns:a16="http://schemas.microsoft.com/office/drawing/2014/main" xmlns="" id="{0F1A13AF-6F91-4A88-8C3B-B476FAB77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693" y="98233"/>
                <a:ext cx="6350" cy="9525"/>
              </a:xfrm>
              <a:custGeom>
                <a:avLst/>
                <a:gdLst>
                  <a:gd name="T0" fmla="*/ 9 w 10"/>
                  <a:gd name="T1" fmla="*/ 9 h 14"/>
                  <a:gd name="T2" fmla="*/ 3 w 10"/>
                  <a:gd name="T3" fmla="*/ 14 h 14"/>
                  <a:gd name="T4" fmla="*/ 1 w 10"/>
                  <a:gd name="T5" fmla="*/ 6 h 14"/>
                  <a:gd name="T6" fmla="*/ 7 w 10"/>
                  <a:gd name="T7" fmla="*/ 1 h 14"/>
                  <a:gd name="T8" fmla="*/ 9 w 10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9"/>
                    </a:moveTo>
                    <a:cubicBezTo>
                      <a:pt x="7" y="12"/>
                      <a:pt x="5" y="14"/>
                      <a:pt x="3" y="14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3" y="2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9"/>
                    </a:cubicBezTo>
                    <a:close/>
                  </a:path>
                </a:pathLst>
              </a:custGeom>
              <a:solidFill>
                <a:srgbClr val="D8C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177">
                <a:extLst>
                  <a:ext uri="{FF2B5EF4-FFF2-40B4-BE49-F238E27FC236}">
                    <a16:creationId xmlns:a16="http://schemas.microsoft.com/office/drawing/2014/main" xmlns="" id="{7537B159-9444-4BBE-A687-A293460A0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9018" y="241108"/>
                <a:ext cx="6350" cy="9525"/>
              </a:xfrm>
              <a:custGeom>
                <a:avLst/>
                <a:gdLst>
                  <a:gd name="T0" fmla="*/ 9 w 10"/>
                  <a:gd name="T1" fmla="*/ 8 h 14"/>
                  <a:gd name="T2" fmla="*/ 3 w 10"/>
                  <a:gd name="T3" fmla="*/ 14 h 14"/>
                  <a:gd name="T4" fmla="*/ 2 w 10"/>
                  <a:gd name="T5" fmla="*/ 6 h 14"/>
                  <a:gd name="T6" fmla="*/ 8 w 10"/>
                  <a:gd name="T7" fmla="*/ 1 h 14"/>
                  <a:gd name="T8" fmla="*/ 9 w 10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8"/>
                    </a:moveTo>
                    <a:cubicBezTo>
                      <a:pt x="7" y="12"/>
                      <a:pt x="5" y="14"/>
                      <a:pt x="3" y="14"/>
                    </a:cubicBezTo>
                    <a:cubicBezTo>
                      <a:pt x="1" y="13"/>
                      <a:pt x="0" y="9"/>
                      <a:pt x="2" y="6"/>
                    </a:cubicBezTo>
                    <a:cubicBezTo>
                      <a:pt x="3" y="2"/>
                      <a:pt x="6" y="0"/>
                      <a:pt x="8" y="1"/>
                    </a:cubicBezTo>
                    <a:cubicBezTo>
                      <a:pt x="10" y="1"/>
                      <a:pt x="10" y="5"/>
                      <a:pt x="9" y="8"/>
                    </a:cubicBezTo>
                    <a:close/>
                  </a:path>
                </a:pathLst>
              </a:custGeom>
              <a:solidFill>
                <a:srgbClr val="D8C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178">
                <a:extLst>
                  <a:ext uri="{FF2B5EF4-FFF2-40B4-BE49-F238E27FC236}">
                    <a16:creationId xmlns:a16="http://schemas.microsoft.com/office/drawing/2014/main" xmlns="" id="{6DEE1979-FC37-4666-A259-C8AB98FE1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006" y="1098358"/>
                <a:ext cx="100013" cy="19050"/>
              </a:xfrm>
              <a:custGeom>
                <a:avLst/>
                <a:gdLst>
                  <a:gd name="T0" fmla="*/ 20 w 150"/>
                  <a:gd name="T1" fmla="*/ 0 h 29"/>
                  <a:gd name="T2" fmla="*/ 0 w 150"/>
                  <a:gd name="T3" fmla="*/ 29 h 29"/>
                  <a:gd name="T4" fmla="*/ 150 w 150"/>
                  <a:gd name="T5" fmla="*/ 29 h 29"/>
                  <a:gd name="T6" fmla="*/ 20 w 1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29">
                    <a:moveTo>
                      <a:pt x="20" y="0"/>
                    </a:moveTo>
                    <a:lnTo>
                      <a:pt x="0" y="29"/>
                    </a:lnTo>
                    <a:lnTo>
                      <a:pt x="150" y="2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178">
                <a:extLst>
                  <a:ext uri="{FF2B5EF4-FFF2-40B4-BE49-F238E27FC236}">
                    <a16:creationId xmlns:a16="http://schemas.microsoft.com/office/drawing/2014/main" xmlns="" id="{BDC2C43E-820C-4312-8C8B-DAA9C522D1C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052467" y="1098358"/>
                <a:ext cx="100013" cy="19050"/>
              </a:xfrm>
              <a:custGeom>
                <a:avLst/>
                <a:gdLst>
                  <a:gd name="T0" fmla="*/ 20 w 150"/>
                  <a:gd name="T1" fmla="*/ 0 h 29"/>
                  <a:gd name="T2" fmla="*/ 0 w 150"/>
                  <a:gd name="T3" fmla="*/ 29 h 29"/>
                  <a:gd name="T4" fmla="*/ 150 w 150"/>
                  <a:gd name="T5" fmla="*/ 29 h 29"/>
                  <a:gd name="T6" fmla="*/ 20 w 15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29">
                    <a:moveTo>
                      <a:pt x="20" y="0"/>
                    </a:moveTo>
                    <a:lnTo>
                      <a:pt x="0" y="29"/>
                    </a:lnTo>
                    <a:lnTo>
                      <a:pt x="150" y="2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38CB98B8-3D46-4E00-A24B-883F23160E2D}"/>
                </a:ext>
              </a:extLst>
            </p:cNvPr>
            <p:cNvSpPr/>
            <p:nvPr/>
          </p:nvSpPr>
          <p:spPr>
            <a:xfrm>
              <a:off x="1429622" y="4012942"/>
              <a:ext cx="2358995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xmlns="" id="{0266D6BD-8FFD-44F9-A617-0980C24D1FAF}"/>
              </a:ext>
            </a:extLst>
          </p:cNvPr>
          <p:cNvGrpSpPr/>
          <p:nvPr/>
        </p:nvGrpSpPr>
        <p:grpSpPr>
          <a:xfrm>
            <a:off x="8451609" y="2609291"/>
            <a:ext cx="2358995" cy="1449370"/>
            <a:chOff x="8451609" y="2609291"/>
            <a:chExt cx="2358995" cy="1449370"/>
          </a:xfrm>
        </p:grpSpPr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xmlns="" id="{7C00B5B1-47AF-4554-A02E-CE1061D3E4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4883" y="3321636"/>
              <a:ext cx="1905576" cy="700649"/>
            </a:xfrm>
            <a:custGeom>
              <a:avLst/>
              <a:gdLst>
                <a:gd name="T0" fmla="*/ 0 w 3391"/>
                <a:gd name="T1" fmla="*/ 717 h 717"/>
                <a:gd name="T2" fmla="*/ 3391 w 3391"/>
                <a:gd name="T3" fmla="*/ 717 h 717"/>
                <a:gd name="T4" fmla="*/ 2165 w 3391"/>
                <a:gd name="T5" fmla="*/ 526 h 717"/>
                <a:gd name="T6" fmla="*/ 1755 w 3391"/>
                <a:gd name="T7" fmla="*/ 308 h 717"/>
                <a:gd name="T8" fmla="*/ 1411 w 3391"/>
                <a:gd name="T9" fmla="*/ 14 h 717"/>
                <a:gd name="T10" fmla="*/ 1120 w 3391"/>
                <a:gd name="T11" fmla="*/ 267 h 717"/>
                <a:gd name="T12" fmla="*/ 492 w 3391"/>
                <a:gd name="T13" fmla="*/ 260 h 717"/>
                <a:gd name="T14" fmla="*/ 628 w 3391"/>
                <a:gd name="T15" fmla="*/ 581 h 717"/>
                <a:gd name="T16" fmla="*/ 0 w 3391"/>
                <a:gd name="T17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1" h="717">
                  <a:moveTo>
                    <a:pt x="0" y="717"/>
                  </a:moveTo>
                  <a:lnTo>
                    <a:pt x="3391" y="717"/>
                  </a:lnTo>
                  <a:lnTo>
                    <a:pt x="2165" y="526"/>
                  </a:lnTo>
                  <a:cubicBezTo>
                    <a:pt x="2165" y="526"/>
                    <a:pt x="2158" y="157"/>
                    <a:pt x="1755" y="308"/>
                  </a:cubicBezTo>
                  <a:cubicBezTo>
                    <a:pt x="1755" y="308"/>
                    <a:pt x="1722" y="27"/>
                    <a:pt x="1411" y="14"/>
                  </a:cubicBezTo>
                  <a:cubicBezTo>
                    <a:pt x="1099" y="0"/>
                    <a:pt x="1120" y="267"/>
                    <a:pt x="1120" y="267"/>
                  </a:cubicBezTo>
                  <a:cubicBezTo>
                    <a:pt x="1120" y="267"/>
                    <a:pt x="724" y="7"/>
                    <a:pt x="492" y="260"/>
                  </a:cubicBezTo>
                  <a:cubicBezTo>
                    <a:pt x="259" y="512"/>
                    <a:pt x="628" y="581"/>
                    <a:pt x="628" y="581"/>
                  </a:cubicBezTo>
                  <a:lnTo>
                    <a:pt x="0" y="717"/>
                  </a:lnTo>
                </a:path>
              </a:pathLst>
            </a:custGeom>
            <a:solidFill>
              <a:srgbClr val="EF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xmlns="" id="{FC0621FD-F72C-4501-A494-A1D220E30A1B}"/>
                </a:ext>
              </a:extLst>
            </p:cNvPr>
            <p:cNvGrpSpPr/>
            <p:nvPr/>
          </p:nvGrpSpPr>
          <p:grpSpPr>
            <a:xfrm>
              <a:off x="8658221" y="2609291"/>
              <a:ext cx="1931967" cy="1403106"/>
              <a:chOff x="9247188" y="1223963"/>
              <a:chExt cx="1136650" cy="825501"/>
            </a:xfrm>
          </p:grpSpPr>
          <p:sp>
            <p:nvSpPr>
              <p:cNvPr id="79" name="Freeform 503">
                <a:extLst>
                  <a:ext uri="{FF2B5EF4-FFF2-40B4-BE49-F238E27FC236}">
                    <a16:creationId xmlns:a16="http://schemas.microsoft.com/office/drawing/2014/main" xmlns="" id="{47FAC287-565B-43AE-B648-D2AA997FF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3763" y="1609726"/>
                <a:ext cx="169863" cy="169863"/>
              </a:xfrm>
              <a:custGeom>
                <a:avLst/>
                <a:gdLst>
                  <a:gd name="T0" fmla="*/ 231 w 253"/>
                  <a:gd name="T1" fmla="*/ 87 h 252"/>
                  <a:gd name="T2" fmla="*/ 166 w 253"/>
                  <a:gd name="T3" fmla="*/ 231 h 252"/>
                  <a:gd name="T4" fmla="*/ 22 w 253"/>
                  <a:gd name="T5" fmla="*/ 166 h 252"/>
                  <a:gd name="T6" fmla="*/ 87 w 253"/>
                  <a:gd name="T7" fmla="*/ 22 h 252"/>
                  <a:gd name="T8" fmla="*/ 231 w 253"/>
                  <a:gd name="T9" fmla="*/ 8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52">
                    <a:moveTo>
                      <a:pt x="231" y="87"/>
                    </a:moveTo>
                    <a:cubicBezTo>
                      <a:pt x="253" y="145"/>
                      <a:pt x="224" y="209"/>
                      <a:pt x="166" y="231"/>
                    </a:cubicBezTo>
                    <a:cubicBezTo>
                      <a:pt x="108" y="252"/>
                      <a:pt x="44" y="223"/>
                      <a:pt x="22" y="166"/>
                    </a:cubicBezTo>
                    <a:cubicBezTo>
                      <a:pt x="0" y="108"/>
                      <a:pt x="29" y="43"/>
                      <a:pt x="87" y="22"/>
                    </a:cubicBezTo>
                    <a:cubicBezTo>
                      <a:pt x="145" y="0"/>
                      <a:pt x="209" y="29"/>
                      <a:pt x="231" y="8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504">
                <a:extLst>
                  <a:ext uri="{FF2B5EF4-FFF2-40B4-BE49-F238E27FC236}">
                    <a16:creationId xmlns:a16="http://schemas.microsoft.com/office/drawing/2014/main" xmlns="" id="{9C8C3FDB-D5E9-46C3-8C9E-ABDFF5D28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1700" y="1617663"/>
                <a:ext cx="153988" cy="153988"/>
              </a:xfrm>
              <a:custGeom>
                <a:avLst/>
                <a:gdLst>
                  <a:gd name="T0" fmla="*/ 209 w 229"/>
                  <a:gd name="T1" fmla="*/ 79 h 228"/>
                  <a:gd name="T2" fmla="*/ 150 w 229"/>
                  <a:gd name="T3" fmla="*/ 209 h 228"/>
                  <a:gd name="T4" fmla="*/ 20 w 229"/>
                  <a:gd name="T5" fmla="*/ 150 h 228"/>
                  <a:gd name="T6" fmla="*/ 79 w 229"/>
                  <a:gd name="T7" fmla="*/ 20 h 228"/>
                  <a:gd name="T8" fmla="*/ 209 w 229"/>
                  <a:gd name="T9" fmla="*/ 7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28">
                    <a:moveTo>
                      <a:pt x="209" y="79"/>
                    </a:moveTo>
                    <a:cubicBezTo>
                      <a:pt x="229" y="131"/>
                      <a:pt x="202" y="189"/>
                      <a:pt x="150" y="209"/>
                    </a:cubicBezTo>
                    <a:cubicBezTo>
                      <a:pt x="98" y="228"/>
                      <a:pt x="39" y="202"/>
                      <a:pt x="20" y="150"/>
                    </a:cubicBezTo>
                    <a:cubicBezTo>
                      <a:pt x="0" y="98"/>
                      <a:pt x="27" y="39"/>
                      <a:pt x="79" y="20"/>
                    </a:cubicBezTo>
                    <a:cubicBezTo>
                      <a:pt x="131" y="0"/>
                      <a:pt x="189" y="26"/>
                      <a:pt x="209" y="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505">
                <a:extLst>
                  <a:ext uri="{FF2B5EF4-FFF2-40B4-BE49-F238E27FC236}">
                    <a16:creationId xmlns:a16="http://schemas.microsoft.com/office/drawing/2014/main" xmlns="" id="{7083CE09-07E2-40C9-9D27-CCEDE4FA3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4563" y="1662113"/>
                <a:ext cx="69850" cy="65088"/>
              </a:xfrm>
              <a:custGeom>
                <a:avLst/>
                <a:gdLst>
                  <a:gd name="T0" fmla="*/ 98 w 103"/>
                  <a:gd name="T1" fmla="*/ 30 h 95"/>
                  <a:gd name="T2" fmla="*/ 57 w 103"/>
                  <a:gd name="T3" fmla="*/ 30 h 95"/>
                  <a:gd name="T4" fmla="*/ 57 w 103"/>
                  <a:gd name="T5" fmla="*/ 27 h 95"/>
                  <a:gd name="T6" fmla="*/ 56 w 103"/>
                  <a:gd name="T7" fmla="*/ 20 h 95"/>
                  <a:gd name="T8" fmla="*/ 49 w 103"/>
                  <a:gd name="T9" fmla="*/ 18 h 95"/>
                  <a:gd name="T10" fmla="*/ 44 w 103"/>
                  <a:gd name="T11" fmla="*/ 19 h 95"/>
                  <a:gd name="T12" fmla="*/ 42 w 103"/>
                  <a:gd name="T13" fmla="*/ 24 h 95"/>
                  <a:gd name="T14" fmla="*/ 46 w 103"/>
                  <a:gd name="T15" fmla="*/ 30 h 95"/>
                  <a:gd name="T16" fmla="*/ 68 w 103"/>
                  <a:gd name="T17" fmla="*/ 38 h 95"/>
                  <a:gd name="T18" fmla="*/ 89 w 103"/>
                  <a:gd name="T19" fmla="*/ 45 h 95"/>
                  <a:gd name="T20" fmla="*/ 99 w 103"/>
                  <a:gd name="T21" fmla="*/ 52 h 95"/>
                  <a:gd name="T22" fmla="*/ 103 w 103"/>
                  <a:gd name="T23" fmla="*/ 63 h 95"/>
                  <a:gd name="T24" fmla="*/ 92 w 103"/>
                  <a:gd name="T25" fmla="*/ 80 h 95"/>
                  <a:gd name="T26" fmla="*/ 61 w 103"/>
                  <a:gd name="T27" fmla="*/ 87 h 95"/>
                  <a:gd name="T28" fmla="*/ 61 w 103"/>
                  <a:gd name="T29" fmla="*/ 95 h 95"/>
                  <a:gd name="T30" fmla="*/ 42 w 103"/>
                  <a:gd name="T31" fmla="*/ 95 h 95"/>
                  <a:gd name="T32" fmla="*/ 42 w 103"/>
                  <a:gd name="T33" fmla="*/ 87 h 95"/>
                  <a:gd name="T34" fmla="*/ 13 w 103"/>
                  <a:gd name="T35" fmla="*/ 81 h 95"/>
                  <a:gd name="T36" fmla="*/ 1 w 103"/>
                  <a:gd name="T37" fmla="*/ 62 h 95"/>
                  <a:gd name="T38" fmla="*/ 1 w 103"/>
                  <a:gd name="T39" fmla="*/ 58 h 95"/>
                  <a:gd name="T40" fmla="*/ 42 w 103"/>
                  <a:gd name="T41" fmla="*/ 58 h 95"/>
                  <a:gd name="T42" fmla="*/ 42 w 103"/>
                  <a:gd name="T43" fmla="*/ 63 h 95"/>
                  <a:gd name="T44" fmla="*/ 43 w 103"/>
                  <a:gd name="T45" fmla="*/ 73 h 95"/>
                  <a:gd name="T46" fmla="*/ 49 w 103"/>
                  <a:gd name="T47" fmla="*/ 75 h 95"/>
                  <a:gd name="T48" fmla="*/ 55 w 103"/>
                  <a:gd name="T49" fmla="*/ 74 h 95"/>
                  <a:gd name="T50" fmla="*/ 57 w 103"/>
                  <a:gd name="T51" fmla="*/ 70 h 95"/>
                  <a:gd name="T52" fmla="*/ 55 w 103"/>
                  <a:gd name="T53" fmla="*/ 60 h 95"/>
                  <a:gd name="T54" fmla="*/ 42 w 103"/>
                  <a:gd name="T55" fmla="*/ 54 h 95"/>
                  <a:gd name="T56" fmla="*/ 17 w 103"/>
                  <a:gd name="T57" fmla="*/ 45 h 95"/>
                  <a:gd name="T58" fmla="*/ 5 w 103"/>
                  <a:gd name="T59" fmla="*/ 38 h 95"/>
                  <a:gd name="T60" fmla="*/ 0 w 103"/>
                  <a:gd name="T61" fmla="*/ 27 h 95"/>
                  <a:gd name="T62" fmla="*/ 10 w 103"/>
                  <a:gd name="T63" fmla="*/ 12 h 95"/>
                  <a:gd name="T64" fmla="*/ 42 w 103"/>
                  <a:gd name="T65" fmla="*/ 6 h 95"/>
                  <a:gd name="T66" fmla="*/ 42 w 103"/>
                  <a:gd name="T67" fmla="*/ 0 h 95"/>
                  <a:gd name="T68" fmla="*/ 61 w 103"/>
                  <a:gd name="T69" fmla="*/ 0 h 95"/>
                  <a:gd name="T70" fmla="*/ 61 w 103"/>
                  <a:gd name="T71" fmla="*/ 6 h 95"/>
                  <a:gd name="T72" fmla="*/ 89 w 103"/>
                  <a:gd name="T73" fmla="*/ 12 h 95"/>
                  <a:gd name="T74" fmla="*/ 99 w 103"/>
                  <a:gd name="T75" fmla="*/ 26 h 95"/>
                  <a:gd name="T76" fmla="*/ 98 w 103"/>
                  <a:gd name="T7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3" h="95">
                    <a:moveTo>
                      <a:pt x="98" y="30"/>
                    </a:moveTo>
                    <a:lnTo>
                      <a:pt x="57" y="30"/>
                    </a:lnTo>
                    <a:lnTo>
                      <a:pt x="57" y="27"/>
                    </a:lnTo>
                    <a:cubicBezTo>
                      <a:pt x="57" y="23"/>
                      <a:pt x="57" y="21"/>
                      <a:pt x="56" y="20"/>
                    </a:cubicBezTo>
                    <a:cubicBezTo>
                      <a:pt x="55" y="19"/>
                      <a:pt x="53" y="18"/>
                      <a:pt x="49" y="18"/>
                    </a:cubicBezTo>
                    <a:cubicBezTo>
                      <a:pt x="47" y="18"/>
                      <a:pt x="45" y="19"/>
                      <a:pt x="44" y="19"/>
                    </a:cubicBezTo>
                    <a:cubicBezTo>
                      <a:pt x="43" y="20"/>
                      <a:pt x="42" y="22"/>
                      <a:pt x="42" y="24"/>
                    </a:cubicBezTo>
                    <a:cubicBezTo>
                      <a:pt x="42" y="27"/>
                      <a:pt x="43" y="29"/>
                      <a:pt x="46" y="30"/>
                    </a:cubicBezTo>
                    <a:cubicBezTo>
                      <a:pt x="48" y="32"/>
                      <a:pt x="56" y="34"/>
                      <a:pt x="68" y="38"/>
                    </a:cubicBezTo>
                    <a:cubicBezTo>
                      <a:pt x="79" y="41"/>
                      <a:pt x="86" y="43"/>
                      <a:pt x="89" y="45"/>
                    </a:cubicBezTo>
                    <a:cubicBezTo>
                      <a:pt x="93" y="46"/>
                      <a:pt x="96" y="49"/>
                      <a:pt x="99" y="52"/>
                    </a:cubicBezTo>
                    <a:cubicBezTo>
                      <a:pt x="102" y="55"/>
                      <a:pt x="103" y="58"/>
                      <a:pt x="103" y="63"/>
                    </a:cubicBezTo>
                    <a:cubicBezTo>
                      <a:pt x="103" y="70"/>
                      <a:pt x="99" y="76"/>
                      <a:pt x="92" y="80"/>
                    </a:cubicBezTo>
                    <a:cubicBezTo>
                      <a:pt x="85" y="84"/>
                      <a:pt x="75" y="86"/>
                      <a:pt x="61" y="87"/>
                    </a:cubicBezTo>
                    <a:lnTo>
                      <a:pt x="61" y="95"/>
                    </a:lnTo>
                    <a:lnTo>
                      <a:pt x="42" y="95"/>
                    </a:lnTo>
                    <a:lnTo>
                      <a:pt x="42" y="87"/>
                    </a:lnTo>
                    <a:cubicBezTo>
                      <a:pt x="31" y="86"/>
                      <a:pt x="21" y="84"/>
                      <a:pt x="13" y="81"/>
                    </a:cubicBezTo>
                    <a:cubicBezTo>
                      <a:pt x="5" y="77"/>
                      <a:pt x="1" y="71"/>
                      <a:pt x="1" y="62"/>
                    </a:cubicBezTo>
                    <a:lnTo>
                      <a:pt x="1" y="58"/>
                    </a:lnTo>
                    <a:lnTo>
                      <a:pt x="42" y="58"/>
                    </a:lnTo>
                    <a:lnTo>
                      <a:pt x="42" y="63"/>
                    </a:lnTo>
                    <a:cubicBezTo>
                      <a:pt x="42" y="68"/>
                      <a:pt x="42" y="72"/>
                      <a:pt x="43" y="73"/>
                    </a:cubicBezTo>
                    <a:cubicBezTo>
                      <a:pt x="44" y="74"/>
                      <a:pt x="46" y="75"/>
                      <a:pt x="49" y="75"/>
                    </a:cubicBezTo>
                    <a:cubicBezTo>
                      <a:pt x="52" y="75"/>
                      <a:pt x="54" y="75"/>
                      <a:pt x="55" y="74"/>
                    </a:cubicBezTo>
                    <a:cubicBezTo>
                      <a:pt x="57" y="73"/>
                      <a:pt x="57" y="71"/>
                      <a:pt x="57" y="70"/>
                    </a:cubicBezTo>
                    <a:cubicBezTo>
                      <a:pt x="57" y="65"/>
                      <a:pt x="57" y="62"/>
                      <a:pt x="55" y="60"/>
                    </a:cubicBezTo>
                    <a:cubicBezTo>
                      <a:pt x="54" y="58"/>
                      <a:pt x="50" y="56"/>
                      <a:pt x="42" y="54"/>
                    </a:cubicBezTo>
                    <a:cubicBezTo>
                      <a:pt x="30" y="50"/>
                      <a:pt x="21" y="47"/>
                      <a:pt x="17" y="45"/>
                    </a:cubicBezTo>
                    <a:cubicBezTo>
                      <a:pt x="12" y="43"/>
                      <a:pt x="8" y="41"/>
                      <a:pt x="5" y="38"/>
                    </a:cubicBezTo>
                    <a:cubicBezTo>
                      <a:pt x="2" y="34"/>
                      <a:pt x="0" y="31"/>
                      <a:pt x="0" y="27"/>
                    </a:cubicBezTo>
                    <a:cubicBezTo>
                      <a:pt x="0" y="21"/>
                      <a:pt x="3" y="16"/>
                      <a:pt x="10" y="12"/>
                    </a:cubicBezTo>
                    <a:cubicBezTo>
                      <a:pt x="17" y="9"/>
                      <a:pt x="28" y="7"/>
                      <a:pt x="42" y="6"/>
                    </a:cubicBezTo>
                    <a:lnTo>
                      <a:pt x="42" y="0"/>
                    </a:lnTo>
                    <a:lnTo>
                      <a:pt x="61" y="0"/>
                    </a:lnTo>
                    <a:lnTo>
                      <a:pt x="61" y="6"/>
                    </a:lnTo>
                    <a:cubicBezTo>
                      <a:pt x="73" y="7"/>
                      <a:pt x="83" y="9"/>
                      <a:pt x="89" y="12"/>
                    </a:cubicBezTo>
                    <a:cubicBezTo>
                      <a:pt x="95" y="16"/>
                      <a:pt x="99" y="20"/>
                      <a:pt x="99" y="26"/>
                    </a:cubicBezTo>
                    <a:cubicBezTo>
                      <a:pt x="99" y="27"/>
                      <a:pt x="98" y="28"/>
                      <a:pt x="98" y="3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510">
                <a:extLst>
                  <a:ext uri="{FF2B5EF4-FFF2-40B4-BE49-F238E27FC236}">
                    <a16:creationId xmlns:a16="http://schemas.microsoft.com/office/drawing/2014/main" xmlns="" id="{55BCE59B-24BA-4316-AB32-B8E808A39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4725" y="1758951"/>
                <a:ext cx="7938" cy="290513"/>
              </a:xfrm>
              <a:custGeom>
                <a:avLst/>
                <a:gdLst>
                  <a:gd name="T0" fmla="*/ 6 w 12"/>
                  <a:gd name="T1" fmla="*/ 432 h 432"/>
                  <a:gd name="T2" fmla="*/ 0 w 12"/>
                  <a:gd name="T3" fmla="*/ 425 h 432"/>
                  <a:gd name="T4" fmla="*/ 0 w 12"/>
                  <a:gd name="T5" fmla="*/ 7 h 432"/>
                  <a:gd name="T6" fmla="*/ 6 w 12"/>
                  <a:gd name="T7" fmla="*/ 0 h 432"/>
                  <a:gd name="T8" fmla="*/ 12 w 12"/>
                  <a:gd name="T9" fmla="*/ 7 h 432"/>
                  <a:gd name="T10" fmla="*/ 12 w 12"/>
                  <a:gd name="T11" fmla="*/ 425 h 432"/>
                  <a:gd name="T12" fmla="*/ 6 w 12"/>
                  <a:gd name="T13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32">
                    <a:moveTo>
                      <a:pt x="6" y="432"/>
                    </a:moveTo>
                    <a:cubicBezTo>
                      <a:pt x="3" y="432"/>
                      <a:pt x="0" y="429"/>
                      <a:pt x="0" y="425"/>
                    </a:cubicBezTo>
                    <a:lnTo>
                      <a:pt x="0" y="7"/>
                    </a:ln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7"/>
                    </a:cubicBezTo>
                    <a:lnTo>
                      <a:pt x="12" y="425"/>
                    </a:lnTo>
                    <a:cubicBezTo>
                      <a:pt x="12" y="429"/>
                      <a:pt x="9" y="432"/>
                      <a:pt x="6" y="432"/>
                    </a:cubicBezTo>
                    <a:close/>
                  </a:path>
                </a:pathLst>
              </a:custGeom>
              <a:solidFill>
                <a:srgbClr val="2E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511">
                <a:extLst>
                  <a:ext uri="{FF2B5EF4-FFF2-40B4-BE49-F238E27FC236}">
                    <a16:creationId xmlns:a16="http://schemas.microsoft.com/office/drawing/2014/main" xmlns="" id="{C5BAA9D0-E0B2-460A-8C31-514D615BF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4563" y="1758951"/>
                <a:ext cx="74613" cy="46038"/>
              </a:xfrm>
              <a:custGeom>
                <a:avLst/>
                <a:gdLst>
                  <a:gd name="T0" fmla="*/ 87 w 112"/>
                  <a:gd name="T1" fmla="*/ 0 h 70"/>
                  <a:gd name="T2" fmla="*/ 43 w 112"/>
                  <a:gd name="T3" fmla="*/ 55 h 70"/>
                  <a:gd name="T4" fmla="*/ 0 w 112"/>
                  <a:gd name="T5" fmla="*/ 38 h 70"/>
                  <a:gd name="T6" fmla="*/ 52 w 112"/>
                  <a:gd name="T7" fmla="*/ 70 h 70"/>
                  <a:gd name="T8" fmla="*/ 107 w 112"/>
                  <a:gd name="T9" fmla="*/ 25 h 70"/>
                  <a:gd name="T10" fmla="*/ 112 w 112"/>
                  <a:gd name="T11" fmla="*/ 0 h 70"/>
                  <a:gd name="T12" fmla="*/ 87 w 11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70">
                    <a:moveTo>
                      <a:pt x="87" y="0"/>
                    </a:moveTo>
                    <a:cubicBezTo>
                      <a:pt x="85" y="25"/>
                      <a:pt x="71" y="50"/>
                      <a:pt x="43" y="55"/>
                    </a:cubicBezTo>
                    <a:cubicBezTo>
                      <a:pt x="26" y="56"/>
                      <a:pt x="11" y="49"/>
                      <a:pt x="0" y="38"/>
                    </a:cubicBezTo>
                    <a:cubicBezTo>
                      <a:pt x="9" y="55"/>
                      <a:pt x="25" y="70"/>
                      <a:pt x="52" y="70"/>
                    </a:cubicBezTo>
                    <a:cubicBezTo>
                      <a:pt x="86" y="70"/>
                      <a:pt x="101" y="45"/>
                      <a:pt x="107" y="25"/>
                    </a:cubicBezTo>
                    <a:cubicBezTo>
                      <a:pt x="112" y="11"/>
                      <a:pt x="112" y="0"/>
                      <a:pt x="112" y="0"/>
                    </a:cubicBezTo>
                    <a:lnTo>
                      <a:pt x="87" y="0"/>
                    </a:lnTo>
                  </a:path>
                </a:pathLst>
              </a:custGeom>
              <a:solidFill>
                <a:srgbClr val="2E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512">
                <a:extLst>
                  <a:ext uri="{FF2B5EF4-FFF2-40B4-BE49-F238E27FC236}">
                    <a16:creationId xmlns:a16="http://schemas.microsoft.com/office/drawing/2014/main" xmlns="" id="{3FE0281F-2B0D-4FF2-B17D-D407AAB5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6313" y="1758951"/>
                <a:ext cx="6350" cy="290513"/>
              </a:xfrm>
              <a:custGeom>
                <a:avLst/>
                <a:gdLst>
                  <a:gd name="T0" fmla="*/ 3 w 9"/>
                  <a:gd name="T1" fmla="*/ 0 h 432"/>
                  <a:gd name="T2" fmla="*/ 0 w 9"/>
                  <a:gd name="T3" fmla="*/ 1 h 432"/>
                  <a:gd name="T4" fmla="*/ 3 w 9"/>
                  <a:gd name="T5" fmla="*/ 7 h 432"/>
                  <a:gd name="T6" fmla="*/ 3 w 9"/>
                  <a:gd name="T7" fmla="*/ 425 h 432"/>
                  <a:gd name="T8" fmla="*/ 0 w 9"/>
                  <a:gd name="T9" fmla="*/ 431 h 432"/>
                  <a:gd name="T10" fmla="*/ 3 w 9"/>
                  <a:gd name="T11" fmla="*/ 432 h 432"/>
                  <a:gd name="T12" fmla="*/ 9 w 9"/>
                  <a:gd name="T13" fmla="*/ 425 h 432"/>
                  <a:gd name="T14" fmla="*/ 9 w 9"/>
                  <a:gd name="T15" fmla="*/ 7 h 432"/>
                  <a:gd name="T16" fmla="*/ 3 w 9"/>
                  <a:gd name="T17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432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2"/>
                      <a:pt x="3" y="5"/>
                      <a:pt x="3" y="7"/>
                    </a:cubicBezTo>
                    <a:lnTo>
                      <a:pt x="3" y="425"/>
                    </a:lnTo>
                    <a:cubicBezTo>
                      <a:pt x="3" y="428"/>
                      <a:pt x="2" y="430"/>
                      <a:pt x="0" y="431"/>
                    </a:cubicBezTo>
                    <a:cubicBezTo>
                      <a:pt x="1" y="432"/>
                      <a:pt x="2" y="432"/>
                      <a:pt x="3" y="432"/>
                    </a:cubicBezTo>
                    <a:cubicBezTo>
                      <a:pt x="6" y="432"/>
                      <a:pt x="9" y="429"/>
                      <a:pt x="9" y="425"/>
                    </a:cubicBezTo>
                    <a:lnTo>
                      <a:pt x="9" y="7"/>
                    </a:lnTo>
                    <a:cubicBezTo>
                      <a:pt x="9" y="3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2E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513">
                <a:extLst>
                  <a:ext uri="{FF2B5EF4-FFF2-40B4-BE49-F238E27FC236}">
                    <a16:creationId xmlns:a16="http://schemas.microsoft.com/office/drawing/2014/main" xmlns="" id="{4D70FB47-4F65-479A-A4D1-526F823DD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8525" y="1743076"/>
                <a:ext cx="161925" cy="28575"/>
              </a:xfrm>
              <a:custGeom>
                <a:avLst/>
                <a:gdLst>
                  <a:gd name="T0" fmla="*/ 0 w 242"/>
                  <a:gd name="T1" fmla="*/ 0 h 43"/>
                  <a:gd name="T2" fmla="*/ 121 w 242"/>
                  <a:gd name="T3" fmla="*/ 43 h 43"/>
                  <a:gd name="T4" fmla="*/ 242 w 242"/>
                  <a:gd name="T5" fmla="*/ 0 h 43"/>
                  <a:gd name="T6" fmla="*/ 0 w 242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43">
                    <a:moveTo>
                      <a:pt x="0" y="0"/>
                    </a:moveTo>
                    <a:cubicBezTo>
                      <a:pt x="0" y="0"/>
                      <a:pt x="32" y="43"/>
                      <a:pt x="121" y="43"/>
                    </a:cubicBezTo>
                    <a:cubicBezTo>
                      <a:pt x="210" y="43"/>
                      <a:pt x="242" y="0"/>
                      <a:pt x="2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514">
                <a:extLst>
                  <a:ext uri="{FF2B5EF4-FFF2-40B4-BE49-F238E27FC236}">
                    <a16:creationId xmlns:a16="http://schemas.microsoft.com/office/drawing/2014/main" xmlns="" id="{3E6DBFB6-3300-4C85-A7D8-A8D55B85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5038" y="1758951"/>
                <a:ext cx="66675" cy="36513"/>
              </a:xfrm>
              <a:custGeom>
                <a:avLst/>
                <a:gdLst>
                  <a:gd name="T0" fmla="*/ 56 w 100"/>
                  <a:gd name="T1" fmla="*/ 55 h 56"/>
                  <a:gd name="T2" fmla="*/ 100 w 100"/>
                  <a:gd name="T3" fmla="*/ 0 h 56"/>
                  <a:gd name="T4" fmla="*/ 0 w 100"/>
                  <a:gd name="T5" fmla="*/ 0 h 56"/>
                  <a:gd name="T6" fmla="*/ 7 w 100"/>
                  <a:gd name="T7" fmla="*/ 26 h 56"/>
                  <a:gd name="T8" fmla="*/ 13 w 100"/>
                  <a:gd name="T9" fmla="*/ 38 h 56"/>
                  <a:gd name="T10" fmla="*/ 56 w 100"/>
                  <a:gd name="T11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56">
                    <a:moveTo>
                      <a:pt x="56" y="55"/>
                    </a:moveTo>
                    <a:cubicBezTo>
                      <a:pt x="84" y="50"/>
                      <a:pt x="98" y="25"/>
                      <a:pt x="100" y="0"/>
                    </a:cubicBezTo>
                    <a:lnTo>
                      <a:pt x="0" y="0"/>
                    </a:lnTo>
                    <a:cubicBezTo>
                      <a:pt x="0" y="0"/>
                      <a:pt x="1" y="12"/>
                      <a:pt x="7" y="26"/>
                    </a:cubicBezTo>
                    <a:cubicBezTo>
                      <a:pt x="8" y="30"/>
                      <a:pt x="10" y="34"/>
                      <a:pt x="13" y="38"/>
                    </a:cubicBezTo>
                    <a:cubicBezTo>
                      <a:pt x="24" y="49"/>
                      <a:pt x="39" y="56"/>
                      <a:pt x="56" y="55"/>
                    </a:cubicBezTo>
                  </a:path>
                </a:pathLst>
              </a:custGeom>
              <a:solidFill>
                <a:srgbClr val="73C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515">
                <a:extLst>
                  <a:ext uri="{FF2B5EF4-FFF2-40B4-BE49-F238E27FC236}">
                    <a16:creationId xmlns:a16="http://schemas.microsoft.com/office/drawing/2014/main" xmlns="" id="{06D201C7-6F52-49E8-BAD5-B05BCA1C5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8525" y="1743076"/>
                <a:ext cx="161925" cy="28575"/>
              </a:xfrm>
              <a:custGeom>
                <a:avLst/>
                <a:gdLst>
                  <a:gd name="T0" fmla="*/ 121 w 242"/>
                  <a:gd name="T1" fmla="*/ 36 h 43"/>
                  <a:gd name="T2" fmla="*/ 7 w 242"/>
                  <a:gd name="T3" fmla="*/ 0 h 43"/>
                  <a:gd name="T4" fmla="*/ 0 w 242"/>
                  <a:gd name="T5" fmla="*/ 0 h 43"/>
                  <a:gd name="T6" fmla="*/ 121 w 242"/>
                  <a:gd name="T7" fmla="*/ 43 h 43"/>
                  <a:gd name="T8" fmla="*/ 242 w 242"/>
                  <a:gd name="T9" fmla="*/ 0 h 43"/>
                  <a:gd name="T10" fmla="*/ 235 w 242"/>
                  <a:gd name="T11" fmla="*/ 0 h 43"/>
                  <a:gd name="T12" fmla="*/ 121 w 242"/>
                  <a:gd name="T13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43">
                    <a:moveTo>
                      <a:pt x="121" y="36"/>
                    </a:moveTo>
                    <a:cubicBezTo>
                      <a:pt x="56" y="36"/>
                      <a:pt x="21" y="13"/>
                      <a:pt x="7" y="0"/>
                    </a:cubicBezTo>
                    <a:lnTo>
                      <a:pt x="0" y="0"/>
                    </a:lnTo>
                    <a:cubicBezTo>
                      <a:pt x="0" y="0"/>
                      <a:pt x="32" y="43"/>
                      <a:pt x="121" y="43"/>
                    </a:cubicBezTo>
                    <a:cubicBezTo>
                      <a:pt x="210" y="43"/>
                      <a:pt x="242" y="0"/>
                      <a:pt x="242" y="0"/>
                    </a:cubicBezTo>
                    <a:lnTo>
                      <a:pt x="235" y="0"/>
                    </a:lnTo>
                    <a:cubicBezTo>
                      <a:pt x="221" y="13"/>
                      <a:pt x="186" y="36"/>
                      <a:pt x="121" y="36"/>
                    </a:cubicBezTo>
                    <a:close/>
                  </a:path>
                </a:pathLst>
              </a:custGeom>
              <a:solidFill>
                <a:srgbClr val="2E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516">
                <a:extLst>
                  <a:ext uri="{FF2B5EF4-FFF2-40B4-BE49-F238E27FC236}">
                    <a16:creationId xmlns:a16="http://schemas.microsoft.com/office/drawing/2014/main" xmlns="" id="{C9B06243-2DCC-484F-BB00-B569648D2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8675" y="1827213"/>
                <a:ext cx="146050" cy="104775"/>
              </a:xfrm>
              <a:custGeom>
                <a:avLst/>
                <a:gdLst>
                  <a:gd name="T0" fmla="*/ 217 w 217"/>
                  <a:gd name="T1" fmla="*/ 156 h 156"/>
                  <a:gd name="T2" fmla="*/ 217 w 217"/>
                  <a:gd name="T3" fmla="*/ 156 h 156"/>
                  <a:gd name="T4" fmla="*/ 0 w 217"/>
                  <a:gd name="T5" fmla="*/ 8 h 156"/>
                  <a:gd name="T6" fmla="*/ 217 w 217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7" h="156">
                    <a:moveTo>
                      <a:pt x="217" y="156"/>
                    </a:move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7" y="156"/>
                      <a:pt x="199" y="0"/>
                      <a:pt x="0" y="8"/>
                    </a:cubicBezTo>
                    <a:cubicBezTo>
                      <a:pt x="51" y="81"/>
                      <a:pt x="129" y="137"/>
                      <a:pt x="217" y="156"/>
                    </a:cubicBezTo>
                    <a:close/>
                  </a:path>
                </a:pathLst>
              </a:custGeom>
              <a:solidFill>
                <a:srgbClr val="73C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517">
                <a:extLst>
                  <a:ext uri="{FF2B5EF4-FFF2-40B4-BE49-F238E27FC236}">
                    <a16:creationId xmlns:a16="http://schemas.microsoft.com/office/drawing/2014/main" xmlns="" id="{485D3302-75EF-45F4-8F01-9045632E3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8675" y="1831976"/>
                <a:ext cx="146050" cy="109538"/>
              </a:xfrm>
              <a:custGeom>
                <a:avLst/>
                <a:gdLst>
                  <a:gd name="T0" fmla="*/ 0 w 217"/>
                  <a:gd name="T1" fmla="*/ 0 h 163"/>
                  <a:gd name="T2" fmla="*/ 0 w 217"/>
                  <a:gd name="T3" fmla="*/ 0 h 163"/>
                  <a:gd name="T4" fmla="*/ 217 w 217"/>
                  <a:gd name="T5" fmla="*/ 148 h 163"/>
                  <a:gd name="T6" fmla="*/ 0 w 217"/>
                  <a:gd name="T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7" h="16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163"/>
                      <a:pt x="217" y="148"/>
                    </a:cubicBezTo>
                    <a:cubicBezTo>
                      <a:pt x="129" y="129"/>
                      <a:pt x="51" y="73"/>
                      <a:pt x="0" y="0"/>
                    </a:cubicBezTo>
                    <a:close/>
                  </a:path>
                </a:pathLst>
              </a:custGeom>
              <a:solidFill>
                <a:srgbClr val="2E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Freeform 518">
                <a:extLst>
                  <a:ext uri="{FF2B5EF4-FFF2-40B4-BE49-F238E27FC236}">
                    <a16:creationId xmlns:a16="http://schemas.microsoft.com/office/drawing/2014/main" xmlns="" id="{1F6861A6-97D7-489D-AD44-A10B15314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2663" y="1878013"/>
                <a:ext cx="144463" cy="103188"/>
              </a:xfrm>
              <a:custGeom>
                <a:avLst/>
                <a:gdLst>
                  <a:gd name="T0" fmla="*/ 215 w 215"/>
                  <a:gd name="T1" fmla="*/ 7 h 153"/>
                  <a:gd name="T2" fmla="*/ 0 w 215"/>
                  <a:gd name="T3" fmla="*/ 153 h 153"/>
                  <a:gd name="T4" fmla="*/ 215 w 215"/>
                  <a:gd name="T5" fmla="*/ 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" h="153">
                    <a:moveTo>
                      <a:pt x="215" y="7"/>
                    </a:moveTo>
                    <a:cubicBezTo>
                      <a:pt x="27" y="0"/>
                      <a:pt x="2" y="140"/>
                      <a:pt x="0" y="153"/>
                    </a:cubicBezTo>
                    <a:cubicBezTo>
                      <a:pt x="80" y="120"/>
                      <a:pt x="155" y="68"/>
                      <a:pt x="215" y="7"/>
                    </a:cubicBezTo>
                    <a:close/>
                  </a:path>
                </a:pathLst>
              </a:custGeom>
              <a:solidFill>
                <a:srgbClr val="73C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1" name="Freeform 519">
                <a:extLst>
                  <a:ext uri="{FF2B5EF4-FFF2-40B4-BE49-F238E27FC236}">
                    <a16:creationId xmlns:a16="http://schemas.microsoft.com/office/drawing/2014/main" xmlns="" id="{C871C807-1BC0-418A-8B45-84FCEB085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2663" y="1882776"/>
                <a:ext cx="146050" cy="107950"/>
              </a:xfrm>
              <a:custGeom>
                <a:avLst/>
                <a:gdLst>
                  <a:gd name="T0" fmla="*/ 0 w 217"/>
                  <a:gd name="T1" fmla="*/ 146 h 162"/>
                  <a:gd name="T2" fmla="*/ 0 w 217"/>
                  <a:gd name="T3" fmla="*/ 147 h 162"/>
                  <a:gd name="T4" fmla="*/ 217 w 217"/>
                  <a:gd name="T5" fmla="*/ 0 h 162"/>
                  <a:gd name="T6" fmla="*/ 215 w 217"/>
                  <a:gd name="T7" fmla="*/ 0 h 162"/>
                  <a:gd name="T8" fmla="*/ 0 w 217"/>
                  <a:gd name="T9" fmla="*/ 14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62">
                    <a:moveTo>
                      <a:pt x="0" y="14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216" y="162"/>
                      <a:pt x="217" y="0"/>
                      <a:pt x="217" y="0"/>
                    </a:cubicBezTo>
                    <a:cubicBezTo>
                      <a:pt x="216" y="0"/>
                      <a:pt x="216" y="0"/>
                      <a:pt x="215" y="0"/>
                    </a:cubicBezTo>
                    <a:cubicBezTo>
                      <a:pt x="155" y="61"/>
                      <a:pt x="80" y="113"/>
                      <a:pt x="0" y="146"/>
                    </a:cubicBezTo>
                    <a:close/>
                  </a:path>
                </a:pathLst>
              </a:custGeom>
              <a:solidFill>
                <a:srgbClr val="2E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Freeform 520">
                <a:extLst>
                  <a:ext uri="{FF2B5EF4-FFF2-40B4-BE49-F238E27FC236}">
                    <a16:creationId xmlns:a16="http://schemas.microsoft.com/office/drawing/2014/main" xmlns="" id="{F5B01C56-1F58-4241-8E31-2F2525F50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4675" y="1285876"/>
                <a:ext cx="14288" cy="22225"/>
              </a:xfrm>
              <a:custGeom>
                <a:avLst/>
                <a:gdLst>
                  <a:gd name="T0" fmla="*/ 15 w 21"/>
                  <a:gd name="T1" fmla="*/ 31 h 31"/>
                  <a:gd name="T2" fmla="*/ 19 w 21"/>
                  <a:gd name="T3" fmla="*/ 9 h 31"/>
                  <a:gd name="T4" fmla="*/ 6 w 21"/>
                  <a:gd name="T5" fmla="*/ 0 h 31"/>
                  <a:gd name="T6" fmla="*/ 0 w 21"/>
                  <a:gd name="T7" fmla="*/ 12 h 31"/>
                  <a:gd name="T8" fmla="*/ 15 w 2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1">
                    <a:moveTo>
                      <a:pt x="15" y="31"/>
                    </a:moveTo>
                    <a:cubicBezTo>
                      <a:pt x="16" y="24"/>
                      <a:pt x="17" y="17"/>
                      <a:pt x="19" y="9"/>
                    </a:cubicBezTo>
                    <a:cubicBezTo>
                      <a:pt x="21" y="0"/>
                      <a:pt x="6" y="0"/>
                      <a:pt x="6" y="0"/>
                    </a:cubicBezTo>
                    <a:cubicBezTo>
                      <a:pt x="6" y="0"/>
                      <a:pt x="3" y="5"/>
                      <a:pt x="0" y="12"/>
                    </a:cubicBezTo>
                    <a:cubicBezTo>
                      <a:pt x="5" y="19"/>
                      <a:pt x="9" y="25"/>
                      <a:pt x="15" y="31"/>
                    </a:cubicBez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Freeform 521">
                <a:extLst>
                  <a:ext uri="{FF2B5EF4-FFF2-40B4-BE49-F238E27FC236}">
                    <a16:creationId xmlns:a16="http://schemas.microsoft.com/office/drawing/2014/main" xmlns="" id="{CFE9CAD3-2145-413D-B1F5-2F2C084FA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3088" y="1227138"/>
                <a:ext cx="58738" cy="71438"/>
              </a:xfrm>
              <a:custGeom>
                <a:avLst/>
                <a:gdLst>
                  <a:gd name="T0" fmla="*/ 26 w 86"/>
                  <a:gd name="T1" fmla="*/ 80 h 108"/>
                  <a:gd name="T2" fmla="*/ 84 w 86"/>
                  <a:gd name="T3" fmla="*/ 75 h 108"/>
                  <a:gd name="T4" fmla="*/ 86 w 86"/>
                  <a:gd name="T5" fmla="*/ 62 h 108"/>
                  <a:gd name="T6" fmla="*/ 7 w 86"/>
                  <a:gd name="T7" fmla="*/ 89 h 108"/>
                  <a:gd name="T8" fmla="*/ 26 w 86"/>
                  <a:gd name="T9" fmla="*/ 108 h 108"/>
                  <a:gd name="T10" fmla="*/ 26 w 86"/>
                  <a:gd name="T11" fmla="*/ 8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08">
                    <a:moveTo>
                      <a:pt x="26" y="80"/>
                    </a:moveTo>
                    <a:cubicBezTo>
                      <a:pt x="42" y="67"/>
                      <a:pt x="63" y="71"/>
                      <a:pt x="84" y="75"/>
                    </a:cubicBezTo>
                    <a:lnTo>
                      <a:pt x="86" y="62"/>
                    </a:lnTo>
                    <a:cubicBezTo>
                      <a:pt x="4" y="0"/>
                      <a:pt x="0" y="68"/>
                      <a:pt x="7" y="89"/>
                    </a:cubicBezTo>
                    <a:cubicBezTo>
                      <a:pt x="10" y="97"/>
                      <a:pt x="17" y="103"/>
                      <a:pt x="26" y="108"/>
                    </a:cubicBezTo>
                    <a:cubicBezTo>
                      <a:pt x="19" y="99"/>
                      <a:pt x="20" y="86"/>
                      <a:pt x="26" y="80"/>
                    </a:cubicBez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4" name="Freeform 522">
                <a:extLst>
                  <a:ext uri="{FF2B5EF4-FFF2-40B4-BE49-F238E27FC236}">
                    <a16:creationId xmlns:a16="http://schemas.microsoft.com/office/drawing/2014/main" xmlns="" id="{B2AB9AA0-CD06-489E-B7E6-FBDBD5B3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5788" y="1271588"/>
                <a:ext cx="44450" cy="34925"/>
              </a:xfrm>
              <a:custGeom>
                <a:avLst/>
                <a:gdLst>
                  <a:gd name="T0" fmla="*/ 7 w 65"/>
                  <a:gd name="T1" fmla="*/ 13 h 51"/>
                  <a:gd name="T2" fmla="*/ 7 w 65"/>
                  <a:gd name="T3" fmla="*/ 41 h 51"/>
                  <a:gd name="T4" fmla="*/ 34 w 65"/>
                  <a:gd name="T5" fmla="*/ 51 h 51"/>
                  <a:gd name="T6" fmla="*/ 51 w 65"/>
                  <a:gd name="T7" fmla="*/ 32 h 51"/>
                  <a:gd name="T8" fmla="*/ 61 w 65"/>
                  <a:gd name="T9" fmla="*/ 38 h 51"/>
                  <a:gd name="T10" fmla="*/ 65 w 65"/>
                  <a:gd name="T11" fmla="*/ 8 h 51"/>
                  <a:gd name="T12" fmla="*/ 7 w 65"/>
                  <a:gd name="T13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1">
                    <a:moveTo>
                      <a:pt x="7" y="13"/>
                    </a:moveTo>
                    <a:cubicBezTo>
                      <a:pt x="1" y="19"/>
                      <a:pt x="0" y="32"/>
                      <a:pt x="7" y="41"/>
                    </a:cubicBezTo>
                    <a:cubicBezTo>
                      <a:pt x="19" y="48"/>
                      <a:pt x="34" y="51"/>
                      <a:pt x="34" y="51"/>
                    </a:cubicBezTo>
                    <a:lnTo>
                      <a:pt x="51" y="32"/>
                    </a:lnTo>
                    <a:lnTo>
                      <a:pt x="61" y="38"/>
                    </a:lnTo>
                    <a:lnTo>
                      <a:pt x="65" y="8"/>
                    </a:lnTo>
                    <a:cubicBezTo>
                      <a:pt x="44" y="4"/>
                      <a:pt x="23" y="0"/>
                      <a:pt x="7" y="13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5" name="Freeform 523">
                <a:extLst>
                  <a:ext uri="{FF2B5EF4-FFF2-40B4-BE49-F238E27FC236}">
                    <a16:creationId xmlns:a16="http://schemas.microsoft.com/office/drawing/2014/main" xmlns="" id="{471C057C-1818-43C4-B58C-A8B0FB9C3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9275" y="1223963"/>
                <a:ext cx="120650" cy="61913"/>
              </a:xfrm>
              <a:custGeom>
                <a:avLst/>
                <a:gdLst>
                  <a:gd name="T0" fmla="*/ 64 w 178"/>
                  <a:gd name="T1" fmla="*/ 69 h 93"/>
                  <a:gd name="T2" fmla="*/ 178 w 178"/>
                  <a:gd name="T3" fmla="*/ 73 h 93"/>
                  <a:gd name="T4" fmla="*/ 37 w 178"/>
                  <a:gd name="T5" fmla="*/ 0 h 93"/>
                  <a:gd name="T6" fmla="*/ 42 w 178"/>
                  <a:gd name="T7" fmla="*/ 93 h 93"/>
                  <a:gd name="T8" fmla="*/ 53 w 178"/>
                  <a:gd name="T9" fmla="*/ 79 h 93"/>
                  <a:gd name="T10" fmla="*/ 51 w 178"/>
                  <a:gd name="T11" fmla="*/ 59 h 93"/>
                  <a:gd name="T12" fmla="*/ 64 w 178"/>
                  <a:gd name="T13" fmla="*/ 6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93">
                    <a:moveTo>
                      <a:pt x="64" y="69"/>
                    </a:moveTo>
                    <a:cubicBezTo>
                      <a:pt x="64" y="69"/>
                      <a:pt x="134" y="78"/>
                      <a:pt x="178" y="73"/>
                    </a:cubicBezTo>
                    <a:cubicBezTo>
                      <a:pt x="178" y="73"/>
                      <a:pt x="107" y="12"/>
                      <a:pt x="37" y="0"/>
                    </a:cubicBezTo>
                    <a:cubicBezTo>
                      <a:pt x="37" y="0"/>
                      <a:pt x="0" y="60"/>
                      <a:pt x="42" y="93"/>
                    </a:cubicBezTo>
                    <a:lnTo>
                      <a:pt x="53" y="79"/>
                    </a:lnTo>
                    <a:cubicBezTo>
                      <a:pt x="53" y="79"/>
                      <a:pt x="43" y="62"/>
                      <a:pt x="51" y="59"/>
                    </a:cubicBezTo>
                    <a:cubicBezTo>
                      <a:pt x="60" y="55"/>
                      <a:pt x="64" y="69"/>
                      <a:pt x="64" y="6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6" name="Freeform 524">
                <a:extLst>
                  <a:ext uri="{FF2B5EF4-FFF2-40B4-BE49-F238E27FC236}">
                    <a16:creationId xmlns:a16="http://schemas.microsoft.com/office/drawing/2014/main" xmlns="" id="{EE43D256-1994-4A98-8E81-4AB0052D2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127" y="1576388"/>
                <a:ext cx="76200" cy="466725"/>
              </a:xfrm>
              <a:custGeom>
                <a:avLst/>
                <a:gdLst>
                  <a:gd name="T0" fmla="*/ 114 w 114"/>
                  <a:gd name="T1" fmla="*/ 0 h 693"/>
                  <a:gd name="T2" fmla="*/ 39 w 114"/>
                  <a:gd name="T3" fmla="*/ 147 h 693"/>
                  <a:gd name="T4" fmla="*/ 77 w 114"/>
                  <a:gd name="T5" fmla="*/ 693 h 693"/>
                  <a:gd name="T6" fmla="*/ 79 w 114"/>
                  <a:gd name="T7" fmla="*/ 687 h 693"/>
                  <a:gd name="T8" fmla="*/ 114 w 114"/>
                  <a:gd name="T9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693">
                    <a:moveTo>
                      <a:pt x="114" y="0"/>
                    </a:moveTo>
                    <a:cubicBezTo>
                      <a:pt x="87" y="8"/>
                      <a:pt x="56" y="43"/>
                      <a:pt x="39" y="147"/>
                    </a:cubicBezTo>
                    <a:cubicBezTo>
                      <a:pt x="0" y="371"/>
                      <a:pt x="77" y="693"/>
                      <a:pt x="77" y="693"/>
                    </a:cubicBezTo>
                    <a:cubicBezTo>
                      <a:pt x="78" y="691"/>
                      <a:pt x="79" y="689"/>
                      <a:pt x="79" y="687"/>
                    </a:cubicBezTo>
                    <a:cubicBezTo>
                      <a:pt x="45" y="459"/>
                      <a:pt x="83" y="227"/>
                      <a:pt x="114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7" name="Freeform 525">
                <a:extLst>
                  <a:ext uri="{FF2B5EF4-FFF2-40B4-BE49-F238E27FC236}">
                    <a16:creationId xmlns:a16="http://schemas.microsoft.com/office/drawing/2014/main" xmlns="" id="{034C2656-BC9E-4F89-8F06-059F13790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8488" y="1571626"/>
                <a:ext cx="85725" cy="466725"/>
              </a:xfrm>
              <a:custGeom>
                <a:avLst/>
                <a:gdLst>
                  <a:gd name="T0" fmla="*/ 69 w 128"/>
                  <a:gd name="T1" fmla="*/ 8 h 695"/>
                  <a:gd name="T2" fmla="*/ 34 w 128"/>
                  <a:gd name="T3" fmla="*/ 695 h 695"/>
                  <a:gd name="T4" fmla="*/ 128 w 128"/>
                  <a:gd name="T5" fmla="*/ 27 h 695"/>
                  <a:gd name="T6" fmla="*/ 69 w 128"/>
                  <a:gd name="T7" fmla="*/ 8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695">
                    <a:moveTo>
                      <a:pt x="69" y="8"/>
                    </a:moveTo>
                    <a:cubicBezTo>
                      <a:pt x="38" y="235"/>
                      <a:pt x="0" y="467"/>
                      <a:pt x="34" y="695"/>
                    </a:cubicBezTo>
                    <a:cubicBezTo>
                      <a:pt x="121" y="446"/>
                      <a:pt x="128" y="27"/>
                      <a:pt x="128" y="27"/>
                    </a:cubicBezTo>
                    <a:cubicBezTo>
                      <a:pt x="128" y="27"/>
                      <a:pt x="100" y="0"/>
                      <a:pt x="69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8" name="Freeform 526">
                <a:extLst>
                  <a:ext uri="{FF2B5EF4-FFF2-40B4-BE49-F238E27FC236}">
                    <a16:creationId xmlns:a16="http://schemas.microsoft.com/office/drawing/2014/main" xmlns="" id="{2F263CA4-0AE9-4820-9D23-BB46BB09D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7038" y="1444626"/>
                <a:ext cx="263525" cy="598488"/>
              </a:xfrm>
              <a:custGeom>
                <a:avLst/>
                <a:gdLst>
                  <a:gd name="T0" fmla="*/ 193 w 394"/>
                  <a:gd name="T1" fmla="*/ 223 h 890"/>
                  <a:gd name="T2" fmla="*/ 0 w 394"/>
                  <a:gd name="T3" fmla="*/ 890 h 890"/>
                  <a:gd name="T4" fmla="*/ 305 w 394"/>
                  <a:gd name="T5" fmla="*/ 324 h 890"/>
                  <a:gd name="T6" fmla="*/ 193 w 394"/>
                  <a:gd name="T7" fmla="*/ 223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4" h="890">
                    <a:moveTo>
                      <a:pt x="193" y="223"/>
                    </a:moveTo>
                    <a:cubicBezTo>
                      <a:pt x="193" y="223"/>
                      <a:pt x="24" y="688"/>
                      <a:pt x="0" y="890"/>
                    </a:cubicBezTo>
                    <a:cubicBezTo>
                      <a:pt x="0" y="890"/>
                      <a:pt x="215" y="648"/>
                      <a:pt x="305" y="324"/>
                    </a:cubicBezTo>
                    <a:cubicBezTo>
                      <a:pt x="394" y="0"/>
                      <a:pt x="193" y="223"/>
                      <a:pt x="193" y="2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9" name="Freeform 527">
                <a:extLst>
                  <a:ext uri="{FF2B5EF4-FFF2-40B4-BE49-F238E27FC236}">
                    <a16:creationId xmlns:a16="http://schemas.microsoft.com/office/drawing/2014/main" xmlns="" id="{F4A220BB-01A8-40EF-9CF9-31C11688F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7063" y="1382713"/>
                <a:ext cx="319088" cy="131763"/>
              </a:xfrm>
              <a:custGeom>
                <a:avLst/>
                <a:gdLst>
                  <a:gd name="T0" fmla="*/ 220 w 475"/>
                  <a:gd name="T1" fmla="*/ 132 h 195"/>
                  <a:gd name="T2" fmla="*/ 0 w 475"/>
                  <a:gd name="T3" fmla="*/ 0 h 195"/>
                  <a:gd name="T4" fmla="*/ 50 w 475"/>
                  <a:gd name="T5" fmla="*/ 26 h 195"/>
                  <a:gd name="T6" fmla="*/ 296 w 475"/>
                  <a:gd name="T7" fmla="*/ 195 h 195"/>
                  <a:gd name="T8" fmla="*/ 475 w 475"/>
                  <a:gd name="T9" fmla="*/ 82 h 195"/>
                  <a:gd name="T10" fmla="*/ 469 w 475"/>
                  <a:gd name="T11" fmla="*/ 70 h 195"/>
                  <a:gd name="T12" fmla="*/ 306 w 475"/>
                  <a:gd name="T13" fmla="*/ 168 h 195"/>
                  <a:gd name="T14" fmla="*/ 220 w 475"/>
                  <a:gd name="T15" fmla="*/ 13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5" h="195">
                    <a:moveTo>
                      <a:pt x="220" y="132"/>
                    </a:moveTo>
                    <a:cubicBezTo>
                      <a:pt x="147" y="85"/>
                      <a:pt x="81" y="21"/>
                      <a:pt x="0" y="0"/>
                    </a:cubicBezTo>
                    <a:cubicBezTo>
                      <a:pt x="29" y="12"/>
                      <a:pt x="50" y="26"/>
                      <a:pt x="50" y="26"/>
                    </a:cubicBezTo>
                    <a:cubicBezTo>
                      <a:pt x="50" y="26"/>
                      <a:pt x="164" y="149"/>
                      <a:pt x="296" y="195"/>
                    </a:cubicBezTo>
                    <a:cubicBezTo>
                      <a:pt x="296" y="195"/>
                      <a:pt x="406" y="148"/>
                      <a:pt x="475" y="82"/>
                    </a:cubicBezTo>
                    <a:cubicBezTo>
                      <a:pt x="473" y="78"/>
                      <a:pt x="471" y="74"/>
                      <a:pt x="469" y="70"/>
                    </a:cubicBezTo>
                    <a:cubicBezTo>
                      <a:pt x="420" y="111"/>
                      <a:pt x="365" y="145"/>
                      <a:pt x="306" y="168"/>
                    </a:cubicBezTo>
                    <a:cubicBezTo>
                      <a:pt x="281" y="178"/>
                      <a:pt x="247" y="151"/>
                      <a:pt x="220" y="132"/>
                    </a:cubicBezTo>
                    <a:close/>
                  </a:path>
                </a:pathLst>
              </a:custGeom>
              <a:solidFill>
                <a:srgbClr val="B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0" name="Freeform 528">
                <a:extLst>
                  <a:ext uri="{FF2B5EF4-FFF2-40B4-BE49-F238E27FC236}">
                    <a16:creationId xmlns:a16="http://schemas.microsoft.com/office/drawing/2014/main" xmlns="" id="{D5640F69-6767-4FBD-908B-D79D79E69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1370013"/>
                <a:ext cx="61913" cy="211138"/>
              </a:xfrm>
              <a:custGeom>
                <a:avLst/>
                <a:gdLst>
                  <a:gd name="T0" fmla="*/ 33 w 91"/>
                  <a:gd name="T1" fmla="*/ 0 h 314"/>
                  <a:gd name="T2" fmla="*/ 0 w 91"/>
                  <a:gd name="T3" fmla="*/ 25 h 314"/>
                  <a:gd name="T4" fmla="*/ 80 w 91"/>
                  <a:gd name="T5" fmla="*/ 314 h 314"/>
                  <a:gd name="T6" fmla="*/ 33 w 91"/>
                  <a:gd name="T7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314">
                    <a:moveTo>
                      <a:pt x="33" y="0"/>
                    </a:moveTo>
                    <a:cubicBezTo>
                      <a:pt x="20" y="8"/>
                      <a:pt x="9" y="17"/>
                      <a:pt x="0" y="25"/>
                    </a:cubicBezTo>
                    <a:cubicBezTo>
                      <a:pt x="0" y="25"/>
                      <a:pt x="78" y="210"/>
                      <a:pt x="80" y="314"/>
                    </a:cubicBezTo>
                    <a:cubicBezTo>
                      <a:pt x="91" y="208"/>
                      <a:pt x="69" y="99"/>
                      <a:pt x="33" y="0"/>
                    </a:cubicBezTo>
                  </a:path>
                </a:pathLst>
              </a:custGeom>
              <a:solidFill>
                <a:srgbClr val="B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1" name="Freeform 529">
                <a:extLst>
                  <a:ext uri="{FF2B5EF4-FFF2-40B4-BE49-F238E27FC236}">
                    <a16:creationId xmlns:a16="http://schemas.microsoft.com/office/drawing/2014/main" xmlns="" id="{2F51B1AE-F311-4BAF-BF4F-D1BBEE615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3875" y="1328738"/>
                <a:ext cx="165100" cy="282575"/>
              </a:xfrm>
              <a:custGeom>
                <a:avLst/>
                <a:gdLst>
                  <a:gd name="T0" fmla="*/ 239 w 245"/>
                  <a:gd name="T1" fmla="*/ 374 h 422"/>
                  <a:gd name="T2" fmla="*/ 202 w 245"/>
                  <a:gd name="T3" fmla="*/ 108 h 422"/>
                  <a:gd name="T4" fmla="*/ 0 w 245"/>
                  <a:gd name="T5" fmla="*/ 63 h 422"/>
                  <a:gd name="T6" fmla="*/ 47 w 245"/>
                  <a:gd name="T7" fmla="*/ 377 h 422"/>
                  <a:gd name="T8" fmla="*/ 48 w 245"/>
                  <a:gd name="T9" fmla="*/ 381 h 422"/>
                  <a:gd name="T10" fmla="*/ 239 w 245"/>
                  <a:gd name="T11" fmla="*/ 374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422">
                    <a:moveTo>
                      <a:pt x="239" y="374"/>
                    </a:moveTo>
                    <a:cubicBezTo>
                      <a:pt x="242" y="332"/>
                      <a:pt x="245" y="212"/>
                      <a:pt x="202" y="108"/>
                    </a:cubicBezTo>
                    <a:cubicBezTo>
                      <a:pt x="159" y="0"/>
                      <a:pt x="64" y="22"/>
                      <a:pt x="0" y="63"/>
                    </a:cubicBezTo>
                    <a:cubicBezTo>
                      <a:pt x="36" y="162"/>
                      <a:pt x="58" y="271"/>
                      <a:pt x="47" y="377"/>
                    </a:cubicBezTo>
                    <a:cubicBezTo>
                      <a:pt x="48" y="379"/>
                      <a:pt x="48" y="380"/>
                      <a:pt x="48" y="381"/>
                    </a:cubicBezTo>
                    <a:cubicBezTo>
                      <a:pt x="105" y="422"/>
                      <a:pt x="185" y="414"/>
                      <a:pt x="239" y="374"/>
                    </a:cubicBezTo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Freeform 530">
                <a:extLst>
                  <a:ext uri="{FF2B5EF4-FFF2-40B4-BE49-F238E27FC236}">
                    <a16:creationId xmlns:a16="http://schemas.microsoft.com/office/drawing/2014/main" xmlns="" id="{1AB805EC-F40E-4CE6-B792-B7FA23E81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5625" y="1579563"/>
                <a:ext cx="128588" cy="57150"/>
              </a:xfrm>
              <a:custGeom>
                <a:avLst/>
                <a:gdLst>
                  <a:gd name="T0" fmla="*/ 1 w 192"/>
                  <a:gd name="T1" fmla="*/ 7 h 85"/>
                  <a:gd name="T2" fmla="*/ 0 w 192"/>
                  <a:gd name="T3" fmla="*/ 22 h 85"/>
                  <a:gd name="T4" fmla="*/ 191 w 192"/>
                  <a:gd name="T5" fmla="*/ 15 h 85"/>
                  <a:gd name="T6" fmla="*/ 192 w 192"/>
                  <a:gd name="T7" fmla="*/ 0 h 85"/>
                  <a:gd name="T8" fmla="*/ 1 w 192"/>
                  <a:gd name="T9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85">
                    <a:moveTo>
                      <a:pt x="1" y="7"/>
                    </a:moveTo>
                    <a:cubicBezTo>
                      <a:pt x="1" y="12"/>
                      <a:pt x="0" y="17"/>
                      <a:pt x="0" y="22"/>
                    </a:cubicBezTo>
                    <a:cubicBezTo>
                      <a:pt x="0" y="22"/>
                      <a:pt x="92" y="85"/>
                      <a:pt x="191" y="15"/>
                    </a:cubicBezTo>
                    <a:cubicBezTo>
                      <a:pt x="191" y="15"/>
                      <a:pt x="191" y="10"/>
                      <a:pt x="192" y="0"/>
                    </a:cubicBezTo>
                    <a:cubicBezTo>
                      <a:pt x="138" y="40"/>
                      <a:pt x="58" y="48"/>
                      <a:pt x="1" y="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531">
                <a:extLst>
                  <a:ext uri="{FF2B5EF4-FFF2-40B4-BE49-F238E27FC236}">
                    <a16:creationId xmlns:a16="http://schemas.microsoft.com/office/drawing/2014/main" xmlns="" id="{9D787DBA-0E46-4200-B6EF-A9153C353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3875" y="1589088"/>
                <a:ext cx="42863" cy="55563"/>
              </a:xfrm>
              <a:custGeom>
                <a:avLst/>
                <a:gdLst>
                  <a:gd name="T0" fmla="*/ 48 w 64"/>
                  <a:gd name="T1" fmla="*/ 29 h 82"/>
                  <a:gd name="T2" fmla="*/ 11 w 64"/>
                  <a:gd name="T3" fmla="*/ 0 h 82"/>
                  <a:gd name="T4" fmla="*/ 4 w 64"/>
                  <a:gd name="T5" fmla="*/ 20 h 82"/>
                  <a:gd name="T6" fmla="*/ 28 w 64"/>
                  <a:gd name="T7" fmla="*/ 31 h 82"/>
                  <a:gd name="T8" fmla="*/ 13 w 64"/>
                  <a:gd name="T9" fmla="*/ 70 h 82"/>
                  <a:gd name="T10" fmla="*/ 51 w 64"/>
                  <a:gd name="T11" fmla="*/ 81 h 82"/>
                  <a:gd name="T12" fmla="*/ 48 w 64"/>
                  <a:gd name="T13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82">
                    <a:moveTo>
                      <a:pt x="48" y="29"/>
                    </a:moveTo>
                    <a:cubicBezTo>
                      <a:pt x="36" y="19"/>
                      <a:pt x="23" y="10"/>
                      <a:pt x="11" y="0"/>
                    </a:cubicBezTo>
                    <a:cubicBezTo>
                      <a:pt x="8" y="6"/>
                      <a:pt x="6" y="13"/>
                      <a:pt x="4" y="20"/>
                    </a:cubicBezTo>
                    <a:cubicBezTo>
                      <a:pt x="12" y="23"/>
                      <a:pt x="20" y="27"/>
                      <a:pt x="28" y="31"/>
                    </a:cubicBezTo>
                    <a:cubicBezTo>
                      <a:pt x="28" y="31"/>
                      <a:pt x="0" y="54"/>
                      <a:pt x="13" y="70"/>
                    </a:cubicBezTo>
                    <a:cubicBezTo>
                      <a:pt x="19" y="79"/>
                      <a:pt x="35" y="82"/>
                      <a:pt x="51" y="81"/>
                    </a:cubicBezTo>
                    <a:cubicBezTo>
                      <a:pt x="62" y="62"/>
                      <a:pt x="64" y="41"/>
                      <a:pt x="48" y="29"/>
                    </a:cubicBez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4" name="Freeform 532">
                <a:extLst>
                  <a:ext uri="{FF2B5EF4-FFF2-40B4-BE49-F238E27FC236}">
                    <a16:creationId xmlns:a16="http://schemas.microsoft.com/office/drawing/2014/main" xmlns="" id="{5FF94684-76C4-44D4-9FC6-676C7297A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1813" y="1576388"/>
                <a:ext cx="66675" cy="66675"/>
              </a:xfrm>
              <a:custGeom>
                <a:avLst/>
                <a:gdLst>
                  <a:gd name="T0" fmla="*/ 50 w 101"/>
                  <a:gd name="T1" fmla="*/ 25 h 100"/>
                  <a:gd name="T2" fmla="*/ 16 w 101"/>
                  <a:gd name="T3" fmla="*/ 0 h 100"/>
                  <a:gd name="T4" fmla="*/ 0 w 101"/>
                  <a:gd name="T5" fmla="*/ 19 h 100"/>
                  <a:gd name="T6" fmla="*/ 37 w 101"/>
                  <a:gd name="T7" fmla="*/ 48 h 100"/>
                  <a:gd name="T8" fmla="*/ 40 w 101"/>
                  <a:gd name="T9" fmla="*/ 100 h 100"/>
                  <a:gd name="T10" fmla="*/ 78 w 101"/>
                  <a:gd name="T11" fmla="*/ 89 h 100"/>
                  <a:gd name="T12" fmla="*/ 50 w 101"/>
                  <a:gd name="T13" fmla="*/ 2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00">
                    <a:moveTo>
                      <a:pt x="50" y="25"/>
                    </a:moveTo>
                    <a:cubicBezTo>
                      <a:pt x="39" y="19"/>
                      <a:pt x="28" y="10"/>
                      <a:pt x="16" y="0"/>
                    </a:cubicBezTo>
                    <a:cubicBezTo>
                      <a:pt x="9" y="5"/>
                      <a:pt x="4" y="12"/>
                      <a:pt x="0" y="19"/>
                    </a:cubicBezTo>
                    <a:cubicBezTo>
                      <a:pt x="12" y="29"/>
                      <a:pt x="25" y="38"/>
                      <a:pt x="37" y="48"/>
                    </a:cubicBezTo>
                    <a:cubicBezTo>
                      <a:pt x="53" y="60"/>
                      <a:pt x="51" y="81"/>
                      <a:pt x="40" y="100"/>
                    </a:cubicBezTo>
                    <a:cubicBezTo>
                      <a:pt x="54" y="99"/>
                      <a:pt x="69" y="95"/>
                      <a:pt x="78" y="89"/>
                    </a:cubicBezTo>
                    <a:cubicBezTo>
                      <a:pt x="95" y="77"/>
                      <a:pt x="101" y="53"/>
                      <a:pt x="50" y="25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Freeform 533">
                <a:extLst>
                  <a:ext uri="{FF2B5EF4-FFF2-40B4-BE49-F238E27FC236}">
                    <a16:creationId xmlns:a16="http://schemas.microsoft.com/office/drawing/2014/main" xmlns="" id="{5DB586F7-DEA0-40C7-9F9D-81FEC0FFB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00" y="1565276"/>
                <a:ext cx="20638" cy="23813"/>
              </a:xfrm>
              <a:custGeom>
                <a:avLst/>
                <a:gdLst>
                  <a:gd name="T0" fmla="*/ 32 w 32"/>
                  <a:gd name="T1" fmla="*/ 16 h 35"/>
                  <a:gd name="T2" fmla="*/ 16 w 32"/>
                  <a:gd name="T3" fmla="*/ 0 h 35"/>
                  <a:gd name="T4" fmla="*/ 0 w 32"/>
                  <a:gd name="T5" fmla="*/ 24 h 35"/>
                  <a:gd name="T6" fmla="*/ 16 w 32"/>
                  <a:gd name="T7" fmla="*/ 35 h 35"/>
                  <a:gd name="T8" fmla="*/ 32 w 32"/>
                  <a:gd name="T9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32" y="16"/>
                    </a:moveTo>
                    <a:cubicBezTo>
                      <a:pt x="27" y="11"/>
                      <a:pt x="21" y="6"/>
                      <a:pt x="16" y="0"/>
                    </a:cubicBezTo>
                    <a:cubicBezTo>
                      <a:pt x="9" y="7"/>
                      <a:pt x="4" y="15"/>
                      <a:pt x="0" y="24"/>
                    </a:cubicBezTo>
                    <a:cubicBezTo>
                      <a:pt x="5" y="28"/>
                      <a:pt x="11" y="31"/>
                      <a:pt x="16" y="35"/>
                    </a:cubicBezTo>
                    <a:cubicBezTo>
                      <a:pt x="20" y="28"/>
                      <a:pt x="25" y="21"/>
                      <a:pt x="32" y="16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534">
                <a:extLst>
                  <a:ext uri="{FF2B5EF4-FFF2-40B4-BE49-F238E27FC236}">
                    <a16:creationId xmlns:a16="http://schemas.microsoft.com/office/drawing/2014/main" xmlns="" id="{9C2BFCF3-1F3B-411E-8A46-85A633280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938" y="1581151"/>
                <a:ext cx="15875" cy="20638"/>
              </a:xfrm>
              <a:custGeom>
                <a:avLst/>
                <a:gdLst>
                  <a:gd name="T0" fmla="*/ 0 w 23"/>
                  <a:gd name="T1" fmla="*/ 22 h 31"/>
                  <a:gd name="T2" fmla="*/ 16 w 23"/>
                  <a:gd name="T3" fmla="*/ 31 h 31"/>
                  <a:gd name="T4" fmla="*/ 23 w 23"/>
                  <a:gd name="T5" fmla="*/ 11 h 31"/>
                  <a:gd name="T6" fmla="*/ 7 w 23"/>
                  <a:gd name="T7" fmla="*/ 0 h 31"/>
                  <a:gd name="T8" fmla="*/ 0 w 23"/>
                  <a:gd name="T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1">
                    <a:moveTo>
                      <a:pt x="0" y="22"/>
                    </a:moveTo>
                    <a:cubicBezTo>
                      <a:pt x="5" y="25"/>
                      <a:pt x="10" y="28"/>
                      <a:pt x="16" y="31"/>
                    </a:cubicBezTo>
                    <a:cubicBezTo>
                      <a:pt x="18" y="24"/>
                      <a:pt x="20" y="17"/>
                      <a:pt x="23" y="11"/>
                    </a:cubicBezTo>
                    <a:cubicBezTo>
                      <a:pt x="18" y="7"/>
                      <a:pt x="12" y="4"/>
                      <a:pt x="7" y="0"/>
                    </a:cubicBezTo>
                    <a:cubicBezTo>
                      <a:pt x="4" y="7"/>
                      <a:pt x="1" y="14"/>
                      <a:pt x="0" y="22"/>
                    </a:cubicBezTo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535">
                <a:extLst>
                  <a:ext uri="{FF2B5EF4-FFF2-40B4-BE49-F238E27FC236}">
                    <a16:creationId xmlns:a16="http://schemas.microsoft.com/office/drawing/2014/main" xmlns="" id="{C03249CC-9484-4CB7-B97F-766B7D42D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1341438"/>
                <a:ext cx="79375" cy="79375"/>
              </a:xfrm>
              <a:custGeom>
                <a:avLst/>
                <a:gdLst>
                  <a:gd name="T0" fmla="*/ 56 w 118"/>
                  <a:gd name="T1" fmla="*/ 68 h 118"/>
                  <a:gd name="T2" fmla="*/ 83 w 118"/>
                  <a:gd name="T3" fmla="*/ 87 h 118"/>
                  <a:gd name="T4" fmla="*/ 118 w 118"/>
                  <a:gd name="T5" fmla="*/ 50 h 118"/>
                  <a:gd name="T6" fmla="*/ 91 w 118"/>
                  <a:gd name="T7" fmla="*/ 13 h 118"/>
                  <a:gd name="T8" fmla="*/ 29 w 118"/>
                  <a:gd name="T9" fmla="*/ 58 h 118"/>
                  <a:gd name="T10" fmla="*/ 0 w 118"/>
                  <a:gd name="T11" fmla="*/ 89 h 118"/>
                  <a:gd name="T12" fmla="*/ 7 w 118"/>
                  <a:gd name="T13" fmla="*/ 118 h 118"/>
                  <a:gd name="T14" fmla="*/ 56 w 118"/>
                  <a:gd name="T15" fmla="*/ 6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118">
                    <a:moveTo>
                      <a:pt x="56" y="68"/>
                    </a:moveTo>
                    <a:cubicBezTo>
                      <a:pt x="60" y="81"/>
                      <a:pt x="69" y="95"/>
                      <a:pt x="83" y="87"/>
                    </a:cubicBezTo>
                    <a:cubicBezTo>
                      <a:pt x="100" y="80"/>
                      <a:pt x="111" y="66"/>
                      <a:pt x="118" y="50"/>
                    </a:cubicBezTo>
                    <a:cubicBezTo>
                      <a:pt x="117" y="36"/>
                      <a:pt x="109" y="23"/>
                      <a:pt x="91" y="13"/>
                    </a:cubicBezTo>
                    <a:cubicBezTo>
                      <a:pt x="68" y="0"/>
                      <a:pt x="59" y="6"/>
                      <a:pt x="29" y="58"/>
                    </a:cubicBezTo>
                    <a:cubicBezTo>
                      <a:pt x="23" y="67"/>
                      <a:pt x="13" y="78"/>
                      <a:pt x="0" y="89"/>
                    </a:cubicBezTo>
                    <a:cubicBezTo>
                      <a:pt x="1" y="99"/>
                      <a:pt x="3" y="109"/>
                      <a:pt x="7" y="118"/>
                    </a:cubicBezTo>
                    <a:cubicBezTo>
                      <a:pt x="24" y="102"/>
                      <a:pt x="41" y="86"/>
                      <a:pt x="56" y="68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536">
                <a:extLst>
                  <a:ext uri="{FF2B5EF4-FFF2-40B4-BE49-F238E27FC236}">
                    <a16:creationId xmlns:a16="http://schemas.microsoft.com/office/drawing/2014/main" xmlns="" id="{89F933A2-496C-43E6-AAB2-BC567E65C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2500" y="1374776"/>
                <a:ext cx="76200" cy="55563"/>
              </a:xfrm>
              <a:custGeom>
                <a:avLst/>
                <a:gdLst>
                  <a:gd name="T0" fmla="*/ 76 w 113"/>
                  <a:gd name="T1" fmla="*/ 37 h 83"/>
                  <a:gd name="T2" fmla="*/ 49 w 113"/>
                  <a:gd name="T3" fmla="*/ 18 h 83"/>
                  <a:gd name="T4" fmla="*/ 0 w 113"/>
                  <a:gd name="T5" fmla="*/ 68 h 83"/>
                  <a:gd name="T6" fmla="*/ 5 w 113"/>
                  <a:gd name="T7" fmla="*/ 79 h 83"/>
                  <a:gd name="T8" fmla="*/ 21 w 113"/>
                  <a:gd name="T9" fmla="*/ 59 h 83"/>
                  <a:gd name="T10" fmla="*/ 43 w 113"/>
                  <a:gd name="T11" fmla="*/ 56 h 83"/>
                  <a:gd name="T12" fmla="*/ 71 w 113"/>
                  <a:gd name="T13" fmla="*/ 68 h 83"/>
                  <a:gd name="T14" fmla="*/ 111 w 113"/>
                  <a:gd name="T15" fmla="*/ 0 h 83"/>
                  <a:gd name="T16" fmla="*/ 76 w 113"/>
                  <a:gd name="T17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83">
                    <a:moveTo>
                      <a:pt x="76" y="37"/>
                    </a:moveTo>
                    <a:cubicBezTo>
                      <a:pt x="62" y="45"/>
                      <a:pt x="53" y="31"/>
                      <a:pt x="49" y="18"/>
                    </a:cubicBezTo>
                    <a:cubicBezTo>
                      <a:pt x="34" y="36"/>
                      <a:pt x="17" y="52"/>
                      <a:pt x="0" y="68"/>
                    </a:cubicBezTo>
                    <a:cubicBezTo>
                      <a:pt x="1" y="72"/>
                      <a:pt x="3" y="75"/>
                      <a:pt x="5" y="79"/>
                    </a:cubicBezTo>
                    <a:cubicBezTo>
                      <a:pt x="11" y="72"/>
                      <a:pt x="16" y="66"/>
                      <a:pt x="21" y="59"/>
                    </a:cubicBezTo>
                    <a:cubicBezTo>
                      <a:pt x="21" y="59"/>
                      <a:pt x="31" y="65"/>
                      <a:pt x="43" y="56"/>
                    </a:cubicBezTo>
                    <a:cubicBezTo>
                      <a:pt x="43" y="56"/>
                      <a:pt x="47" y="83"/>
                      <a:pt x="71" y="68"/>
                    </a:cubicBezTo>
                    <a:cubicBezTo>
                      <a:pt x="87" y="58"/>
                      <a:pt x="113" y="28"/>
                      <a:pt x="111" y="0"/>
                    </a:cubicBezTo>
                    <a:cubicBezTo>
                      <a:pt x="104" y="16"/>
                      <a:pt x="93" y="30"/>
                      <a:pt x="76" y="37"/>
                    </a:cubicBezTo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537">
                <a:extLst>
                  <a:ext uri="{FF2B5EF4-FFF2-40B4-BE49-F238E27FC236}">
                    <a16:creationId xmlns:a16="http://schemas.microsoft.com/office/drawing/2014/main" xmlns="" id="{BF8FC1DB-BDF0-4A7B-A331-03C2648C9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4975" y="1416051"/>
                <a:ext cx="85725" cy="180975"/>
              </a:xfrm>
              <a:custGeom>
                <a:avLst/>
                <a:gdLst>
                  <a:gd name="T0" fmla="*/ 26 w 127"/>
                  <a:gd name="T1" fmla="*/ 157 h 269"/>
                  <a:gd name="T2" fmla="*/ 46 w 127"/>
                  <a:gd name="T3" fmla="*/ 0 h 269"/>
                  <a:gd name="T4" fmla="*/ 0 w 127"/>
                  <a:gd name="T5" fmla="*/ 143 h 269"/>
                  <a:gd name="T6" fmla="*/ 120 w 127"/>
                  <a:gd name="T7" fmla="*/ 269 h 269"/>
                  <a:gd name="T8" fmla="*/ 127 w 127"/>
                  <a:gd name="T9" fmla="*/ 247 h 269"/>
                  <a:gd name="T10" fmla="*/ 26 w 127"/>
                  <a:gd name="T11" fmla="*/ 15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269">
                    <a:moveTo>
                      <a:pt x="26" y="157"/>
                    </a:moveTo>
                    <a:cubicBezTo>
                      <a:pt x="24" y="104"/>
                      <a:pt x="32" y="51"/>
                      <a:pt x="46" y="0"/>
                    </a:cubicBezTo>
                    <a:cubicBezTo>
                      <a:pt x="26" y="48"/>
                      <a:pt x="8" y="101"/>
                      <a:pt x="0" y="143"/>
                    </a:cubicBezTo>
                    <a:cubicBezTo>
                      <a:pt x="0" y="143"/>
                      <a:pt x="30" y="217"/>
                      <a:pt x="120" y="269"/>
                    </a:cubicBezTo>
                    <a:cubicBezTo>
                      <a:pt x="121" y="261"/>
                      <a:pt x="124" y="254"/>
                      <a:pt x="127" y="247"/>
                    </a:cubicBezTo>
                    <a:cubicBezTo>
                      <a:pt x="90" y="220"/>
                      <a:pt x="54" y="192"/>
                      <a:pt x="26" y="157"/>
                    </a:cubicBezTo>
                  </a:path>
                </a:pathLst>
              </a:custGeom>
              <a:solidFill>
                <a:srgbClr val="B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538">
                <a:extLst>
                  <a:ext uri="{FF2B5EF4-FFF2-40B4-BE49-F238E27FC236}">
                    <a16:creationId xmlns:a16="http://schemas.microsoft.com/office/drawing/2014/main" xmlns="" id="{06329CA2-8501-4CF7-8460-7ECC46BC3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0850" y="1316038"/>
                <a:ext cx="490538" cy="265113"/>
              </a:xfrm>
              <a:custGeom>
                <a:avLst/>
                <a:gdLst>
                  <a:gd name="T0" fmla="*/ 553 w 730"/>
                  <a:gd name="T1" fmla="*/ 227 h 396"/>
                  <a:gd name="T2" fmla="*/ 313 w 730"/>
                  <a:gd name="T3" fmla="*/ 43 h 396"/>
                  <a:gd name="T4" fmla="*/ 187 w 730"/>
                  <a:gd name="T5" fmla="*/ 0 h 396"/>
                  <a:gd name="T6" fmla="*/ 80 w 730"/>
                  <a:gd name="T7" fmla="*/ 19 h 396"/>
                  <a:gd name="T8" fmla="*/ 22 w 730"/>
                  <a:gd name="T9" fmla="*/ 149 h 396"/>
                  <a:gd name="T10" fmla="*/ 2 w 730"/>
                  <a:gd name="T11" fmla="*/ 306 h 396"/>
                  <a:gd name="T12" fmla="*/ 103 w 730"/>
                  <a:gd name="T13" fmla="*/ 396 h 396"/>
                  <a:gd name="T14" fmla="*/ 119 w 730"/>
                  <a:gd name="T15" fmla="*/ 372 h 396"/>
                  <a:gd name="T16" fmla="*/ 37 w 730"/>
                  <a:gd name="T17" fmla="*/ 279 h 396"/>
                  <a:gd name="T18" fmla="*/ 127 w 730"/>
                  <a:gd name="T19" fmla="*/ 109 h 396"/>
                  <a:gd name="T20" fmla="*/ 261 w 730"/>
                  <a:gd name="T21" fmla="*/ 101 h 396"/>
                  <a:gd name="T22" fmla="*/ 481 w 730"/>
                  <a:gd name="T23" fmla="*/ 233 h 396"/>
                  <a:gd name="T24" fmla="*/ 567 w 730"/>
                  <a:gd name="T25" fmla="*/ 269 h 396"/>
                  <a:gd name="T26" fmla="*/ 730 w 730"/>
                  <a:gd name="T27" fmla="*/ 171 h 396"/>
                  <a:gd name="T28" fmla="*/ 722 w 730"/>
                  <a:gd name="T29" fmla="*/ 140 h 396"/>
                  <a:gd name="T30" fmla="*/ 553 w 730"/>
                  <a:gd name="T31" fmla="*/ 2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0" h="396">
                    <a:moveTo>
                      <a:pt x="553" y="227"/>
                    </a:moveTo>
                    <a:cubicBezTo>
                      <a:pt x="553" y="227"/>
                      <a:pt x="368" y="105"/>
                      <a:pt x="313" y="43"/>
                    </a:cubicBezTo>
                    <a:lnTo>
                      <a:pt x="187" y="0"/>
                    </a:lnTo>
                    <a:lnTo>
                      <a:pt x="80" y="19"/>
                    </a:lnTo>
                    <a:cubicBezTo>
                      <a:pt x="80" y="19"/>
                      <a:pt x="50" y="79"/>
                      <a:pt x="22" y="149"/>
                    </a:cubicBezTo>
                    <a:cubicBezTo>
                      <a:pt x="8" y="200"/>
                      <a:pt x="0" y="253"/>
                      <a:pt x="2" y="306"/>
                    </a:cubicBezTo>
                    <a:cubicBezTo>
                      <a:pt x="30" y="341"/>
                      <a:pt x="66" y="369"/>
                      <a:pt x="103" y="396"/>
                    </a:cubicBezTo>
                    <a:cubicBezTo>
                      <a:pt x="107" y="387"/>
                      <a:pt x="112" y="379"/>
                      <a:pt x="119" y="372"/>
                    </a:cubicBezTo>
                    <a:cubicBezTo>
                      <a:pt x="77" y="332"/>
                      <a:pt x="37" y="279"/>
                      <a:pt x="37" y="279"/>
                    </a:cubicBezTo>
                    <a:cubicBezTo>
                      <a:pt x="37" y="279"/>
                      <a:pt x="77" y="179"/>
                      <a:pt x="127" y="109"/>
                    </a:cubicBezTo>
                    <a:cubicBezTo>
                      <a:pt x="157" y="68"/>
                      <a:pt x="217" y="82"/>
                      <a:pt x="261" y="101"/>
                    </a:cubicBezTo>
                    <a:cubicBezTo>
                      <a:pt x="342" y="122"/>
                      <a:pt x="408" y="186"/>
                      <a:pt x="481" y="233"/>
                    </a:cubicBezTo>
                    <a:cubicBezTo>
                      <a:pt x="508" y="252"/>
                      <a:pt x="542" y="279"/>
                      <a:pt x="567" y="269"/>
                    </a:cubicBezTo>
                    <a:cubicBezTo>
                      <a:pt x="626" y="246"/>
                      <a:pt x="681" y="212"/>
                      <a:pt x="730" y="171"/>
                    </a:cubicBezTo>
                    <a:cubicBezTo>
                      <a:pt x="726" y="161"/>
                      <a:pt x="723" y="151"/>
                      <a:pt x="722" y="140"/>
                    </a:cubicBezTo>
                    <a:cubicBezTo>
                      <a:pt x="662" y="182"/>
                      <a:pt x="570" y="223"/>
                      <a:pt x="553" y="227"/>
                    </a:cubicBezTo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Freeform 539">
                <a:extLst>
                  <a:ext uri="{FF2B5EF4-FFF2-40B4-BE49-F238E27FC236}">
                    <a16:creationId xmlns:a16="http://schemas.microsoft.com/office/drawing/2014/main" xmlns="" id="{A6EB035B-F4D0-487B-AA64-DCA82930C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1388" y="1420813"/>
                <a:ext cx="14288" cy="17463"/>
              </a:xfrm>
              <a:custGeom>
                <a:avLst/>
                <a:gdLst>
                  <a:gd name="T0" fmla="*/ 6 w 22"/>
                  <a:gd name="T1" fmla="*/ 27 h 27"/>
                  <a:gd name="T2" fmla="*/ 22 w 22"/>
                  <a:gd name="T3" fmla="*/ 11 h 27"/>
                  <a:gd name="T4" fmla="*/ 17 w 22"/>
                  <a:gd name="T5" fmla="*/ 0 h 27"/>
                  <a:gd name="T6" fmla="*/ 0 w 22"/>
                  <a:gd name="T7" fmla="*/ 15 h 27"/>
                  <a:gd name="T8" fmla="*/ 6 w 22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6" y="27"/>
                    </a:moveTo>
                    <a:cubicBezTo>
                      <a:pt x="12" y="22"/>
                      <a:pt x="17" y="16"/>
                      <a:pt x="22" y="11"/>
                    </a:cubicBezTo>
                    <a:cubicBezTo>
                      <a:pt x="20" y="7"/>
                      <a:pt x="18" y="4"/>
                      <a:pt x="17" y="0"/>
                    </a:cubicBezTo>
                    <a:cubicBezTo>
                      <a:pt x="11" y="5"/>
                      <a:pt x="6" y="10"/>
                      <a:pt x="0" y="15"/>
                    </a:cubicBezTo>
                    <a:cubicBezTo>
                      <a:pt x="2" y="19"/>
                      <a:pt x="4" y="23"/>
                      <a:pt x="6" y="27"/>
                    </a:cubicBezTo>
                  </a:path>
                </a:pathLst>
              </a:custGeom>
              <a:solidFill>
                <a:srgbClr val="E3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2" name="Freeform 540">
                <a:extLst>
                  <a:ext uri="{FF2B5EF4-FFF2-40B4-BE49-F238E27FC236}">
                    <a16:creationId xmlns:a16="http://schemas.microsoft.com/office/drawing/2014/main" xmlns="" id="{74015855-EC58-4D91-AF54-6424A297A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6625" y="1400176"/>
                <a:ext cx="15875" cy="30163"/>
              </a:xfrm>
              <a:custGeom>
                <a:avLst/>
                <a:gdLst>
                  <a:gd name="T0" fmla="*/ 0 w 25"/>
                  <a:gd name="T1" fmla="*/ 13 h 44"/>
                  <a:gd name="T2" fmla="*/ 8 w 25"/>
                  <a:gd name="T3" fmla="*/ 44 h 44"/>
                  <a:gd name="T4" fmla="*/ 25 w 25"/>
                  <a:gd name="T5" fmla="*/ 29 h 44"/>
                  <a:gd name="T6" fmla="*/ 18 w 25"/>
                  <a:gd name="T7" fmla="*/ 0 h 44"/>
                  <a:gd name="T8" fmla="*/ 0 w 25"/>
                  <a:gd name="T9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4">
                    <a:moveTo>
                      <a:pt x="0" y="13"/>
                    </a:moveTo>
                    <a:cubicBezTo>
                      <a:pt x="1" y="24"/>
                      <a:pt x="4" y="34"/>
                      <a:pt x="8" y="44"/>
                    </a:cubicBezTo>
                    <a:cubicBezTo>
                      <a:pt x="14" y="39"/>
                      <a:pt x="19" y="34"/>
                      <a:pt x="25" y="29"/>
                    </a:cubicBezTo>
                    <a:cubicBezTo>
                      <a:pt x="21" y="20"/>
                      <a:pt x="19" y="10"/>
                      <a:pt x="18" y="0"/>
                    </a:cubicBezTo>
                    <a:cubicBezTo>
                      <a:pt x="13" y="4"/>
                      <a:pt x="6" y="9"/>
                      <a:pt x="0" y="1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Freeform 541">
                <a:extLst>
                  <a:ext uri="{FF2B5EF4-FFF2-40B4-BE49-F238E27FC236}">
                    <a16:creationId xmlns:a16="http://schemas.microsoft.com/office/drawing/2014/main" xmlns="" id="{EF06B47C-1937-403C-8791-427997F80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738" y="1293813"/>
                <a:ext cx="22225" cy="57150"/>
              </a:xfrm>
              <a:custGeom>
                <a:avLst/>
                <a:gdLst>
                  <a:gd name="T0" fmla="*/ 26 w 34"/>
                  <a:gd name="T1" fmla="*/ 19 h 84"/>
                  <a:gd name="T2" fmla="*/ 11 w 34"/>
                  <a:gd name="T3" fmla="*/ 0 h 84"/>
                  <a:gd name="T4" fmla="*/ 1 w 34"/>
                  <a:gd name="T5" fmla="*/ 43 h 84"/>
                  <a:gd name="T6" fmla="*/ 18 w 34"/>
                  <a:gd name="T7" fmla="*/ 78 h 84"/>
                  <a:gd name="T8" fmla="*/ 34 w 34"/>
                  <a:gd name="T9" fmla="*/ 65 h 84"/>
                  <a:gd name="T10" fmla="*/ 26 w 34"/>
                  <a:gd name="T11" fmla="*/ 1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84">
                    <a:moveTo>
                      <a:pt x="26" y="19"/>
                    </a:moveTo>
                    <a:cubicBezTo>
                      <a:pt x="20" y="13"/>
                      <a:pt x="16" y="7"/>
                      <a:pt x="11" y="0"/>
                    </a:cubicBezTo>
                    <a:cubicBezTo>
                      <a:pt x="7" y="12"/>
                      <a:pt x="0" y="30"/>
                      <a:pt x="1" y="43"/>
                    </a:cubicBezTo>
                    <a:cubicBezTo>
                      <a:pt x="1" y="63"/>
                      <a:pt x="6" y="84"/>
                      <a:pt x="18" y="78"/>
                    </a:cubicBezTo>
                    <a:cubicBezTo>
                      <a:pt x="30" y="72"/>
                      <a:pt x="34" y="65"/>
                      <a:pt x="34" y="65"/>
                    </a:cubicBezTo>
                    <a:cubicBezTo>
                      <a:pt x="34" y="65"/>
                      <a:pt x="23" y="37"/>
                      <a:pt x="26" y="19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4" name="Freeform 542">
                <a:extLst>
                  <a:ext uri="{FF2B5EF4-FFF2-40B4-BE49-F238E27FC236}">
                    <a16:creationId xmlns:a16="http://schemas.microsoft.com/office/drawing/2014/main" xmlns="" id="{AD7C6864-5266-4740-BEE4-7606FAE05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1663" y="2030413"/>
                <a:ext cx="93663" cy="19050"/>
              </a:xfrm>
              <a:custGeom>
                <a:avLst/>
                <a:gdLst>
                  <a:gd name="T0" fmla="*/ 23 w 139"/>
                  <a:gd name="T1" fmla="*/ 0 h 27"/>
                  <a:gd name="T2" fmla="*/ 0 w 139"/>
                  <a:gd name="T3" fmla="*/ 27 h 27"/>
                  <a:gd name="T4" fmla="*/ 139 w 139"/>
                  <a:gd name="T5" fmla="*/ 27 h 27"/>
                  <a:gd name="T6" fmla="*/ 23 w 13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27">
                    <a:moveTo>
                      <a:pt x="23" y="0"/>
                    </a:moveTo>
                    <a:lnTo>
                      <a:pt x="0" y="27"/>
                    </a:lnTo>
                    <a:lnTo>
                      <a:pt x="139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5" name="Freeform 543">
                <a:extLst>
                  <a:ext uri="{FF2B5EF4-FFF2-40B4-BE49-F238E27FC236}">
                    <a16:creationId xmlns:a16="http://schemas.microsoft.com/office/drawing/2014/main" xmlns="" id="{7622B5BF-C240-4124-934B-2F43F6886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2028826"/>
                <a:ext cx="92075" cy="20638"/>
              </a:xfrm>
              <a:custGeom>
                <a:avLst/>
                <a:gdLst>
                  <a:gd name="T0" fmla="*/ 121 w 138"/>
                  <a:gd name="T1" fmla="*/ 0 h 30"/>
                  <a:gd name="T2" fmla="*/ 138 w 138"/>
                  <a:gd name="T3" fmla="*/ 30 h 30"/>
                  <a:gd name="T4" fmla="*/ 0 w 138"/>
                  <a:gd name="T5" fmla="*/ 30 h 30"/>
                  <a:gd name="T6" fmla="*/ 121 w 13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30">
                    <a:moveTo>
                      <a:pt x="121" y="0"/>
                    </a:moveTo>
                    <a:lnTo>
                      <a:pt x="138" y="30"/>
                    </a:lnTo>
                    <a:lnTo>
                      <a:pt x="0" y="3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6" name="Freeform 544">
                <a:extLst>
                  <a:ext uri="{FF2B5EF4-FFF2-40B4-BE49-F238E27FC236}">
                    <a16:creationId xmlns:a16="http://schemas.microsoft.com/office/drawing/2014/main" xmlns="" id="{1CE827FB-B86C-4892-BF8B-DC105D1E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1975" y="1311276"/>
                <a:ext cx="19050" cy="60325"/>
              </a:xfrm>
              <a:custGeom>
                <a:avLst/>
                <a:gdLst>
                  <a:gd name="T0" fmla="*/ 10 w 28"/>
                  <a:gd name="T1" fmla="*/ 0 h 89"/>
                  <a:gd name="T2" fmla="*/ 14 w 28"/>
                  <a:gd name="T3" fmla="*/ 37 h 89"/>
                  <a:gd name="T4" fmla="*/ 28 w 28"/>
                  <a:gd name="T5" fmla="*/ 51 h 89"/>
                  <a:gd name="T6" fmla="*/ 8 w 28"/>
                  <a:gd name="T7" fmla="*/ 89 h 89"/>
                  <a:gd name="T8" fmla="*/ 0 w 28"/>
                  <a:gd name="T9" fmla="*/ 10 h 89"/>
                  <a:gd name="T10" fmla="*/ 10 w 28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9">
                    <a:moveTo>
                      <a:pt x="10" y="0"/>
                    </a:moveTo>
                    <a:cubicBezTo>
                      <a:pt x="10" y="0"/>
                      <a:pt x="7" y="27"/>
                      <a:pt x="14" y="37"/>
                    </a:cubicBezTo>
                    <a:cubicBezTo>
                      <a:pt x="22" y="47"/>
                      <a:pt x="28" y="51"/>
                      <a:pt x="28" y="51"/>
                    </a:cubicBezTo>
                    <a:lnTo>
                      <a:pt x="8" y="8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7" name="Freeform 545">
                <a:extLst>
                  <a:ext uri="{FF2B5EF4-FFF2-40B4-BE49-F238E27FC236}">
                    <a16:creationId xmlns:a16="http://schemas.microsoft.com/office/drawing/2014/main" xmlns="" id="{46D75B00-5270-499E-8739-6943DA4A2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025" y="1312863"/>
                <a:ext cx="20638" cy="52388"/>
              </a:xfrm>
              <a:custGeom>
                <a:avLst/>
                <a:gdLst>
                  <a:gd name="T0" fmla="*/ 0 w 32"/>
                  <a:gd name="T1" fmla="*/ 49 h 78"/>
                  <a:gd name="T2" fmla="*/ 5 w 32"/>
                  <a:gd name="T3" fmla="*/ 0 h 78"/>
                  <a:gd name="T4" fmla="*/ 12 w 32"/>
                  <a:gd name="T5" fmla="*/ 10 h 78"/>
                  <a:gd name="T6" fmla="*/ 32 w 32"/>
                  <a:gd name="T7" fmla="*/ 78 h 78"/>
                  <a:gd name="T8" fmla="*/ 0 w 32"/>
                  <a:gd name="T9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8">
                    <a:moveTo>
                      <a:pt x="0" y="49"/>
                    </a:moveTo>
                    <a:cubicBezTo>
                      <a:pt x="7" y="39"/>
                      <a:pt x="6" y="21"/>
                      <a:pt x="5" y="0"/>
                    </a:cubicBezTo>
                    <a:lnTo>
                      <a:pt x="12" y="10"/>
                    </a:lnTo>
                    <a:lnTo>
                      <a:pt x="32" y="7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8" name="Freeform 546">
                <a:extLst>
                  <a:ext uri="{FF2B5EF4-FFF2-40B4-BE49-F238E27FC236}">
                    <a16:creationId xmlns:a16="http://schemas.microsoft.com/office/drawing/2014/main" xmlns="" id="{40C34CC4-75B1-4578-AFC7-323E053BA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6263" y="1346201"/>
                <a:ext cx="12700" cy="15875"/>
              </a:xfrm>
              <a:custGeom>
                <a:avLst/>
                <a:gdLst>
                  <a:gd name="T0" fmla="*/ 0 w 8"/>
                  <a:gd name="T1" fmla="*/ 6 h 10"/>
                  <a:gd name="T2" fmla="*/ 3 w 8"/>
                  <a:gd name="T3" fmla="*/ 0 h 10"/>
                  <a:gd name="T4" fmla="*/ 8 w 8"/>
                  <a:gd name="T5" fmla="*/ 4 h 10"/>
                  <a:gd name="T6" fmla="*/ 5 w 8"/>
                  <a:gd name="T7" fmla="*/ 10 h 10"/>
                  <a:gd name="T8" fmla="*/ 0 w 8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lnTo>
                      <a:pt x="3" y="0"/>
                    </a:lnTo>
                    <a:lnTo>
                      <a:pt x="8" y="4"/>
                    </a:lnTo>
                    <a:lnTo>
                      <a:pt x="5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9" name="Freeform 547">
                <a:extLst>
                  <a:ext uri="{FF2B5EF4-FFF2-40B4-BE49-F238E27FC236}">
                    <a16:creationId xmlns:a16="http://schemas.microsoft.com/office/drawing/2014/main" xmlns="" id="{E77DE0E3-8622-46BF-A003-347FC5C1C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2613" y="1360488"/>
                <a:ext cx="57150" cy="192088"/>
              </a:xfrm>
              <a:custGeom>
                <a:avLst/>
                <a:gdLst>
                  <a:gd name="T0" fmla="*/ 24 w 84"/>
                  <a:gd name="T1" fmla="*/ 221 h 285"/>
                  <a:gd name="T2" fmla="*/ 84 w 84"/>
                  <a:gd name="T3" fmla="*/ 285 h 285"/>
                  <a:gd name="T4" fmla="*/ 0 w 84"/>
                  <a:gd name="T5" fmla="*/ 0 h 285"/>
                  <a:gd name="T6" fmla="*/ 24 w 84"/>
                  <a:gd name="T7" fmla="*/ 22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285">
                    <a:moveTo>
                      <a:pt x="24" y="221"/>
                    </a:moveTo>
                    <a:lnTo>
                      <a:pt x="84" y="285"/>
                    </a:lnTo>
                    <a:cubicBezTo>
                      <a:pt x="81" y="185"/>
                      <a:pt x="56" y="83"/>
                      <a:pt x="0" y="0"/>
                    </a:cubicBezTo>
                    <a:cubicBezTo>
                      <a:pt x="33" y="94"/>
                      <a:pt x="24" y="221"/>
                      <a:pt x="24" y="2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Freeform 548">
                <a:extLst>
                  <a:ext uri="{FF2B5EF4-FFF2-40B4-BE49-F238E27FC236}">
                    <a16:creationId xmlns:a16="http://schemas.microsoft.com/office/drawing/2014/main" xmlns="" id="{E93F93D7-6E79-4600-B238-F57674364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025" y="1357313"/>
                <a:ext cx="76200" cy="195263"/>
              </a:xfrm>
              <a:custGeom>
                <a:avLst/>
                <a:gdLst>
                  <a:gd name="T0" fmla="*/ 112 w 112"/>
                  <a:gd name="T1" fmla="*/ 217 h 291"/>
                  <a:gd name="T2" fmla="*/ 0 w 112"/>
                  <a:gd name="T3" fmla="*/ 0 h 291"/>
                  <a:gd name="T4" fmla="*/ 2 w 112"/>
                  <a:gd name="T5" fmla="*/ 5 h 291"/>
                  <a:gd name="T6" fmla="*/ 86 w 112"/>
                  <a:gd name="T7" fmla="*/ 290 h 291"/>
                  <a:gd name="T8" fmla="*/ 87 w 112"/>
                  <a:gd name="T9" fmla="*/ 291 h 291"/>
                  <a:gd name="T10" fmla="*/ 112 w 112"/>
                  <a:gd name="T11" fmla="*/ 21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291">
                    <a:moveTo>
                      <a:pt x="112" y="217"/>
                    </a:moveTo>
                    <a:cubicBezTo>
                      <a:pt x="97" y="108"/>
                      <a:pt x="0" y="0"/>
                      <a:pt x="0" y="0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58" y="88"/>
                      <a:pt x="83" y="190"/>
                      <a:pt x="86" y="290"/>
                    </a:cubicBezTo>
                    <a:lnTo>
                      <a:pt x="87" y="291"/>
                    </a:lnTo>
                    <a:lnTo>
                      <a:pt x="112" y="21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1" name="Oval 549">
                <a:extLst>
                  <a:ext uri="{FF2B5EF4-FFF2-40B4-BE49-F238E27FC236}">
                    <a16:creationId xmlns:a16="http://schemas.microsoft.com/office/drawing/2014/main" xmlns="" id="{DCE7E76B-F083-445B-9112-DC3276794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0700" y="1589088"/>
                <a:ext cx="4763" cy="4763"/>
              </a:xfrm>
              <a:prstGeom prst="ellipse">
                <a:avLst/>
              </a:prstGeom>
              <a:solidFill>
                <a:srgbClr val="B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2" name="Oval 550">
                <a:extLst>
                  <a:ext uri="{FF2B5EF4-FFF2-40B4-BE49-F238E27FC236}">
                    <a16:creationId xmlns:a16="http://schemas.microsoft.com/office/drawing/2014/main" xmlns="" id="{FE42A8E0-2D59-4CF5-A84E-C4F3F3177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6588" y="1568451"/>
                <a:ext cx="6350" cy="4763"/>
              </a:xfrm>
              <a:prstGeom prst="ellipse">
                <a:avLst/>
              </a:prstGeom>
              <a:solidFill>
                <a:srgbClr val="F6D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3" name="Freeform 551">
                <a:extLst>
                  <a:ext uri="{FF2B5EF4-FFF2-40B4-BE49-F238E27FC236}">
                    <a16:creationId xmlns:a16="http://schemas.microsoft.com/office/drawing/2014/main" xmlns="" id="{3577B00B-B671-4855-BEEA-4930D54B1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2300" y="1400176"/>
                <a:ext cx="31750" cy="9525"/>
              </a:xfrm>
              <a:custGeom>
                <a:avLst/>
                <a:gdLst>
                  <a:gd name="T0" fmla="*/ 3 w 48"/>
                  <a:gd name="T1" fmla="*/ 16 h 16"/>
                  <a:gd name="T2" fmla="*/ 1 w 48"/>
                  <a:gd name="T3" fmla="*/ 14 h 16"/>
                  <a:gd name="T4" fmla="*/ 2 w 48"/>
                  <a:gd name="T5" fmla="*/ 12 h 16"/>
                  <a:gd name="T6" fmla="*/ 45 w 48"/>
                  <a:gd name="T7" fmla="*/ 0 h 16"/>
                  <a:gd name="T8" fmla="*/ 48 w 48"/>
                  <a:gd name="T9" fmla="*/ 2 h 16"/>
                  <a:gd name="T10" fmla="*/ 46 w 48"/>
                  <a:gd name="T11" fmla="*/ 5 h 16"/>
                  <a:gd name="T12" fmla="*/ 3 w 48"/>
                  <a:gd name="T13" fmla="*/ 16 h 16"/>
                  <a:gd name="T14" fmla="*/ 3 w 48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6">
                    <a:moveTo>
                      <a:pt x="3" y="16"/>
                    </a:move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1" y="12"/>
                      <a:pt x="2" y="12"/>
                    </a:cubicBezTo>
                    <a:lnTo>
                      <a:pt x="45" y="0"/>
                    </a:lnTo>
                    <a:cubicBezTo>
                      <a:pt x="46" y="0"/>
                      <a:pt x="48" y="1"/>
                      <a:pt x="48" y="2"/>
                    </a:cubicBezTo>
                    <a:cubicBezTo>
                      <a:pt x="48" y="3"/>
                      <a:pt x="48" y="4"/>
                      <a:pt x="46" y="5"/>
                    </a:cubicBezTo>
                    <a:lnTo>
                      <a:pt x="3" y="16"/>
                    </a:lnTo>
                    <a:cubicBezTo>
                      <a:pt x="3" y="16"/>
                      <a:pt x="3" y="16"/>
                      <a:pt x="3" y="16"/>
                    </a:cubicBezTo>
                  </a:path>
                </a:pathLst>
              </a:custGeom>
              <a:solidFill>
                <a:srgbClr val="B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4" name="Freeform 552">
                <a:extLst>
                  <a:ext uri="{FF2B5EF4-FFF2-40B4-BE49-F238E27FC236}">
                    <a16:creationId xmlns:a16="http://schemas.microsoft.com/office/drawing/2014/main" xmlns="" id="{6952E082-C9A1-4650-A08A-3F0574ECC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9038" y="1657351"/>
                <a:ext cx="147638" cy="155575"/>
              </a:xfrm>
              <a:custGeom>
                <a:avLst/>
                <a:gdLst>
                  <a:gd name="T0" fmla="*/ 30 w 93"/>
                  <a:gd name="T1" fmla="*/ 0 h 98"/>
                  <a:gd name="T2" fmla="*/ 93 w 93"/>
                  <a:gd name="T3" fmla="*/ 58 h 98"/>
                  <a:gd name="T4" fmla="*/ 47 w 93"/>
                  <a:gd name="T5" fmla="*/ 98 h 98"/>
                  <a:gd name="T6" fmla="*/ 0 w 93"/>
                  <a:gd name="T7" fmla="*/ 22 h 98"/>
                  <a:gd name="T8" fmla="*/ 30 w 93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8">
                    <a:moveTo>
                      <a:pt x="30" y="0"/>
                    </a:moveTo>
                    <a:lnTo>
                      <a:pt x="93" y="58"/>
                    </a:lnTo>
                    <a:lnTo>
                      <a:pt x="47" y="98"/>
                    </a:lnTo>
                    <a:lnTo>
                      <a:pt x="0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5" name="Freeform 553">
                <a:extLst>
                  <a:ext uri="{FF2B5EF4-FFF2-40B4-BE49-F238E27FC236}">
                    <a16:creationId xmlns:a16="http://schemas.microsoft.com/office/drawing/2014/main" xmlns="" id="{5BFB9E7C-ECF2-4E24-8D4F-20A264BD4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3013" y="1641476"/>
                <a:ext cx="90488" cy="96838"/>
              </a:xfrm>
              <a:custGeom>
                <a:avLst/>
                <a:gdLst>
                  <a:gd name="T0" fmla="*/ 118 w 136"/>
                  <a:gd name="T1" fmla="*/ 144 h 144"/>
                  <a:gd name="T2" fmla="*/ 110 w 136"/>
                  <a:gd name="T3" fmla="*/ 139 h 144"/>
                  <a:gd name="T4" fmla="*/ 85 w 136"/>
                  <a:gd name="T5" fmla="*/ 27 h 144"/>
                  <a:gd name="T6" fmla="*/ 51 w 136"/>
                  <a:gd name="T7" fmla="*/ 11 h 144"/>
                  <a:gd name="T8" fmla="*/ 7 w 136"/>
                  <a:gd name="T9" fmla="*/ 40 h 144"/>
                  <a:gd name="T10" fmla="*/ 0 w 136"/>
                  <a:gd name="T11" fmla="*/ 33 h 144"/>
                  <a:gd name="T12" fmla="*/ 51 w 136"/>
                  <a:gd name="T13" fmla="*/ 1 h 144"/>
                  <a:gd name="T14" fmla="*/ 92 w 136"/>
                  <a:gd name="T15" fmla="*/ 20 h 144"/>
                  <a:gd name="T16" fmla="*/ 118 w 136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44">
                    <a:moveTo>
                      <a:pt x="118" y="144"/>
                    </a:moveTo>
                    <a:lnTo>
                      <a:pt x="110" y="139"/>
                    </a:lnTo>
                    <a:cubicBezTo>
                      <a:pt x="110" y="138"/>
                      <a:pt x="125" y="69"/>
                      <a:pt x="85" y="27"/>
                    </a:cubicBezTo>
                    <a:cubicBezTo>
                      <a:pt x="74" y="16"/>
                      <a:pt x="63" y="11"/>
                      <a:pt x="51" y="11"/>
                    </a:cubicBezTo>
                    <a:cubicBezTo>
                      <a:pt x="27" y="13"/>
                      <a:pt x="7" y="40"/>
                      <a:pt x="7" y="40"/>
                    </a:cubicBezTo>
                    <a:lnTo>
                      <a:pt x="0" y="33"/>
                    </a:lnTo>
                    <a:cubicBezTo>
                      <a:pt x="1" y="32"/>
                      <a:pt x="22" y="3"/>
                      <a:pt x="51" y="1"/>
                    </a:cubicBezTo>
                    <a:cubicBezTo>
                      <a:pt x="66" y="0"/>
                      <a:pt x="80" y="6"/>
                      <a:pt x="92" y="20"/>
                    </a:cubicBezTo>
                    <a:cubicBezTo>
                      <a:pt x="136" y="66"/>
                      <a:pt x="119" y="141"/>
                      <a:pt x="118" y="144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6" name="Freeform 554">
                <a:extLst>
                  <a:ext uri="{FF2B5EF4-FFF2-40B4-BE49-F238E27FC236}">
                    <a16:creationId xmlns:a16="http://schemas.microsoft.com/office/drawing/2014/main" xmlns="" id="{BCA8378B-4A92-4A8F-AFC9-63528D541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6325" y="1738313"/>
                <a:ext cx="168275" cy="66675"/>
              </a:xfrm>
              <a:custGeom>
                <a:avLst/>
                <a:gdLst>
                  <a:gd name="T0" fmla="*/ 222 w 250"/>
                  <a:gd name="T1" fmla="*/ 19 h 100"/>
                  <a:gd name="T2" fmla="*/ 207 w 250"/>
                  <a:gd name="T3" fmla="*/ 27 h 100"/>
                  <a:gd name="T4" fmla="*/ 197 w 250"/>
                  <a:gd name="T5" fmla="*/ 31 h 100"/>
                  <a:gd name="T6" fmla="*/ 192 w 250"/>
                  <a:gd name="T7" fmla="*/ 34 h 100"/>
                  <a:gd name="T8" fmla="*/ 187 w 250"/>
                  <a:gd name="T9" fmla="*/ 35 h 100"/>
                  <a:gd name="T10" fmla="*/ 178 w 250"/>
                  <a:gd name="T11" fmla="*/ 39 h 100"/>
                  <a:gd name="T12" fmla="*/ 168 w 250"/>
                  <a:gd name="T13" fmla="*/ 42 h 100"/>
                  <a:gd name="T14" fmla="*/ 147 w 250"/>
                  <a:gd name="T15" fmla="*/ 48 h 100"/>
                  <a:gd name="T16" fmla="*/ 105 w 250"/>
                  <a:gd name="T17" fmla="*/ 53 h 100"/>
                  <a:gd name="T18" fmla="*/ 100 w 250"/>
                  <a:gd name="T19" fmla="*/ 53 h 100"/>
                  <a:gd name="T20" fmla="*/ 95 w 250"/>
                  <a:gd name="T21" fmla="*/ 53 h 100"/>
                  <a:gd name="T22" fmla="*/ 89 w 250"/>
                  <a:gd name="T23" fmla="*/ 53 h 100"/>
                  <a:gd name="T24" fmla="*/ 84 w 250"/>
                  <a:gd name="T25" fmla="*/ 52 h 100"/>
                  <a:gd name="T26" fmla="*/ 79 w 250"/>
                  <a:gd name="T27" fmla="*/ 52 h 100"/>
                  <a:gd name="T28" fmla="*/ 74 w 250"/>
                  <a:gd name="T29" fmla="*/ 51 h 100"/>
                  <a:gd name="T30" fmla="*/ 69 w 250"/>
                  <a:gd name="T31" fmla="*/ 50 h 100"/>
                  <a:gd name="T32" fmla="*/ 10 w 250"/>
                  <a:gd name="T33" fmla="*/ 0 h 100"/>
                  <a:gd name="T34" fmla="*/ 0 w 250"/>
                  <a:gd name="T35" fmla="*/ 100 h 100"/>
                  <a:gd name="T36" fmla="*/ 68 w 250"/>
                  <a:gd name="T37" fmla="*/ 71 h 100"/>
                  <a:gd name="T38" fmla="*/ 68 w 250"/>
                  <a:gd name="T39" fmla="*/ 71 h 100"/>
                  <a:gd name="T40" fmla="*/ 74 w 250"/>
                  <a:gd name="T41" fmla="*/ 73 h 100"/>
                  <a:gd name="T42" fmla="*/ 80 w 250"/>
                  <a:gd name="T43" fmla="*/ 75 h 100"/>
                  <a:gd name="T44" fmla="*/ 86 w 250"/>
                  <a:gd name="T45" fmla="*/ 76 h 100"/>
                  <a:gd name="T46" fmla="*/ 91 w 250"/>
                  <a:gd name="T47" fmla="*/ 78 h 100"/>
                  <a:gd name="T48" fmla="*/ 97 w 250"/>
                  <a:gd name="T49" fmla="*/ 79 h 100"/>
                  <a:gd name="T50" fmla="*/ 103 w 250"/>
                  <a:gd name="T51" fmla="*/ 80 h 100"/>
                  <a:gd name="T52" fmla="*/ 151 w 250"/>
                  <a:gd name="T53" fmla="*/ 83 h 100"/>
                  <a:gd name="T54" fmla="*/ 175 w 250"/>
                  <a:gd name="T55" fmla="*/ 81 h 100"/>
                  <a:gd name="T56" fmla="*/ 187 w 250"/>
                  <a:gd name="T57" fmla="*/ 80 h 100"/>
                  <a:gd name="T58" fmla="*/ 199 w 250"/>
                  <a:gd name="T59" fmla="*/ 78 h 100"/>
                  <a:gd name="T60" fmla="*/ 205 w 250"/>
                  <a:gd name="T61" fmla="*/ 77 h 100"/>
                  <a:gd name="T62" fmla="*/ 211 w 250"/>
                  <a:gd name="T63" fmla="*/ 75 h 100"/>
                  <a:gd name="T64" fmla="*/ 223 w 250"/>
                  <a:gd name="T65" fmla="*/ 72 h 100"/>
                  <a:gd name="T66" fmla="*/ 250 w 250"/>
                  <a:gd name="T67" fmla="*/ 64 h 100"/>
                  <a:gd name="T68" fmla="*/ 222 w 250"/>
                  <a:gd name="T69" fmla="*/ 1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0" h="100">
                    <a:moveTo>
                      <a:pt x="222" y="19"/>
                    </a:moveTo>
                    <a:cubicBezTo>
                      <a:pt x="216" y="23"/>
                      <a:pt x="213" y="24"/>
                      <a:pt x="207" y="27"/>
                    </a:cubicBezTo>
                    <a:lnTo>
                      <a:pt x="197" y="31"/>
                    </a:lnTo>
                    <a:lnTo>
                      <a:pt x="192" y="34"/>
                    </a:lnTo>
                    <a:cubicBezTo>
                      <a:pt x="191" y="34"/>
                      <a:pt x="189" y="35"/>
                      <a:pt x="187" y="35"/>
                    </a:cubicBezTo>
                    <a:lnTo>
                      <a:pt x="178" y="39"/>
                    </a:lnTo>
                    <a:cubicBezTo>
                      <a:pt x="174" y="40"/>
                      <a:pt x="171" y="41"/>
                      <a:pt x="168" y="42"/>
                    </a:cubicBezTo>
                    <a:cubicBezTo>
                      <a:pt x="161" y="45"/>
                      <a:pt x="154" y="46"/>
                      <a:pt x="147" y="48"/>
                    </a:cubicBezTo>
                    <a:cubicBezTo>
                      <a:pt x="133" y="51"/>
                      <a:pt x="119" y="52"/>
                      <a:pt x="105" y="53"/>
                    </a:cubicBezTo>
                    <a:lnTo>
                      <a:pt x="100" y="53"/>
                    </a:lnTo>
                    <a:cubicBezTo>
                      <a:pt x="98" y="53"/>
                      <a:pt x="96" y="53"/>
                      <a:pt x="95" y="53"/>
                    </a:cubicBezTo>
                    <a:cubicBezTo>
                      <a:pt x="93" y="53"/>
                      <a:pt x="91" y="53"/>
                      <a:pt x="89" y="53"/>
                    </a:cubicBezTo>
                    <a:lnTo>
                      <a:pt x="84" y="52"/>
                    </a:lnTo>
                    <a:cubicBezTo>
                      <a:pt x="82" y="52"/>
                      <a:pt x="81" y="52"/>
                      <a:pt x="79" y="52"/>
                    </a:cubicBezTo>
                    <a:cubicBezTo>
                      <a:pt x="77" y="51"/>
                      <a:pt x="75" y="51"/>
                      <a:pt x="74" y="51"/>
                    </a:cubicBezTo>
                    <a:cubicBezTo>
                      <a:pt x="72" y="51"/>
                      <a:pt x="71" y="51"/>
                      <a:pt x="69" y="50"/>
                    </a:cubicBezTo>
                    <a:lnTo>
                      <a:pt x="10" y="0"/>
                    </a:lnTo>
                    <a:lnTo>
                      <a:pt x="0" y="100"/>
                    </a:lnTo>
                    <a:lnTo>
                      <a:pt x="68" y="71"/>
                    </a:lnTo>
                    <a:cubicBezTo>
                      <a:pt x="68" y="71"/>
                      <a:pt x="68" y="71"/>
                      <a:pt x="68" y="71"/>
                    </a:cubicBezTo>
                    <a:cubicBezTo>
                      <a:pt x="70" y="72"/>
                      <a:pt x="72" y="72"/>
                      <a:pt x="74" y="73"/>
                    </a:cubicBezTo>
                    <a:cubicBezTo>
                      <a:pt x="76" y="74"/>
                      <a:pt x="78" y="74"/>
                      <a:pt x="80" y="75"/>
                    </a:cubicBezTo>
                    <a:lnTo>
                      <a:pt x="86" y="76"/>
                    </a:lnTo>
                    <a:cubicBezTo>
                      <a:pt x="88" y="77"/>
                      <a:pt x="90" y="77"/>
                      <a:pt x="91" y="78"/>
                    </a:cubicBezTo>
                    <a:cubicBezTo>
                      <a:pt x="93" y="78"/>
                      <a:pt x="95" y="79"/>
                      <a:pt x="97" y="79"/>
                    </a:cubicBezTo>
                    <a:lnTo>
                      <a:pt x="103" y="80"/>
                    </a:lnTo>
                    <a:cubicBezTo>
                      <a:pt x="119" y="82"/>
                      <a:pt x="135" y="83"/>
                      <a:pt x="151" y="83"/>
                    </a:cubicBezTo>
                    <a:cubicBezTo>
                      <a:pt x="159" y="82"/>
                      <a:pt x="167" y="82"/>
                      <a:pt x="175" y="81"/>
                    </a:cubicBezTo>
                    <a:cubicBezTo>
                      <a:pt x="179" y="81"/>
                      <a:pt x="183" y="80"/>
                      <a:pt x="187" y="80"/>
                    </a:cubicBezTo>
                    <a:lnTo>
                      <a:pt x="199" y="78"/>
                    </a:lnTo>
                    <a:cubicBezTo>
                      <a:pt x="201" y="77"/>
                      <a:pt x="203" y="77"/>
                      <a:pt x="205" y="77"/>
                    </a:cubicBezTo>
                    <a:lnTo>
                      <a:pt x="211" y="75"/>
                    </a:lnTo>
                    <a:lnTo>
                      <a:pt x="223" y="72"/>
                    </a:lnTo>
                    <a:cubicBezTo>
                      <a:pt x="231" y="70"/>
                      <a:pt x="242" y="67"/>
                      <a:pt x="250" y="64"/>
                    </a:cubicBezTo>
                    <a:lnTo>
                      <a:pt x="222" y="19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7" name="Freeform 555">
                <a:extLst>
                  <a:ext uri="{FF2B5EF4-FFF2-40B4-BE49-F238E27FC236}">
                    <a16:creationId xmlns:a16="http://schemas.microsoft.com/office/drawing/2014/main" xmlns="" id="{A03A2310-ECD0-46A2-A84E-3FAFA033F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6663" y="1657351"/>
                <a:ext cx="100013" cy="155575"/>
              </a:xfrm>
              <a:custGeom>
                <a:avLst/>
                <a:gdLst>
                  <a:gd name="T0" fmla="*/ 0 w 63"/>
                  <a:gd name="T1" fmla="*/ 0 h 98"/>
                  <a:gd name="T2" fmla="*/ 44 w 63"/>
                  <a:gd name="T3" fmla="*/ 57 h 98"/>
                  <a:gd name="T4" fmla="*/ 17 w 63"/>
                  <a:gd name="T5" fmla="*/ 98 h 98"/>
                  <a:gd name="T6" fmla="*/ 63 w 63"/>
                  <a:gd name="T7" fmla="*/ 58 h 98"/>
                  <a:gd name="T8" fmla="*/ 0 w 63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8">
                    <a:moveTo>
                      <a:pt x="0" y="0"/>
                    </a:moveTo>
                    <a:lnTo>
                      <a:pt x="44" y="57"/>
                    </a:lnTo>
                    <a:lnTo>
                      <a:pt x="17" y="98"/>
                    </a:lnTo>
                    <a:lnTo>
                      <a:pt x="63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8" name="Freeform 556">
                <a:extLst>
                  <a:ext uri="{FF2B5EF4-FFF2-40B4-BE49-F238E27FC236}">
                    <a16:creationId xmlns:a16="http://schemas.microsoft.com/office/drawing/2014/main" xmlns="" id="{DA50F351-7946-456D-A475-D9A14BFE2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6325" y="1776413"/>
                <a:ext cx="168275" cy="28575"/>
              </a:xfrm>
              <a:custGeom>
                <a:avLst/>
                <a:gdLst>
                  <a:gd name="T0" fmla="*/ 245 w 250"/>
                  <a:gd name="T1" fmla="*/ 0 h 43"/>
                  <a:gd name="T2" fmla="*/ 67 w 250"/>
                  <a:gd name="T3" fmla="*/ 2 h 43"/>
                  <a:gd name="T4" fmla="*/ 1 w 250"/>
                  <a:gd name="T5" fmla="*/ 41 h 43"/>
                  <a:gd name="T6" fmla="*/ 0 w 250"/>
                  <a:gd name="T7" fmla="*/ 43 h 43"/>
                  <a:gd name="T8" fmla="*/ 68 w 250"/>
                  <a:gd name="T9" fmla="*/ 14 h 43"/>
                  <a:gd name="T10" fmla="*/ 68 w 250"/>
                  <a:gd name="T11" fmla="*/ 14 h 43"/>
                  <a:gd name="T12" fmla="*/ 74 w 250"/>
                  <a:gd name="T13" fmla="*/ 16 h 43"/>
                  <a:gd name="T14" fmla="*/ 80 w 250"/>
                  <a:gd name="T15" fmla="*/ 18 h 43"/>
                  <a:gd name="T16" fmla="*/ 86 w 250"/>
                  <a:gd name="T17" fmla="*/ 19 h 43"/>
                  <a:gd name="T18" fmla="*/ 91 w 250"/>
                  <a:gd name="T19" fmla="*/ 21 h 43"/>
                  <a:gd name="T20" fmla="*/ 97 w 250"/>
                  <a:gd name="T21" fmla="*/ 22 h 43"/>
                  <a:gd name="T22" fmla="*/ 103 w 250"/>
                  <a:gd name="T23" fmla="*/ 23 h 43"/>
                  <a:gd name="T24" fmla="*/ 151 w 250"/>
                  <a:gd name="T25" fmla="*/ 26 h 43"/>
                  <a:gd name="T26" fmla="*/ 175 w 250"/>
                  <a:gd name="T27" fmla="*/ 24 h 43"/>
                  <a:gd name="T28" fmla="*/ 187 w 250"/>
                  <a:gd name="T29" fmla="*/ 23 h 43"/>
                  <a:gd name="T30" fmla="*/ 199 w 250"/>
                  <a:gd name="T31" fmla="*/ 21 h 43"/>
                  <a:gd name="T32" fmla="*/ 205 w 250"/>
                  <a:gd name="T33" fmla="*/ 20 h 43"/>
                  <a:gd name="T34" fmla="*/ 211 w 250"/>
                  <a:gd name="T35" fmla="*/ 18 h 43"/>
                  <a:gd name="T36" fmla="*/ 223 w 250"/>
                  <a:gd name="T37" fmla="*/ 15 h 43"/>
                  <a:gd name="T38" fmla="*/ 250 w 250"/>
                  <a:gd name="T39" fmla="*/ 7 h 43"/>
                  <a:gd name="T40" fmla="*/ 245 w 250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0" h="43">
                    <a:moveTo>
                      <a:pt x="245" y="0"/>
                    </a:moveTo>
                    <a:cubicBezTo>
                      <a:pt x="132" y="31"/>
                      <a:pt x="67" y="2"/>
                      <a:pt x="67" y="2"/>
                    </a:cubicBezTo>
                    <a:lnTo>
                      <a:pt x="1" y="41"/>
                    </a:lnTo>
                    <a:lnTo>
                      <a:pt x="0" y="43"/>
                    </a:lnTo>
                    <a:lnTo>
                      <a:pt x="68" y="14"/>
                    </a:lnTo>
                    <a:cubicBezTo>
                      <a:pt x="68" y="14"/>
                      <a:pt x="68" y="14"/>
                      <a:pt x="68" y="14"/>
                    </a:cubicBezTo>
                    <a:cubicBezTo>
                      <a:pt x="70" y="15"/>
                      <a:pt x="72" y="15"/>
                      <a:pt x="74" y="16"/>
                    </a:cubicBezTo>
                    <a:cubicBezTo>
                      <a:pt x="76" y="17"/>
                      <a:pt x="78" y="17"/>
                      <a:pt x="80" y="18"/>
                    </a:cubicBezTo>
                    <a:lnTo>
                      <a:pt x="86" y="19"/>
                    </a:lnTo>
                    <a:cubicBezTo>
                      <a:pt x="88" y="20"/>
                      <a:pt x="90" y="20"/>
                      <a:pt x="91" y="21"/>
                    </a:cubicBezTo>
                    <a:cubicBezTo>
                      <a:pt x="93" y="21"/>
                      <a:pt x="95" y="22"/>
                      <a:pt x="97" y="22"/>
                    </a:cubicBezTo>
                    <a:lnTo>
                      <a:pt x="103" y="23"/>
                    </a:lnTo>
                    <a:cubicBezTo>
                      <a:pt x="119" y="25"/>
                      <a:pt x="135" y="26"/>
                      <a:pt x="151" y="26"/>
                    </a:cubicBezTo>
                    <a:cubicBezTo>
                      <a:pt x="159" y="25"/>
                      <a:pt x="167" y="25"/>
                      <a:pt x="175" y="24"/>
                    </a:cubicBezTo>
                    <a:cubicBezTo>
                      <a:pt x="179" y="24"/>
                      <a:pt x="183" y="23"/>
                      <a:pt x="187" y="23"/>
                    </a:cubicBezTo>
                    <a:lnTo>
                      <a:pt x="199" y="21"/>
                    </a:lnTo>
                    <a:cubicBezTo>
                      <a:pt x="201" y="20"/>
                      <a:pt x="203" y="20"/>
                      <a:pt x="205" y="20"/>
                    </a:cubicBezTo>
                    <a:lnTo>
                      <a:pt x="211" y="18"/>
                    </a:lnTo>
                    <a:lnTo>
                      <a:pt x="223" y="15"/>
                    </a:lnTo>
                    <a:cubicBezTo>
                      <a:pt x="231" y="13"/>
                      <a:pt x="242" y="10"/>
                      <a:pt x="250" y="7"/>
                    </a:cubicBezTo>
                    <a:lnTo>
                      <a:pt x="245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9" name="Freeform 557">
                <a:extLst>
                  <a:ext uri="{FF2B5EF4-FFF2-40B4-BE49-F238E27FC236}">
                    <a16:creationId xmlns:a16="http://schemas.microsoft.com/office/drawing/2014/main" xmlns="" id="{099D3B4A-4D77-4269-B44A-022A8CB3C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2063" y="1360488"/>
                <a:ext cx="28575" cy="36513"/>
              </a:xfrm>
              <a:custGeom>
                <a:avLst/>
                <a:gdLst>
                  <a:gd name="T0" fmla="*/ 42 w 42"/>
                  <a:gd name="T1" fmla="*/ 39 h 55"/>
                  <a:gd name="T2" fmla="*/ 24 w 42"/>
                  <a:gd name="T3" fmla="*/ 0 h 55"/>
                  <a:gd name="T4" fmla="*/ 0 w 42"/>
                  <a:gd name="T5" fmla="*/ 40 h 55"/>
                  <a:gd name="T6" fmla="*/ 26 w 42"/>
                  <a:gd name="T7" fmla="*/ 55 h 55"/>
                  <a:gd name="T8" fmla="*/ 42 w 42"/>
                  <a:gd name="T9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5">
                    <a:moveTo>
                      <a:pt x="42" y="39"/>
                    </a:moveTo>
                    <a:cubicBezTo>
                      <a:pt x="32" y="18"/>
                      <a:pt x="24" y="0"/>
                      <a:pt x="24" y="0"/>
                    </a:cubicBezTo>
                    <a:lnTo>
                      <a:pt x="0" y="40"/>
                    </a:lnTo>
                    <a:cubicBezTo>
                      <a:pt x="0" y="40"/>
                      <a:pt x="13" y="43"/>
                      <a:pt x="26" y="55"/>
                    </a:cubicBezTo>
                    <a:cubicBezTo>
                      <a:pt x="32" y="50"/>
                      <a:pt x="37" y="45"/>
                      <a:pt x="42" y="39"/>
                    </a:cubicBezTo>
                    <a:close/>
                  </a:path>
                </a:pathLst>
              </a:custGeom>
              <a:solidFill>
                <a:srgbClr val="F03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0" name="Freeform 558">
                <a:extLst>
                  <a:ext uri="{FF2B5EF4-FFF2-40B4-BE49-F238E27FC236}">
                    <a16:creationId xmlns:a16="http://schemas.microsoft.com/office/drawing/2014/main" xmlns="" id="{9423E602-0986-45AA-91EC-F88459AF1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9525" y="1385888"/>
                <a:ext cx="23813" cy="41275"/>
              </a:xfrm>
              <a:custGeom>
                <a:avLst/>
                <a:gdLst>
                  <a:gd name="T0" fmla="*/ 22 w 35"/>
                  <a:gd name="T1" fmla="*/ 12 h 60"/>
                  <a:gd name="T2" fmla="*/ 16 w 35"/>
                  <a:gd name="T3" fmla="*/ 0 h 60"/>
                  <a:gd name="T4" fmla="*/ 0 w 35"/>
                  <a:gd name="T5" fmla="*/ 16 h 60"/>
                  <a:gd name="T6" fmla="*/ 14 w 35"/>
                  <a:gd name="T7" fmla="*/ 34 h 60"/>
                  <a:gd name="T8" fmla="*/ 22 w 35"/>
                  <a:gd name="T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0">
                    <a:moveTo>
                      <a:pt x="22" y="12"/>
                    </a:moveTo>
                    <a:cubicBezTo>
                      <a:pt x="20" y="8"/>
                      <a:pt x="18" y="4"/>
                      <a:pt x="16" y="0"/>
                    </a:cubicBezTo>
                    <a:cubicBezTo>
                      <a:pt x="11" y="6"/>
                      <a:pt x="6" y="11"/>
                      <a:pt x="0" y="16"/>
                    </a:cubicBezTo>
                    <a:cubicBezTo>
                      <a:pt x="5" y="21"/>
                      <a:pt x="10" y="27"/>
                      <a:pt x="14" y="34"/>
                    </a:cubicBezTo>
                    <a:cubicBezTo>
                      <a:pt x="30" y="60"/>
                      <a:pt x="35" y="39"/>
                      <a:pt x="22" y="12"/>
                    </a:cubicBezTo>
                  </a:path>
                </a:pathLst>
              </a:custGeom>
              <a:solidFill>
                <a:srgbClr val="F25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1" name="Freeform 559">
                <a:extLst>
                  <a:ext uri="{FF2B5EF4-FFF2-40B4-BE49-F238E27FC236}">
                    <a16:creationId xmlns:a16="http://schemas.microsoft.com/office/drawing/2014/main" xmlns="" id="{BB5F208C-BF4A-450D-8519-0F56EC87B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1425" y="1370386"/>
                <a:ext cx="36513" cy="30163"/>
              </a:xfrm>
              <a:custGeom>
                <a:avLst/>
                <a:gdLst>
                  <a:gd name="T0" fmla="*/ 46 w 56"/>
                  <a:gd name="T1" fmla="*/ 3 h 45"/>
                  <a:gd name="T2" fmla="*/ 0 w 56"/>
                  <a:gd name="T3" fmla="*/ 20 h 45"/>
                  <a:gd name="T4" fmla="*/ 27 w 56"/>
                  <a:gd name="T5" fmla="*/ 43 h 45"/>
                  <a:gd name="T6" fmla="*/ 51 w 56"/>
                  <a:gd name="T7" fmla="*/ 30 h 45"/>
                  <a:gd name="T8" fmla="*/ 46 w 56"/>
                  <a:gd name="T9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5">
                    <a:moveTo>
                      <a:pt x="46" y="3"/>
                    </a:moveTo>
                    <a:cubicBezTo>
                      <a:pt x="30" y="0"/>
                      <a:pt x="16" y="14"/>
                      <a:pt x="0" y="20"/>
                    </a:cubicBezTo>
                    <a:cubicBezTo>
                      <a:pt x="8" y="32"/>
                      <a:pt x="18" y="45"/>
                      <a:pt x="27" y="43"/>
                    </a:cubicBezTo>
                    <a:cubicBezTo>
                      <a:pt x="32" y="41"/>
                      <a:pt x="42" y="36"/>
                      <a:pt x="51" y="30"/>
                    </a:cubicBezTo>
                    <a:cubicBezTo>
                      <a:pt x="56" y="19"/>
                      <a:pt x="56" y="6"/>
                      <a:pt x="46" y="3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2" name="Freeform 560">
                <a:extLst>
                  <a:ext uri="{FF2B5EF4-FFF2-40B4-BE49-F238E27FC236}">
                    <a16:creationId xmlns:a16="http://schemas.microsoft.com/office/drawing/2014/main" xmlns="" id="{4800FFC7-978D-464E-B0B7-60980C2F4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550" y="1311276"/>
                <a:ext cx="71438" cy="82550"/>
              </a:xfrm>
              <a:custGeom>
                <a:avLst/>
                <a:gdLst>
                  <a:gd name="T0" fmla="*/ 105 w 105"/>
                  <a:gd name="T1" fmla="*/ 81 h 122"/>
                  <a:gd name="T2" fmla="*/ 41 w 105"/>
                  <a:gd name="T3" fmla="*/ 36 h 122"/>
                  <a:gd name="T4" fmla="*/ 11 w 105"/>
                  <a:gd name="T5" fmla="*/ 93 h 122"/>
                  <a:gd name="T6" fmla="*/ 22 w 105"/>
                  <a:gd name="T7" fmla="*/ 112 h 122"/>
                  <a:gd name="T8" fmla="*/ 68 w 105"/>
                  <a:gd name="T9" fmla="*/ 95 h 122"/>
                  <a:gd name="T10" fmla="*/ 73 w 105"/>
                  <a:gd name="T11" fmla="*/ 122 h 122"/>
                  <a:gd name="T12" fmla="*/ 105 w 105"/>
                  <a:gd name="T13" fmla="*/ 8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22">
                    <a:moveTo>
                      <a:pt x="105" y="81"/>
                    </a:moveTo>
                    <a:cubicBezTo>
                      <a:pt x="104" y="56"/>
                      <a:pt x="82" y="0"/>
                      <a:pt x="41" y="36"/>
                    </a:cubicBezTo>
                    <a:cubicBezTo>
                      <a:pt x="0" y="72"/>
                      <a:pt x="11" y="93"/>
                      <a:pt x="11" y="93"/>
                    </a:cubicBezTo>
                    <a:cubicBezTo>
                      <a:pt x="11" y="93"/>
                      <a:pt x="15" y="102"/>
                      <a:pt x="22" y="112"/>
                    </a:cubicBezTo>
                    <a:cubicBezTo>
                      <a:pt x="38" y="106"/>
                      <a:pt x="52" y="92"/>
                      <a:pt x="68" y="95"/>
                    </a:cubicBezTo>
                    <a:cubicBezTo>
                      <a:pt x="78" y="98"/>
                      <a:pt x="78" y="111"/>
                      <a:pt x="73" y="122"/>
                    </a:cubicBezTo>
                    <a:cubicBezTo>
                      <a:pt x="89" y="112"/>
                      <a:pt x="105" y="97"/>
                      <a:pt x="105" y="81"/>
                    </a:cubicBez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3" name="Freeform 561">
                <a:extLst>
                  <a:ext uri="{FF2B5EF4-FFF2-40B4-BE49-F238E27FC236}">
                    <a16:creationId xmlns:a16="http://schemas.microsoft.com/office/drawing/2014/main" xmlns="" id="{B3016C3D-EE2C-4FBD-915C-0EDFBA82E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3638" y="1246188"/>
                <a:ext cx="330200" cy="239713"/>
              </a:xfrm>
              <a:custGeom>
                <a:avLst/>
                <a:gdLst>
                  <a:gd name="T0" fmla="*/ 159 w 492"/>
                  <a:gd name="T1" fmla="*/ 163 h 355"/>
                  <a:gd name="T2" fmla="*/ 65 w 492"/>
                  <a:gd name="T3" fmla="*/ 185 h 355"/>
                  <a:gd name="T4" fmla="*/ 203 w 492"/>
                  <a:gd name="T5" fmla="*/ 126 h 355"/>
                  <a:gd name="T6" fmla="*/ 272 w 492"/>
                  <a:gd name="T7" fmla="*/ 152 h 355"/>
                  <a:gd name="T8" fmla="*/ 438 w 492"/>
                  <a:gd name="T9" fmla="*/ 166 h 355"/>
                  <a:gd name="T10" fmla="*/ 333 w 492"/>
                  <a:gd name="T11" fmla="*/ 346 h 355"/>
                  <a:gd name="T12" fmla="*/ 192 w 492"/>
                  <a:gd name="T13" fmla="*/ 222 h 355"/>
                  <a:gd name="T14" fmla="*/ 168 w 492"/>
                  <a:gd name="T15" fmla="*/ 171 h 355"/>
                  <a:gd name="T16" fmla="*/ 168 w 492"/>
                  <a:gd name="T17" fmla="*/ 154 h 355"/>
                  <a:gd name="T18" fmla="*/ 159 w 492"/>
                  <a:gd name="T19" fmla="*/ 163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2" h="355">
                    <a:moveTo>
                      <a:pt x="159" y="163"/>
                    </a:moveTo>
                    <a:cubicBezTo>
                      <a:pt x="159" y="163"/>
                      <a:pt x="131" y="228"/>
                      <a:pt x="65" y="185"/>
                    </a:cubicBezTo>
                    <a:cubicBezTo>
                      <a:pt x="0" y="141"/>
                      <a:pt x="139" y="0"/>
                      <a:pt x="203" y="126"/>
                    </a:cubicBezTo>
                    <a:cubicBezTo>
                      <a:pt x="203" y="126"/>
                      <a:pt x="263" y="93"/>
                      <a:pt x="272" y="152"/>
                    </a:cubicBezTo>
                    <a:cubicBezTo>
                      <a:pt x="272" y="152"/>
                      <a:pt x="383" y="74"/>
                      <a:pt x="438" y="166"/>
                    </a:cubicBezTo>
                    <a:cubicBezTo>
                      <a:pt x="492" y="258"/>
                      <a:pt x="394" y="355"/>
                      <a:pt x="333" y="346"/>
                    </a:cubicBezTo>
                    <a:cubicBezTo>
                      <a:pt x="273" y="337"/>
                      <a:pt x="192" y="222"/>
                      <a:pt x="192" y="222"/>
                    </a:cubicBezTo>
                    <a:lnTo>
                      <a:pt x="168" y="171"/>
                    </a:lnTo>
                    <a:cubicBezTo>
                      <a:pt x="168" y="171"/>
                      <a:pt x="178" y="156"/>
                      <a:pt x="168" y="154"/>
                    </a:cubicBezTo>
                    <a:cubicBezTo>
                      <a:pt x="158" y="153"/>
                      <a:pt x="159" y="163"/>
                      <a:pt x="159" y="16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4" name="Freeform 562">
                <a:extLst>
                  <a:ext uri="{FF2B5EF4-FFF2-40B4-BE49-F238E27FC236}">
                    <a16:creationId xmlns:a16="http://schemas.microsoft.com/office/drawing/2014/main" xmlns="" id="{99B25721-EFB7-489B-AD58-A8CEB1D0B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5725" y="1519238"/>
                <a:ext cx="77788" cy="204788"/>
              </a:xfrm>
              <a:custGeom>
                <a:avLst/>
                <a:gdLst>
                  <a:gd name="T0" fmla="*/ 116 w 116"/>
                  <a:gd name="T1" fmla="*/ 278 h 305"/>
                  <a:gd name="T2" fmla="*/ 97 w 116"/>
                  <a:gd name="T3" fmla="*/ 80 h 305"/>
                  <a:gd name="T4" fmla="*/ 39 w 116"/>
                  <a:gd name="T5" fmla="*/ 65 h 305"/>
                  <a:gd name="T6" fmla="*/ 0 w 116"/>
                  <a:gd name="T7" fmla="*/ 296 h 305"/>
                  <a:gd name="T8" fmla="*/ 116 w 116"/>
                  <a:gd name="T9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5">
                    <a:moveTo>
                      <a:pt x="116" y="278"/>
                    </a:moveTo>
                    <a:cubicBezTo>
                      <a:pt x="116" y="215"/>
                      <a:pt x="110" y="148"/>
                      <a:pt x="97" y="80"/>
                    </a:cubicBezTo>
                    <a:cubicBezTo>
                      <a:pt x="81" y="0"/>
                      <a:pt x="39" y="65"/>
                      <a:pt x="39" y="65"/>
                    </a:cubicBezTo>
                    <a:cubicBezTo>
                      <a:pt x="39" y="65"/>
                      <a:pt x="13" y="142"/>
                      <a:pt x="0" y="296"/>
                    </a:cubicBezTo>
                    <a:cubicBezTo>
                      <a:pt x="41" y="305"/>
                      <a:pt x="80" y="296"/>
                      <a:pt x="116" y="2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5" name="Freeform 563">
                <a:extLst>
                  <a:ext uri="{FF2B5EF4-FFF2-40B4-BE49-F238E27FC236}">
                    <a16:creationId xmlns:a16="http://schemas.microsoft.com/office/drawing/2014/main" xmlns="" id="{6C80928B-8C93-4826-AF65-85F3D067D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0963" y="1706563"/>
                <a:ext cx="84138" cy="341313"/>
              </a:xfrm>
              <a:custGeom>
                <a:avLst/>
                <a:gdLst>
                  <a:gd name="T0" fmla="*/ 7 w 125"/>
                  <a:gd name="T1" fmla="*/ 18 h 507"/>
                  <a:gd name="T2" fmla="*/ 20 w 125"/>
                  <a:gd name="T3" fmla="*/ 507 h 507"/>
                  <a:gd name="T4" fmla="*/ 123 w 125"/>
                  <a:gd name="T5" fmla="*/ 0 h 507"/>
                  <a:gd name="T6" fmla="*/ 7 w 125"/>
                  <a:gd name="T7" fmla="*/ 18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507">
                    <a:moveTo>
                      <a:pt x="7" y="18"/>
                    </a:moveTo>
                    <a:cubicBezTo>
                      <a:pt x="0" y="127"/>
                      <a:pt x="3" y="275"/>
                      <a:pt x="20" y="507"/>
                    </a:cubicBezTo>
                    <a:cubicBezTo>
                      <a:pt x="20" y="507"/>
                      <a:pt x="125" y="285"/>
                      <a:pt x="123" y="0"/>
                    </a:cubicBezTo>
                    <a:cubicBezTo>
                      <a:pt x="87" y="18"/>
                      <a:pt x="48" y="27"/>
                      <a:pt x="7" y="18"/>
                    </a:cubicBez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6" name="Freeform 564">
                <a:extLst>
                  <a:ext uri="{FF2B5EF4-FFF2-40B4-BE49-F238E27FC236}">
                    <a16:creationId xmlns:a16="http://schemas.microsoft.com/office/drawing/2014/main" xmlns="" id="{3A08A6DC-D1FC-4672-9369-B027AB140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6050" y="1530351"/>
                <a:ext cx="68263" cy="84138"/>
              </a:xfrm>
              <a:custGeom>
                <a:avLst/>
                <a:gdLst>
                  <a:gd name="T0" fmla="*/ 75 w 101"/>
                  <a:gd name="T1" fmla="*/ 14 h 125"/>
                  <a:gd name="T2" fmla="*/ 0 w 101"/>
                  <a:gd name="T3" fmla="*/ 3 h 125"/>
                  <a:gd name="T4" fmla="*/ 81 w 101"/>
                  <a:gd name="T5" fmla="*/ 62 h 125"/>
                  <a:gd name="T6" fmla="*/ 92 w 101"/>
                  <a:gd name="T7" fmla="*/ 125 h 125"/>
                  <a:gd name="T8" fmla="*/ 75 w 101"/>
                  <a:gd name="T9" fmla="*/ 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25">
                    <a:moveTo>
                      <a:pt x="75" y="14"/>
                    </a:moveTo>
                    <a:cubicBezTo>
                      <a:pt x="59" y="0"/>
                      <a:pt x="26" y="0"/>
                      <a:pt x="0" y="3"/>
                    </a:cubicBezTo>
                    <a:cubicBezTo>
                      <a:pt x="35" y="11"/>
                      <a:pt x="67" y="29"/>
                      <a:pt x="81" y="62"/>
                    </a:cubicBezTo>
                    <a:cubicBezTo>
                      <a:pt x="89" y="82"/>
                      <a:pt x="92" y="103"/>
                      <a:pt x="92" y="125"/>
                    </a:cubicBezTo>
                    <a:cubicBezTo>
                      <a:pt x="101" y="79"/>
                      <a:pt x="101" y="36"/>
                      <a:pt x="75" y="1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Freeform 565">
                <a:extLst>
                  <a:ext uri="{FF2B5EF4-FFF2-40B4-BE49-F238E27FC236}">
                    <a16:creationId xmlns:a16="http://schemas.microsoft.com/office/drawing/2014/main" xmlns="" id="{7E955EFB-8333-4E30-A022-F1ECCFC5F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3188" y="1531938"/>
                <a:ext cx="104775" cy="190500"/>
              </a:xfrm>
              <a:custGeom>
                <a:avLst/>
                <a:gdLst>
                  <a:gd name="T0" fmla="*/ 64 w 156"/>
                  <a:gd name="T1" fmla="*/ 0 h 284"/>
                  <a:gd name="T2" fmla="*/ 29 w 156"/>
                  <a:gd name="T3" fmla="*/ 5 h 284"/>
                  <a:gd name="T4" fmla="*/ 0 w 156"/>
                  <a:gd name="T5" fmla="*/ 281 h 284"/>
                  <a:gd name="T6" fmla="*/ 124 w 156"/>
                  <a:gd name="T7" fmla="*/ 241 h 284"/>
                  <a:gd name="T8" fmla="*/ 156 w 156"/>
                  <a:gd name="T9" fmla="*/ 122 h 284"/>
                  <a:gd name="T10" fmla="*/ 145 w 156"/>
                  <a:gd name="T11" fmla="*/ 59 h 284"/>
                  <a:gd name="T12" fmla="*/ 64 w 156"/>
                  <a:gd name="T1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84">
                    <a:moveTo>
                      <a:pt x="64" y="0"/>
                    </a:moveTo>
                    <a:cubicBezTo>
                      <a:pt x="45" y="2"/>
                      <a:pt x="29" y="5"/>
                      <a:pt x="29" y="5"/>
                    </a:cubicBezTo>
                    <a:cubicBezTo>
                      <a:pt x="29" y="5"/>
                      <a:pt x="10" y="158"/>
                      <a:pt x="0" y="281"/>
                    </a:cubicBezTo>
                    <a:cubicBezTo>
                      <a:pt x="44" y="284"/>
                      <a:pt x="86" y="266"/>
                      <a:pt x="124" y="241"/>
                    </a:cubicBezTo>
                    <a:cubicBezTo>
                      <a:pt x="133" y="209"/>
                      <a:pt x="148" y="164"/>
                      <a:pt x="156" y="122"/>
                    </a:cubicBezTo>
                    <a:cubicBezTo>
                      <a:pt x="156" y="100"/>
                      <a:pt x="153" y="79"/>
                      <a:pt x="145" y="59"/>
                    </a:cubicBezTo>
                    <a:cubicBezTo>
                      <a:pt x="131" y="26"/>
                      <a:pt x="99" y="8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Freeform 566">
                <a:extLst>
                  <a:ext uri="{FF2B5EF4-FFF2-40B4-BE49-F238E27FC236}">
                    <a16:creationId xmlns:a16="http://schemas.microsoft.com/office/drawing/2014/main" xmlns="" id="{000C9B37-1B8B-4789-9E2E-D76639F3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663" y="1700213"/>
                <a:ext cx="90488" cy="347663"/>
              </a:xfrm>
              <a:custGeom>
                <a:avLst/>
                <a:gdLst>
                  <a:gd name="T0" fmla="*/ 28 w 135"/>
                  <a:gd name="T1" fmla="*/ 517 h 517"/>
                  <a:gd name="T2" fmla="*/ 135 w 135"/>
                  <a:gd name="T3" fmla="*/ 0 h 517"/>
                  <a:gd name="T4" fmla="*/ 12 w 135"/>
                  <a:gd name="T5" fmla="*/ 41 h 517"/>
                  <a:gd name="T6" fmla="*/ 28 w 135"/>
                  <a:gd name="T7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517">
                    <a:moveTo>
                      <a:pt x="28" y="517"/>
                    </a:moveTo>
                    <a:cubicBezTo>
                      <a:pt x="28" y="517"/>
                      <a:pt x="92" y="240"/>
                      <a:pt x="135" y="0"/>
                    </a:cubicBezTo>
                    <a:cubicBezTo>
                      <a:pt x="101" y="27"/>
                      <a:pt x="56" y="38"/>
                      <a:pt x="12" y="41"/>
                    </a:cubicBezTo>
                    <a:cubicBezTo>
                      <a:pt x="0" y="192"/>
                      <a:pt x="13" y="373"/>
                      <a:pt x="28" y="517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9" name="Freeform 567">
                <a:extLst>
                  <a:ext uri="{FF2B5EF4-FFF2-40B4-BE49-F238E27FC236}">
                    <a16:creationId xmlns:a16="http://schemas.microsoft.com/office/drawing/2014/main" xmlns="" id="{E47E5945-42F8-4265-8B1E-99E161717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1600" y="1693863"/>
                <a:ext cx="84138" cy="33338"/>
              </a:xfrm>
              <a:custGeom>
                <a:avLst/>
                <a:gdLst>
                  <a:gd name="T0" fmla="*/ 1 w 125"/>
                  <a:gd name="T1" fmla="*/ 40 h 50"/>
                  <a:gd name="T2" fmla="*/ 0 w 125"/>
                  <a:gd name="T3" fmla="*/ 50 h 50"/>
                  <a:gd name="T4" fmla="*/ 123 w 125"/>
                  <a:gd name="T5" fmla="*/ 9 h 50"/>
                  <a:gd name="T6" fmla="*/ 125 w 125"/>
                  <a:gd name="T7" fmla="*/ 0 h 50"/>
                  <a:gd name="T8" fmla="*/ 1 w 125"/>
                  <a:gd name="T9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50">
                    <a:moveTo>
                      <a:pt x="1" y="40"/>
                    </a:moveTo>
                    <a:cubicBezTo>
                      <a:pt x="0" y="43"/>
                      <a:pt x="0" y="46"/>
                      <a:pt x="0" y="50"/>
                    </a:cubicBezTo>
                    <a:cubicBezTo>
                      <a:pt x="44" y="47"/>
                      <a:pt x="89" y="36"/>
                      <a:pt x="123" y="9"/>
                    </a:cubicBezTo>
                    <a:cubicBezTo>
                      <a:pt x="124" y="6"/>
                      <a:pt x="124" y="3"/>
                      <a:pt x="125" y="0"/>
                    </a:cubicBezTo>
                    <a:cubicBezTo>
                      <a:pt x="87" y="25"/>
                      <a:pt x="45" y="43"/>
                      <a:pt x="1" y="40"/>
                    </a:cubicBez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0" name="Freeform 568">
                <a:extLst>
                  <a:ext uri="{FF2B5EF4-FFF2-40B4-BE49-F238E27FC236}">
                    <a16:creationId xmlns:a16="http://schemas.microsoft.com/office/drawing/2014/main" xmlns="" id="{0E879177-0B2B-4F63-99D9-B6756ABAC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2063" y="1433886"/>
                <a:ext cx="31750" cy="34925"/>
              </a:xfrm>
              <a:custGeom>
                <a:avLst/>
                <a:gdLst>
                  <a:gd name="T0" fmla="*/ 44 w 48"/>
                  <a:gd name="T1" fmla="*/ 4 h 51"/>
                  <a:gd name="T2" fmla="*/ 8 w 48"/>
                  <a:gd name="T3" fmla="*/ 27 h 51"/>
                  <a:gd name="T4" fmla="*/ 0 w 48"/>
                  <a:gd name="T5" fmla="*/ 37 h 51"/>
                  <a:gd name="T6" fmla="*/ 10 w 48"/>
                  <a:gd name="T7" fmla="*/ 51 h 51"/>
                  <a:gd name="T8" fmla="*/ 35 w 48"/>
                  <a:gd name="T9" fmla="*/ 13 h 51"/>
                  <a:gd name="T10" fmla="*/ 48 w 48"/>
                  <a:gd name="T11" fmla="*/ 10 h 51"/>
                  <a:gd name="T12" fmla="*/ 44 w 48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1">
                    <a:moveTo>
                      <a:pt x="44" y="4"/>
                    </a:moveTo>
                    <a:cubicBezTo>
                      <a:pt x="29" y="0"/>
                      <a:pt x="19" y="17"/>
                      <a:pt x="8" y="27"/>
                    </a:cubicBezTo>
                    <a:cubicBezTo>
                      <a:pt x="6" y="31"/>
                      <a:pt x="3" y="34"/>
                      <a:pt x="0" y="37"/>
                    </a:cubicBezTo>
                    <a:cubicBezTo>
                      <a:pt x="4" y="41"/>
                      <a:pt x="7" y="46"/>
                      <a:pt x="10" y="51"/>
                    </a:cubicBezTo>
                    <a:cubicBezTo>
                      <a:pt x="18" y="39"/>
                      <a:pt x="27" y="26"/>
                      <a:pt x="35" y="13"/>
                    </a:cubicBezTo>
                    <a:lnTo>
                      <a:pt x="48" y="10"/>
                    </a:lnTo>
                    <a:cubicBezTo>
                      <a:pt x="47" y="7"/>
                      <a:pt x="45" y="5"/>
                      <a:pt x="44" y="4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1" name="Freeform 569">
                <a:extLst>
                  <a:ext uri="{FF2B5EF4-FFF2-40B4-BE49-F238E27FC236}">
                    <a16:creationId xmlns:a16="http://schemas.microsoft.com/office/drawing/2014/main" xmlns="" id="{233F7C94-DC55-4396-9951-CEF1F712C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8413" y="1484313"/>
                <a:ext cx="68263" cy="25400"/>
              </a:xfrm>
              <a:custGeom>
                <a:avLst/>
                <a:gdLst>
                  <a:gd name="T0" fmla="*/ 102 w 102"/>
                  <a:gd name="T1" fmla="*/ 0 h 36"/>
                  <a:gd name="T2" fmla="*/ 20 w 102"/>
                  <a:gd name="T3" fmla="*/ 21 h 36"/>
                  <a:gd name="T4" fmla="*/ 3 w 102"/>
                  <a:gd name="T5" fmla="*/ 13 h 36"/>
                  <a:gd name="T6" fmla="*/ 71 w 102"/>
                  <a:gd name="T7" fmla="*/ 28 h 36"/>
                  <a:gd name="T8" fmla="*/ 82 w 102"/>
                  <a:gd name="T9" fmla="*/ 35 h 36"/>
                  <a:gd name="T10" fmla="*/ 102 w 10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6">
                    <a:moveTo>
                      <a:pt x="102" y="0"/>
                    </a:moveTo>
                    <a:cubicBezTo>
                      <a:pt x="79" y="19"/>
                      <a:pt x="49" y="29"/>
                      <a:pt x="20" y="21"/>
                    </a:cubicBezTo>
                    <a:cubicBezTo>
                      <a:pt x="14" y="20"/>
                      <a:pt x="7" y="17"/>
                      <a:pt x="3" y="13"/>
                    </a:cubicBezTo>
                    <a:cubicBezTo>
                      <a:pt x="0" y="26"/>
                      <a:pt x="13" y="36"/>
                      <a:pt x="71" y="28"/>
                    </a:cubicBezTo>
                    <a:cubicBezTo>
                      <a:pt x="71" y="28"/>
                      <a:pt x="75" y="30"/>
                      <a:pt x="82" y="35"/>
                    </a:cubicBezTo>
                    <a:cubicBezTo>
                      <a:pt x="92" y="26"/>
                      <a:pt x="99" y="15"/>
                      <a:pt x="10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2" name="Freeform 570">
                <a:extLst>
                  <a:ext uri="{FF2B5EF4-FFF2-40B4-BE49-F238E27FC236}">
                    <a16:creationId xmlns:a16="http://schemas.microsoft.com/office/drawing/2014/main" xmlns="" id="{F0D0A2A1-965B-4D98-B412-6064A6743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00" y="1395413"/>
                <a:ext cx="173038" cy="222250"/>
              </a:xfrm>
              <a:custGeom>
                <a:avLst/>
                <a:gdLst>
                  <a:gd name="T0" fmla="*/ 163 w 259"/>
                  <a:gd name="T1" fmla="*/ 61 h 330"/>
                  <a:gd name="T2" fmla="*/ 8 w 259"/>
                  <a:gd name="T3" fmla="*/ 61 h 330"/>
                  <a:gd name="T4" fmla="*/ 27 w 259"/>
                  <a:gd name="T5" fmla="*/ 112 h 330"/>
                  <a:gd name="T6" fmla="*/ 0 w 259"/>
                  <a:gd name="T7" fmla="*/ 146 h 330"/>
                  <a:gd name="T8" fmla="*/ 17 w 259"/>
                  <a:gd name="T9" fmla="*/ 154 h 330"/>
                  <a:gd name="T10" fmla="*/ 99 w 259"/>
                  <a:gd name="T11" fmla="*/ 133 h 330"/>
                  <a:gd name="T12" fmla="*/ 79 w 259"/>
                  <a:gd name="T13" fmla="*/ 168 h 330"/>
                  <a:gd name="T14" fmla="*/ 151 w 259"/>
                  <a:gd name="T15" fmla="*/ 287 h 330"/>
                  <a:gd name="T16" fmla="*/ 259 w 259"/>
                  <a:gd name="T17" fmla="*/ 265 h 330"/>
                  <a:gd name="T18" fmla="*/ 163 w 259"/>
                  <a:gd name="T19" fmla="*/ 61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330">
                    <a:moveTo>
                      <a:pt x="163" y="61"/>
                    </a:moveTo>
                    <a:cubicBezTo>
                      <a:pt x="107" y="0"/>
                      <a:pt x="8" y="61"/>
                      <a:pt x="8" y="61"/>
                    </a:cubicBezTo>
                    <a:lnTo>
                      <a:pt x="27" y="112"/>
                    </a:lnTo>
                    <a:cubicBezTo>
                      <a:pt x="27" y="112"/>
                      <a:pt x="3" y="131"/>
                      <a:pt x="0" y="146"/>
                    </a:cubicBezTo>
                    <a:cubicBezTo>
                      <a:pt x="4" y="150"/>
                      <a:pt x="11" y="153"/>
                      <a:pt x="17" y="154"/>
                    </a:cubicBezTo>
                    <a:cubicBezTo>
                      <a:pt x="46" y="162"/>
                      <a:pt x="76" y="152"/>
                      <a:pt x="99" y="133"/>
                    </a:cubicBezTo>
                    <a:cubicBezTo>
                      <a:pt x="96" y="148"/>
                      <a:pt x="89" y="159"/>
                      <a:pt x="79" y="168"/>
                    </a:cubicBezTo>
                    <a:cubicBezTo>
                      <a:pt x="99" y="183"/>
                      <a:pt x="141" y="221"/>
                      <a:pt x="151" y="287"/>
                    </a:cubicBezTo>
                    <a:cubicBezTo>
                      <a:pt x="151" y="287"/>
                      <a:pt x="190" y="330"/>
                      <a:pt x="259" y="265"/>
                    </a:cubicBezTo>
                    <a:cubicBezTo>
                      <a:pt x="259" y="265"/>
                      <a:pt x="220" y="122"/>
                      <a:pt x="163" y="6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43" name="Freeform 571">
                <a:extLst>
                  <a:ext uri="{FF2B5EF4-FFF2-40B4-BE49-F238E27FC236}">
                    <a16:creationId xmlns:a16="http://schemas.microsoft.com/office/drawing/2014/main" xmlns="" id="{4A427215-B844-4A5D-9305-6C4C888F3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9488" y="1447801"/>
                <a:ext cx="282575" cy="198438"/>
              </a:xfrm>
              <a:custGeom>
                <a:avLst/>
                <a:gdLst>
                  <a:gd name="T0" fmla="*/ 373 w 421"/>
                  <a:gd name="T1" fmla="*/ 5 h 295"/>
                  <a:gd name="T2" fmla="*/ 140 w 421"/>
                  <a:gd name="T3" fmla="*/ 249 h 295"/>
                  <a:gd name="T4" fmla="*/ 84 w 421"/>
                  <a:gd name="T5" fmla="*/ 231 h 295"/>
                  <a:gd name="T6" fmla="*/ 19 w 421"/>
                  <a:gd name="T7" fmla="*/ 241 h 295"/>
                  <a:gd name="T8" fmla="*/ 38 w 421"/>
                  <a:gd name="T9" fmla="*/ 249 h 295"/>
                  <a:gd name="T10" fmla="*/ 101 w 421"/>
                  <a:gd name="T11" fmla="*/ 260 h 295"/>
                  <a:gd name="T12" fmla="*/ 94 w 421"/>
                  <a:gd name="T13" fmla="*/ 290 h 295"/>
                  <a:gd name="T14" fmla="*/ 72 w 421"/>
                  <a:gd name="T15" fmla="*/ 290 h 295"/>
                  <a:gd name="T16" fmla="*/ 69 w 421"/>
                  <a:gd name="T17" fmla="*/ 293 h 295"/>
                  <a:gd name="T18" fmla="*/ 114 w 421"/>
                  <a:gd name="T19" fmla="*/ 290 h 295"/>
                  <a:gd name="T20" fmla="*/ 144 w 421"/>
                  <a:gd name="T21" fmla="*/ 267 h 295"/>
                  <a:gd name="T22" fmla="*/ 421 w 421"/>
                  <a:gd name="T23" fmla="*/ 20 h 295"/>
                  <a:gd name="T24" fmla="*/ 373 w 421"/>
                  <a:gd name="T25" fmla="*/ 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1" h="295">
                    <a:moveTo>
                      <a:pt x="373" y="5"/>
                    </a:moveTo>
                    <a:cubicBezTo>
                      <a:pt x="323" y="70"/>
                      <a:pt x="205" y="221"/>
                      <a:pt x="140" y="249"/>
                    </a:cubicBezTo>
                    <a:cubicBezTo>
                      <a:pt x="140" y="249"/>
                      <a:pt x="109" y="229"/>
                      <a:pt x="84" y="231"/>
                    </a:cubicBezTo>
                    <a:cubicBezTo>
                      <a:pt x="59" y="233"/>
                      <a:pt x="39" y="242"/>
                      <a:pt x="19" y="241"/>
                    </a:cubicBezTo>
                    <a:cubicBezTo>
                      <a:pt x="0" y="239"/>
                      <a:pt x="17" y="251"/>
                      <a:pt x="38" y="249"/>
                    </a:cubicBezTo>
                    <a:cubicBezTo>
                      <a:pt x="60" y="247"/>
                      <a:pt x="101" y="260"/>
                      <a:pt x="101" y="260"/>
                    </a:cubicBezTo>
                    <a:cubicBezTo>
                      <a:pt x="101" y="260"/>
                      <a:pt x="104" y="283"/>
                      <a:pt x="94" y="290"/>
                    </a:cubicBezTo>
                    <a:cubicBezTo>
                      <a:pt x="94" y="290"/>
                      <a:pt x="85" y="284"/>
                      <a:pt x="72" y="290"/>
                    </a:cubicBezTo>
                    <a:cubicBezTo>
                      <a:pt x="71" y="291"/>
                      <a:pt x="70" y="292"/>
                      <a:pt x="69" y="293"/>
                    </a:cubicBezTo>
                    <a:cubicBezTo>
                      <a:pt x="84" y="294"/>
                      <a:pt x="100" y="295"/>
                      <a:pt x="114" y="290"/>
                    </a:cubicBezTo>
                    <a:cubicBezTo>
                      <a:pt x="125" y="283"/>
                      <a:pt x="133" y="273"/>
                      <a:pt x="144" y="267"/>
                    </a:cubicBezTo>
                    <a:cubicBezTo>
                      <a:pt x="263" y="216"/>
                      <a:pt x="337" y="117"/>
                      <a:pt x="421" y="20"/>
                    </a:cubicBezTo>
                    <a:cubicBezTo>
                      <a:pt x="409" y="8"/>
                      <a:pt x="391" y="0"/>
                      <a:pt x="373" y="5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Freeform 572">
                <a:extLst>
                  <a:ext uri="{FF2B5EF4-FFF2-40B4-BE49-F238E27FC236}">
                    <a16:creationId xmlns:a16="http://schemas.microsoft.com/office/drawing/2014/main" xmlns="" id="{96E1037A-9CD9-49EE-9B2C-0F108280A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2350" y="1462088"/>
                <a:ext cx="246063" cy="193675"/>
              </a:xfrm>
              <a:custGeom>
                <a:avLst/>
                <a:gdLst>
                  <a:gd name="T0" fmla="*/ 80 w 367"/>
                  <a:gd name="T1" fmla="*/ 247 h 288"/>
                  <a:gd name="T2" fmla="*/ 50 w 367"/>
                  <a:gd name="T3" fmla="*/ 270 h 288"/>
                  <a:gd name="T4" fmla="*/ 5 w 367"/>
                  <a:gd name="T5" fmla="*/ 273 h 288"/>
                  <a:gd name="T6" fmla="*/ 41 w 367"/>
                  <a:gd name="T7" fmla="*/ 282 h 288"/>
                  <a:gd name="T8" fmla="*/ 75 w 367"/>
                  <a:gd name="T9" fmla="*/ 260 h 288"/>
                  <a:gd name="T10" fmla="*/ 367 w 367"/>
                  <a:gd name="T11" fmla="*/ 14 h 288"/>
                  <a:gd name="T12" fmla="*/ 357 w 367"/>
                  <a:gd name="T13" fmla="*/ 0 h 288"/>
                  <a:gd name="T14" fmla="*/ 80 w 367"/>
                  <a:gd name="T15" fmla="*/ 24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7" h="288">
                    <a:moveTo>
                      <a:pt x="80" y="247"/>
                    </a:moveTo>
                    <a:cubicBezTo>
                      <a:pt x="69" y="253"/>
                      <a:pt x="61" y="263"/>
                      <a:pt x="50" y="270"/>
                    </a:cubicBezTo>
                    <a:cubicBezTo>
                      <a:pt x="36" y="275"/>
                      <a:pt x="20" y="274"/>
                      <a:pt x="5" y="273"/>
                    </a:cubicBezTo>
                    <a:cubicBezTo>
                      <a:pt x="0" y="279"/>
                      <a:pt x="18" y="288"/>
                      <a:pt x="41" y="282"/>
                    </a:cubicBezTo>
                    <a:cubicBezTo>
                      <a:pt x="41" y="282"/>
                      <a:pt x="55" y="281"/>
                      <a:pt x="75" y="260"/>
                    </a:cubicBezTo>
                    <a:cubicBezTo>
                      <a:pt x="75" y="260"/>
                      <a:pt x="236" y="197"/>
                      <a:pt x="367" y="14"/>
                    </a:cubicBezTo>
                    <a:cubicBezTo>
                      <a:pt x="364" y="9"/>
                      <a:pt x="361" y="4"/>
                      <a:pt x="357" y="0"/>
                    </a:cubicBezTo>
                    <a:cubicBezTo>
                      <a:pt x="273" y="97"/>
                      <a:pt x="199" y="196"/>
                      <a:pt x="80" y="247"/>
                    </a:cubicBezTo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573">
                <a:extLst>
                  <a:ext uri="{FF2B5EF4-FFF2-40B4-BE49-F238E27FC236}">
                    <a16:creationId xmlns:a16="http://schemas.microsoft.com/office/drawing/2014/main" xmlns="" id="{836C377A-3CBE-441B-B370-EC07122D7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725" y="1395413"/>
                <a:ext cx="161925" cy="66675"/>
              </a:xfrm>
              <a:custGeom>
                <a:avLst/>
                <a:gdLst>
                  <a:gd name="T0" fmla="*/ 166 w 241"/>
                  <a:gd name="T1" fmla="*/ 1 h 100"/>
                  <a:gd name="T2" fmla="*/ 133 w 241"/>
                  <a:gd name="T3" fmla="*/ 0 h 100"/>
                  <a:gd name="T4" fmla="*/ 102 w 241"/>
                  <a:gd name="T5" fmla="*/ 46 h 100"/>
                  <a:gd name="T6" fmla="*/ 63 w 241"/>
                  <a:gd name="T7" fmla="*/ 20 h 100"/>
                  <a:gd name="T8" fmla="*/ 21 w 241"/>
                  <a:gd name="T9" fmla="*/ 59 h 100"/>
                  <a:gd name="T10" fmla="*/ 0 w 241"/>
                  <a:gd name="T11" fmla="*/ 85 h 100"/>
                  <a:gd name="T12" fmla="*/ 48 w 241"/>
                  <a:gd name="T13" fmla="*/ 100 h 100"/>
                  <a:gd name="T14" fmla="*/ 56 w 241"/>
                  <a:gd name="T15" fmla="*/ 90 h 100"/>
                  <a:gd name="T16" fmla="*/ 92 w 241"/>
                  <a:gd name="T17" fmla="*/ 67 h 100"/>
                  <a:gd name="T18" fmla="*/ 96 w 241"/>
                  <a:gd name="T19" fmla="*/ 73 h 100"/>
                  <a:gd name="T20" fmla="*/ 183 w 241"/>
                  <a:gd name="T21" fmla="*/ 54 h 100"/>
                  <a:gd name="T22" fmla="*/ 207 w 241"/>
                  <a:gd name="T23" fmla="*/ 82 h 100"/>
                  <a:gd name="T24" fmla="*/ 241 w 241"/>
                  <a:gd name="T25" fmla="*/ 54 h 100"/>
                  <a:gd name="T26" fmla="*/ 211 w 241"/>
                  <a:gd name="T27" fmla="*/ 30 h 100"/>
                  <a:gd name="T28" fmla="*/ 166 w 241"/>
                  <a:gd name="T29" fmla="*/ 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" h="100">
                    <a:moveTo>
                      <a:pt x="166" y="1"/>
                    </a:moveTo>
                    <a:cubicBezTo>
                      <a:pt x="154" y="0"/>
                      <a:pt x="143" y="0"/>
                      <a:pt x="133" y="0"/>
                    </a:cubicBezTo>
                    <a:cubicBezTo>
                      <a:pt x="129" y="20"/>
                      <a:pt x="120" y="38"/>
                      <a:pt x="102" y="46"/>
                    </a:cubicBezTo>
                    <a:cubicBezTo>
                      <a:pt x="86" y="54"/>
                      <a:pt x="67" y="39"/>
                      <a:pt x="63" y="20"/>
                    </a:cubicBezTo>
                    <a:cubicBezTo>
                      <a:pt x="49" y="31"/>
                      <a:pt x="32" y="45"/>
                      <a:pt x="21" y="59"/>
                    </a:cubicBezTo>
                    <a:cubicBezTo>
                      <a:pt x="17" y="63"/>
                      <a:pt x="10" y="73"/>
                      <a:pt x="0" y="85"/>
                    </a:cubicBezTo>
                    <a:cubicBezTo>
                      <a:pt x="18" y="80"/>
                      <a:pt x="36" y="88"/>
                      <a:pt x="48" y="100"/>
                    </a:cubicBezTo>
                    <a:cubicBezTo>
                      <a:pt x="51" y="97"/>
                      <a:pt x="54" y="94"/>
                      <a:pt x="56" y="90"/>
                    </a:cubicBezTo>
                    <a:cubicBezTo>
                      <a:pt x="67" y="80"/>
                      <a:pt x="77" y="63"/>
                      <a:pt x="92" y="67"/>
                    </a:cubicBezTo>
                    <a:cubicBezTo>
                      <a:pt x="93" y="68"/>
                      <a:pt x="95" y="70"/>
                      <a:pt x="96" y="73"/>
                    </a:cubicBezTo>
                    <a:lnTo>
                      <a:pt x="183" y="54"/>
                    </a:lnTo>
                    <a:cubicBezTo>
                      <a:pt x="183" y="54"/>
                      <a:pt x="194" y="64"/>
                      <a:pt x="207" y="82"/>
                    </a:cubicBezTo>
                    <a:cubicBezTo>
                      <a:pt x="214" y="69"/>
                      <a:pt x="227" y="59"/>
                      <a:pt x="241" y="54"/>
                    </a:cubicBezTo>
                    <a:cubicBezTo>
                      <a:pt x="231" y="45"/>
                      <a:pt x="221" y="37"/>
                      <a:pt x="211" y="30"/>
                    </a:cubicBezTo>
                    <a:cubicBezTo>
                      <a:pt x="196" y="20"/>
                      <a:pt x="181" y="10"/>
                      <a:pt x="166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574">
                <a:extLst>
                  <a:ext uri="{FF2B5EF4-FFF2-40B4-BE49-F238E27FC236}">
                    <a16:creationId xmlns:a16="http://schemas.microsoft.com/office/drawing/2014/main" xmlns="" id="{A3C3596D-D576-448E-9053-AE24198C5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1438" y="1395413"/>
                <a:ext cx="68263" cy="34925"/>
              </a:xfrm>
              <a:custGeom>
                <a:avLst/>
                <a:gdLst>
                  <a:gd name="T0" fmla="*/ 103 w 103"/>
                  <a:gd name="T1" fmla="*/ 48 h 53"/>
                  <a:gd name="T2" fmla="*/ 6 w 103"/>
                  <a:gd name="T3" fmla="*/ 1 h 53"/>
                  <a:gd name="T4" fmla="*/ 0 w 103"/>
                  <a:gd name="T5" fmla="*/ 0 h 53"/>
                  <a:gd name="T6" fmla="*/ 45 w 103"/>
                  <a:gd name="T7" fmla="*/ 29 h 53"/>
                  <a:gd name="T8" fmla="*/ 75 w 103"/>
                  <a:gd name="T9" fmla="*/ 53 h 53"/>
                  <a:gd name="T10" fmla="*/ 103 w 103"/>
                  <a:gd name="T11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53">
                    <a:moveTo>
                      <a:pt x="103" y="48"/>
                    </a:moveTo>
                    <a:cubicBezTo>
                      <a:pt x="83" y="24"/>
                      <a:pt x="52" y="5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15" y="9"/>
                      <a:pt x="30" y="19"/>
                      <a:pt x="45" y="29"/>
                    </a:cubicBezTo>
                    <a:cubicBezTo>
                      <a:pt x="55" y="36"/>
                      <a:pt x="65" y="44"/>
                      <a:pt x="75" y="53"/>
                    </a:cubicBezTo>
                    <a:cubicBezTo>
                      <a:pt x="84" y="49"/>
                      <a:pt x="94" y="48"/>
                      <a:pt x="103" y="48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Freeform 575">
                <a:extLst>
                  <a:ext uri="{FF2B5EF4-FFF2-40B4-BE49-F238E27FC236}">
                    <a16:creationId xmlns:a16="http://schemas.microsoft.com/office/drawing/2014/main" xmlns="" id="{538202D1-C79E-4B4C-A824-B20ECD5D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1588" y="1430338"/>
                <a:ext cx="161925" cy="254000"/>
              </a:xfrm>
              <a:custGeom>
                <a:avLst/>
                <a:gdLst>
                  <a:gd name="T0" fmla="*/ 42 w 241"/>
                  <a:gd name="T1" fmla="*/ 370 h 376"/>
                  <a:gd name="T2" fmla="*/ 57 w 241"/>
                  <a:gd name="T3" fmla="*/ 353 h 376"/>
                  <a:gd name="T4" fmla="*/ 65 w 241"/>
                  <a:gd name="T5" fmla="*/ 324 h 376"/>
                  <a:gd name="T6" fmla="*/ 226 w 241"/>
                  <a:gd name="T7" fmla="*/ 128 h 376"/>
                  <a:gd name="T8" fmla="*/ 177 w 241"/>
                  <a:gd name="T9" fmla="*/ 0 h 376"/>
                  <a:gd name="T10" fmla="*/ 143 w 241"/>
                  <a:gd name="T11" fmla="*/ 28 h 376"/>
                  <a:gd name="T12" fmla="*/ 191 w 241"/>
                  <a:gd name="T13" fmla="*/ 125 h 376"/>
                  <a:gd name="T14" fmla="*/ 70 w 241"/>
                  <a:gd name="T15" fmla="*/ 293 h 376"/>
                  <a:gd name="T16" fmla="*/ 0 w 241"/>
                  <a:gd name="T17" fmla="*/ 344 h 376"/>
                  <a:gd name="T18" fmla="*/ 1 w 241"/>
                  <a:gd name="T19" fmla="*/ 357 h 376"/>
                  <a:gd name="T20" fmla="*/ 42 w 241"/>
                  <a:gd name="T21" fmla="*/ 37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376">
                    <a:moveTo>
                      <a:pt x="42" y="370"/>
                    </a:moveTo>
                    <a:cubicBezTo>
                      <a:pt x="49" y="366"/>
                      <a:pt x="53" y="360"/>
                      <a:pt x="57" y="353"/>
                    </a:cubicBezTo>
                    <a:cubicBezTo>
                      <a:pt x="61" y="343"/>
                      <a:pt x="61" y="328"/>
                      <a:pt x="65" y="324"/>
                    </a:cubicBezTo>
                    <a:cubicBezTo>
                      <a:pt x="128" y="264"/>
                      <a:pt x="201" y="207"/>
                      <a:pt x="226" y="128"/>
                    </a:cubicBezTo>
                    <a:cubicBezTo>
                      <a:pt x="241" y="81"/>
                      <a:pt x="215" y="35"/>
                      <a:pt x="177" y="0"/>
                    </a:cubicBezTo>
                    <a:cubicBezTo>
                      <a:pt x="163" y="5"/>
                      <a:pt x="150" y="15"/>
                      <a:pt x="143" y="28"/>
                    </a:cubicBezTo>
                    <a:cubicBezTo>
                      <a:pt x="160" y="50"/>
                      <a:pt x="181" y="85"/>
                      <a:pt x="191" y="125"/>
                    </a:cubicBezTo>
                    <a:cubicBezTo>
                      <a:pt x="191" y="125"/>
                      <a:pt x="109" y="258"/>
                      <a:pt x="70" y="293"/>
                    </a:cubicBezTo>
                    <a:cubicBezTo>
                      <a:pt x="31" y="329"/>
                      <a:pt x="3" y="314"/>
                      <a:pt x="0" y="344"/>
                    </a:cubicBezTo>
                    <a:cubicBezTo>
                      <a:pt x="0" y="348"/>
                      <a:pt x="0" y="352"/>
                      <a:pt x="1" y="357"/>
                    </a:cubicBezTo>
                    <a:cubicBezTo>
                      <a:pt x="12" y="368"/>
                      <a:pt x="27" y="376"/>
                      <a:pt x="42" y="370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Freeform 576">
                <a:extLst>
                  <a:ext uri="{FF2B5EF4-FFF2-40B4-BE49-F238E27FC236}">
                    <a16:creationId xmlns:a16="http://schemas.microsoft.com/office/drawing/2014/main" xmlns="" id="{9B73694D-6514-4823-9F30-293C73406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373" y="1427163"/>
                <a:ext cx="169863" cy="266700"/>
              </a:xfrm>
              <a:custGeom>
                <a:avLst/>
                <a:gdLst>
                  <a:gd name="T0" fmla="*/ 204 w 254"/>
                  <a:gd name="T1" fmla="*/ 0 h 396"/>
                  <a:gd name="T2" fmla="*/ 176 w 254"/>
                  <a:gd name="T3" fmla="*/ 5 h 396"/>
                  <a:gd name="T4" fmla="*/ 225 w 254"/>
                  <a:gd name="T5" fmla="*/ 133 h 396"/>
                  <a:gd name="T6" fmla="*/ 64 w 254"/>
                  <a:gd name="T7" fmla="*/ 329 h 396"/>
                  <a:gd name="T8" fmla="*/ 56 w 254"/>
                  <a:gd name="T9" fmla="*/ 358 h 396"/>
                  <a:gd name="T10" fmla="*/ 41 w 254"/>
                  <a:gd name="T11" fmla="*/ 375 h 396"/>
                  <a:gd name="T12" fmla="*/ 0 w 254"/>
                  <a:gd name="T13" fmla="*/ 362 h 396"/>
                  <a:gd name="T14" fmla="*/ 53 w 254"/>
                  <a:gd name="T15" fmla="*/ 392 h 396"/>
                  <a:gd name="T16" fmla="*/ 68 w 254"/>
                  <a:gd name="T17" fmla="*/ 346 h 396"/>
                  <a:gd name="T18" fmla="*/ 81 w 254"/>
                  <a:gd name="T19" fmla="*/ 332 h 396"/>
                  <a:gd name="T20" fmla="*/ 85 w 254"/>
                  <a:gd name="T21" fmla="*/ 322 h 396"/>
                  <a:gd name="T22" fmla="*/ 244 w 254"/>
                  <a:gd name="T23" fmla="*/ 148 h 396"/>
                  <a:gd name="T24" fmla="*/ 204 w 254"/>
                  <a:gd name="T25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4" h="396">
                    <a:moveTo>
                      <a:pt x="204" y="0"/>
                    </a:moveTo>
                    <a:cubicBezTo>
                      <a:pt x="195" y="0"/>
                      <a:pt x="185" y="1"/>
                      <a:pt x="176" y="5"/>
                    </a:cubicBezTo>
                    <a:cubicBezTo>
                      <a:pt x="214" y="40"/>
                      <a:pt x="240" y="86"/>
                      <a:pt x="225" y="133"/>
                    </a:cubicBezTo>
                    <a:cubicBezTo>
                      <a:pt x="200" y="212"/>
                      <a:pt x="127" y="269"/>
                      <a:pt x="64" y="329"/>
                    </a:cubicBezTo>
                    <a:cubicBezTo>
                      <a:pt x="60" y="333"/>
                      <a:pt x="60" y="348"/>
                      <a:pt x="56" y="358"/>
                    </a:cubicBezTo>
                    <a:cubicBezTo>
                      <a:pt x="52" y="365"/>
                      <a:pt x="48" y="371"/>
                      <a:pt x="41" y="375"/>
                    </a:cubicBezTo>
                    <a:cubicBezTo>
                      <a:pt x="26" y="381"/>
                      <a:pt x="11" y="373"/>
                      <a:pt x="0" y="362"/>
                    </a:cubicBezTo>
                    <a:cubicBezTo>
                      <a:pt x="7" y="383"/>
                      <a:pt x="33" y="396"/>
                      <a:pt x="53" y="392"/>
                    </a:cubicBezTo>
                    <a:cubicBezTo>
                      <a:pt x="75" y="387"/>
                      <a:pt x="68" y="346"/>
                      <a:pt x="68" y="346"/>
                    </a:cubicBezTo>
                    <a:cubicBezTo>
                      <a:pt x="68" y="346"/>
                      <a:pt x="78" y="342"/>
                      <a:pt x="81" y="332"/>
                    </a:cubicBezTo>
                    <a:lnTo>
                      <a:pt x="85" y="322"/>
                    </a:lnTo>
                    <a:cubicBezTo>
                      <a:pt x="85" y="322"/>
                      <a:pt x="218" y="211"/>
                      <a:pt x="244" y="148"/>
                    </a:cubicBezTo>
                    <a:cubicBezTo>
                      <a:pt x="244" y="148"/>
                      <a:pt x="254" y="58"/>
                      <a:pt x="204" y="0"/>
                    </a:cubicBez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Freeform 577">
                <a:extLst>
                  <a:ext uri="{FF2B5EF4-FFF2-40B4-BE49-F238E27FC236}">
                    <a16:creationId xmlns:a16="http://schemas.microsoft.com/office/drawing/2014/main" xmlns="" id="{4CE4BAA8-CF50-47E5-B945-9B248D7CF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1588" y="1395413"/>
                <a:ext cx="47625" cy="34925"/>
              </a:xfrm>
              <a:custGeom>
                <a:avLst/>
                <a:gdLst>
                  <a:gd name="T0" fmla="*/ 39 w 70"/>
                  <a:gd name="T1" fmla="*/ 46 h 54"/>
                  <a:gd name="T2" fmla="*/ 70 w 70"/>
                  <a:gd name="T3" fmla="*/ 0 h 54"/>
                  <a:gd name="T4" fmla="*/ 25 w 70"/>
                  <a:gd name="T5" fmla="*/ 2 h 54"/>
                  <a:gd name="T6" fmla="*/ 0 w 70"/>
                  <a:gd name="T7" fmla="*/ 20 h 54"/>
                  <a:gd name="T8" fmla="*/ 39 w 70"/>
                  <a:gd name="T9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4">
                    <a:moveTo>
                      <a:pt x="39" y="46"/>
                    </a:moveTo>
                    <a:cubicBezTo>
                      <a:pt x="57" y="38"/>
                      <a:pt x="66" y="20"/>
                      <a:pt x="70" y="0"/>
                    </a:cubicBezTo>
                    <a:cubicBezTo>
                      <a:pt x="42" y="0"/>
                      <a:pt x="25" y="2"/>
                      <a:pt x="25" y="2"/>
                    </a:cubicBezTo>
                    <a:cubicBezTo>
                      <a:pt x="25" y="2"/>
                      <a:pt x="14" y="9"/>
                      <a:pt x="0" y="20"/>
                    </a:cubicBezTo>
                    <a:cubicBezTo>
                      <a:pt x="4" y="39"/>
                      <a:pt x="23" y="54"/>
                      <a:pt x="39" y="46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Freeform 578">
                <a:extLst>
                  <a:ext uri="{FF2B5EF4-FFF2-40B4-BE49-F238E27FC236}">
                    <a16:creationId xmlns:a16="http://schemas.microsoft.com/office/drawing/2014/main" xmlns="" id="{0D13E64B-58AD-444C-9DA6-3EE12BD93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6675" y="1477963"/>
                <a:ext cx="46038" cy="23813"/>
              </a:xfrm>
              <a:custGeom>
                <a:avLst/>
                <a:gdLst>
                  <a:gd name="T0" fmla="*/ 0 w 70"/>
                  <a:gd name="T1" fmla="*/ 10 h 36"/>
                  <a:gd name="T2" fmla="*/ 38 w 70"/>
                  <a:gd name="T3" fmla="*/ 28 h 36"/>
                  <a:gd name="T4" fmla="*/ 70 w 70"/>
                  <a:gd name="T5" fmla="*/ 0 h 36"/>
                  <a:gd name="T6" fmla="*/ 0 w 70"/>
                  <a:gd name="T7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36">
                    <a:moveTo>
                      <a:pt x="0" y="10"/>
                    </a:moveTo>
                    <a:cubicBezTo>
                      <a:pt x="0" y="10"/>
                      <a:pt x="15" y="30"/>
                      <a:pt x="38" y="28"/>
                    </a:cubicBezTo>
                    <a:cubicBezTo>
                      <a:pt x="61" y="25"/>
                      <a:pt x="70" y="0"/>
                      <a:pt x="70" y="0"/>
                    </a:cubicBezTo>
                    <a:cubicBezTo>
                      <a:pt x="70" y="0"/>
                      <a:pt x="34" y="36"/>
                      <a:pt x="0" y="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1" name="Freeform 579">
                <a:extLst>
                  <a:ext uri="{FF2B5EF4-FFF2-40B4-BE49-F238E27FC236}">
                    <a16:creationId xmlns:a16="http://schemas.microsoft.com/office/drawing/2014/main" xmlns="" id="{B1B109B2-2553-46F7-8209-3E8E4C919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2033588"/>
                <a:ext cx="77788" cy="15875"/>
              </a:xfrm>
              <a:custGeom>
                <a:avLst/>
                <a:gdLst>
                  <a:gd name="T0" fmla="*/ 101 w 115"/>
                  <a:gd name="T1" fmla="*/ 0 h 25"/>
                  <a:gd name="T2" fmla="*/ 115 w 115"/>
                  <a:gd name="T3" fmla="*/ 25 h 25"/>
                  <a:gd name="T4" fmla="*/ 0 w 115"/>
                  <a:gd name="T5" fmla="*/ 25 h 25"/>
                  <a:gd name="T6" fmla="*/ 101 w 115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25">
                    <a:moveTo>
                      <a:pt x="101" y="0"/>
                    </a:moveTo>
                    <a:lnTo>
                      <a:pt x="115" y="25"/>
                    </a:lnTo>
                    <a:lnTo>
                      <a:pt x="0" y="2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2" name="Freeform 580">
                <a:extLst>
                  <a:ext uri="{FF2B5EF4-FFF2-40B4-BE49-F238E27FC236}">
                    <a16:creationId xmlns:a16="http://schemas.microsoft.com/office/drawing/2014/main" xmlns="" id="{2929C592-9784-4D01-BEA6-28273C203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9213" y="2033588"/>
                <a:ext cx="76200" cy="15875"/>
              </a:xfrm>
              <a:custGeom>
                <a:avLst/>
                <a:gdLst>
                  <a:gd name="T0" fmla="*/ 101 w 115"/>
                  <a:gd name="T1" fmla="*/ 0 h 25"/>
                  <a:gd name="T2" fmla="*/ 115 w 115"/>
                  <a:gd name="T3" fmla="*/ 25 h 25"/>
                  <a:gd name="T4" fmla="*/ 0 w 115"/>
                  <a:gd name="T5" fmla="*/ 25 h 25"/>
                  <a:gd name="T6" fmla="*/ 101 w 115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25">
                    <a:moveTo>
                      <a:pt x="101" y="0"/>
                    </a:moveTo>
                    <a:lnTo>
                      <a:pt x="115" y="25"/>
                    </a:lnTo>
                    <a:lnTo>
                      <a:pt x="0" y="2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xmlns="" id="{9422C9F4-07D5-4309-9411-42947639DAA2}"/>
                </a:ext>
              </a:extLst>
            </p:cNvPr>
            <p:cNvSpPr/>
            <p:nvPr/>
          </p:nvSpPr>
          <p:spPr>
            <a:xfrm>
              <a:off x="8451609" y="4012942"/>
              <a:ext cx="2358995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xmlns="" id="{9B0C5A69-F78A-4868-A705-694CC9C53931}"/>
              </a:ext>
            </a:extLst>
          </p:cNvPr>
          <p:cNvGrpSpPr/>
          <p:nvPr/>
        </p:nvGrpSpPr>
        <p:grpSpPr>
          <a:xfrm>
            <a:off x="4916503" y="2540237"/>
            <a:ext cx="2358995" cy="1518424"/>
            <a:chOff x="4916503" y="2540237"/>
            <a:chExt cx="2358995" cy="1518424"/>
          </a:xfrm>
        </p:grpSpPr>
        <p:sp>
          <p:nvSpPr>
            <p:cNvPr id="154" name="Freeform 74">
              <a:extLst>
                <a:ext uri="{FF2B5EF4-FFF2-40B4-BE49-F238E27FC236}">
                  <a16:creationId xmlns:a16="http://schemas.microsoft.com/office/drawing/2014/main" xmlns="" id="{A2793F82-EED3-4EC4-8B6D-6EA33653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911" y="3152774"/>
              <a:ext cx="2050316" cy="873463"/>
            </a:xfrm>
            <a:custGeom>
              <a:avLst/>
              <a:gdLst>
                <a:gd name="T0" fmla="*/ 0 w 3391"/>
                <a:gd name="T1" fmla="*/ 717 h 717"/>
                <a:gd name="T2" fmla="*/ 3391 w 3391"/>
                <a:gd name="T3" fmla="*/ 717 h 717"/>
                <a:gd name="T4" fmla="*/ 2165 w 3391"/>
                <a:gd name="T5" fmla="*/ 526 h 717"/>
                <a:gd name="T6" fmla="*/ 1755 w 3391"/>
                <a:gd name="T7" fmla="*/ 308 h 717"/>
                <a:gd name="T8" fmla="*/ 1411 w 3391"/>
                <a:gd name="T9" fmla="*/ 14 h 717"/>
                <a:gd name="T10" fmla="*/ 1120 w 3391"/>
                <a:gd name="T11" fmla="*/ 267 h 717"/>
                <a:gd name="T12" fmla="*/ 492 w 3391"/>
                <a:gd name="T13" fmla="*/ 260 h 717"/>
                <a:gd name="T14" fmla="*/ 628 w 3391"/>
                <a:gd name="T15" fmla="*/ 581 h 717"/>
                <a:gd name="T16" fmla="*/ 0 w 3391"/>
                <a:gd name="T17" fmla="*/ 717 h 717"/>
                <a:gd name="connsiteX0" fmla="*/ 0 w 8516"/>
                <a:gd name="connsiteY0" fmla="*/ 9813 h 9867"/>
                <a:gd name="connsiteX1" fmla="*/ 8516 w 8516"/>
                <a:gd name="connsiteY1" fmla="*/ 9867 h 9867"/>
                <a:gd name="connsiteX2" fmla="*/ 6385 w 8516"/>
                <a:gd name="connsiteY2" fmla="*/ 7149 h 9867"/>
                <a:gd name="connsiteX3" fmla="*/ 5175 w 8516"/>
                <a:gd name="connsiteY3" fmla="*/ 4109 h 9867"/>
                <a:gd name="connsiteX4" fmla="*/ 4161 w 8516"/>
                <a:gd name="connsiteY4" fmla="*/ 8 h 9867"/>
                <a:gd name="connsiteX5" fmla="*/ 3303 w 8516"/>
                <a:gd name="connsiteY5" fmla="*/ 3537 h 9867"/>
                <a:gd name="connsiteX6" fmla="*/ 1451 w 8516"/>
                <a:gd name="connsiteY6" fmla="*/ 3439 h 9867"/>
                <a:gd name="connsiteX7" fmla="*/ 1852 w 8516"/>
                <a:gd name="connsiteY7" fmla="*/ 7916 h 9867"/>
                <a:gd name="connsiteX8" fmla="*/ 0 w 8516"/>
                <a:gd name="connsiteY8" fmla="*/ 9813 h 9867"/>
                <a:gd name="connsiteX0" fmla="*/ 0 w 10000"/>
                <a:gd name="connsiteY0" fmla="*/ 9945 h 10000"/>
                <a:gd name="connsiteX1" fmla="*/ 10000 w 10000"/>
                <a:gd name="connsiteY1" fmla="*/ 10000 h 10000"/>
                <a:gd name="connsiteX2" fmla="*/ 7498 w 10000"/>
                <a:gd name="connsiteY2" fmla="*/ 7245 h 10000"/>
                <a:gd name="connsiteX3" fmla="*/ 6077 w 10000"/>
                <a:gd name="connsiteY3" fmla="*/ 4164 h 10000"/>
                <a:gd name="connsiteX4" fmla="*/ 4886 w 10000"/>
                <a:gd name="connsiteY4" fmla="*/ 8 h 10000"/>
                <a:gd name="connsiteX5" fmla="*/ 3879 w 10000"/>
                <a:gd name="connsiteY5" fmla="*/ 3585 h 10000"/>
                <a:gd name="connsiteX6" fmla="*/ 1704 w 10000"/>
                <a:gd name="connsiteY6" fmla="*/ 3485 h 10000"/>
                <a:gd name="connsiteX7" fmla="*/ 2175 w 10000"/>
                <a:gd name="connsiteY7" fmla="*/ 8023 h 10000"/>
                <a:gd name="connsiteX8" fmla="*/ 0 w 10000"/>
                <a:gd name="connsiteY8" fmla="*/ 9945 h 10000"/>
                <a:gd name="connsiteX0" fmla="*/ 0 w 10000"/>
                <a:gd name="connsiteY0" fmla="*/ 9945 h 10000"/>
                <a:gd name="connsiteX1" fmla="*/ 10000 w 10000"/>
                <a:gd name="connsiteY1" fmla="*/ 10000 h 10000"/>
                <a:gd name="connsiteX2" fmla="*/ 7498 w 10000"/>
                <a:gd name="connsiteY2" fmla="*/ 7245 h 10000"/>
                <a:gd name="connsiteX3" fmla="*/ 6077 w 10000"/>
                <a:gd name="connsiteY3" fmla="*/ 4164 h 10000"/>
                <a:gd name="connsiteX4" fmla="*/ 4886 w 10000"/>
                <a:gd name="connsiteY4" fmla="*/ 8 h 10000"/>
                <a:gd name="connsiteX5" fmla="*/ 3879 w 10000"/>
                <a:gd name="connsiteY5" fmla="*/ 3585 h 10000"/>
                <a:gd name="connsiteX6" fmla="*/ 1704 w 10000"/>
                <a:gd name="connsiteY6" fmla="*/ 3485 h 10000"/>
                <a:gd name="connsiteX7" fmla="*/ 2175 w 10000"/>
                <a:gd name="connsiteY7" fmla="*/ 8023 h 10000"/>
                <a:gd name="connsiteX8" fmla="*/ 0 w 10000"/>
                <a:gd name="connsiteY8" fmla="*/ 99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9945"/>
                  </a:moveTo>
                  <a:lnTo>
                    <a:pt x="10000" y="10000"/>
                  </a:lnTo>
                  <a:cubicBezTo>
                    <a:pt x="8957" y="9100"/>
                    <a:pt x="7589" y="7218"/>
                    <a:pt x="7498" y="7245"/>
                  </a:cubicBezTo>
                  <a:cubicBezTo>
                    <a:pt x="7498" y="7245"/>
                    <a:pt x="7473" y="2030"/>
                    <a:pt x="6077" y="4164"/>
                  </a:cubicBezTo>
                  <a:cubicBezTo>
                    <a:pt x="6077" y="4164"/>
                    <a:pt x="5963" y="193"/>
                    <a:pt x="4886" y="8"/>
                  </a:cubicBezTo>
                  <a:cubicBezTo>
                    <a:pt x="3806" y="-190"/>
                    <a:pt x="3879" y="3585"/>
                    <a:pt x="3879" y="3585"/>
                  </a:cubicBezTo>
                  <a:cubicBezTo>
                    <a:pt x="3879" y="3585"/>
                    <a:pt x="2507" y="-90"/>
                    <a:pt x="1704" y="3485"/>
                  </a:cubicBezTo>
                  <a:cubicBezTo>
                    <a:pt x="897" y="7048"/>
                    <a:pt x="2175" y="8023"/>
                    <a:pt x="2175" y="8023"/>
                  </a:cubicBezTo>
                  <a:lnTo>
                    <a:pt x="0" y="9945"/>
                  </a:lnTo>
                </a:path>
              </a:pathLst>
            </a:custGeom>
            <a:solidFill>
              <a:srgbClr val="EF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xmlns="" id="{FC579782-6FBE-4965-AA09-88236054FF52}"/>
                </a:ext>
              </a:extLst>
            </p:cNvPr>
            <p:cNvSpPr/>
            <p:nvPr/>
          </p:nvSpPr>
          <p:spPr>
            <a:xfrm>
              <a:off x="4916503" y="4012942"/>
              <a:ext cx="2358995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6" name="그룹 155">
              <a:extLst>
                <a:ext uri="{FF2B5EF4-FFF2-40B4-BE49-F238E27FC236}">
                  <a16:creationId xmlns:a16="http://schemas.microsoft.com/office/drawing/2014/main" xmlns="" id="{64B5A453-40F6-41A2-8377-23941B14EC76}"/>
                </a:ext>
              </a:extLst>
            </p:cNvPr>
            <p:cNvGrpSpPr/>
            <p:nvPr/>
          </p:nvGrpSpPr>
          <p:grpSpPr>
            <a:xfrm rot="5400000">
              <a:off x="6136882" y="3566536"/>
              <a:ext cx="358335" cy="549755"/>
              <a:chOff x="2790201" y="3391656"/>
              <a:chExt cx="1172909" cy="1799469"/>
            </a:xfrm>
          </p:grpSpPr>
          <p:sp>
            <p:nvSpPr>
              <p:cNvPr id="210" name="Freeform 450">
                <a:extLst>
                  <a:ext uri="{FF2B5EF4-FFF2-40B4-BE49-F238E27FC236}">
                    <a16:creationId xmlns:a16="http://schemas.microsoft.com/office/drawing/2014/main" xmlns="" id="{1E23644C-96C0-4227-B1C5-49750D42F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842" y="3391658"/>
                <a:ext cx="397616" cy="1799467"/>
              </a:xfrm>
              <a:custGeom>
                <a:avLst/>
                <a:gdLst>
                  <a:gd name="T0" fmla="*/ 0 w 156"/>
                  <a:gd name="T1" fmla="*/ 0 h 706"/>
                  <a:gd name="T2" fmla="*/ 156 w 156"/>
                  <a:gd name="T3" fmla="*/ 0 h 706"/>
                  <a:gd name="T4" fmla="*/ 156 w 156"/>
                  <a:gd name="T5" fmla="*/ 706 h 706"/>
                  <a:gd name="T6" fmla="*/ 12 w 156"/>
                  <a:gd name="T7" fmla="*/ 706 h 706"/>
                  <a:gd name="T8" fmla="*/ 0 w 156"/>
                  <a:gd name="T9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706">
                    <a:moveTo>
                      <a:pt x="0" y="0"/>
                    </a:moveTo>
                    <a:lnTo>
                      <a:pt x="156" y="0"/>
                    </a:lnTo>
                    <a:lnTo>
                      <a:pt x="156" y="706"/>
                    </a:lnTo>
                    <a:lnTo>
                      <a:pt x="12" y="7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1" name="Freeform 451">
                <a:extLst>
                  <a:ext uri="{FF2B5EF4-FFF2-40B4-BE49-F238E27FC236}">
                    <a16:creationId xmlns:a16="http://schemas.microsoft.com/office/drawing/2014/main" xmlns="" id="{A453DA48-AA35-46AA-B6DC-B93DDE514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462" y="3391656"/>
                <a:ext cx="149648" cy="1799467"/>
              </a:xfrm>
              <a:custGeom>
                <a:avLst/>
                <a:gdLst>
                  <a:gd name="T0" fmla="*/ 0 w 111"/>
                  <a:gd name="T1" fmla="*/ 0 h 706"/>
                  <a:gd name="T2" fmla="*/ 111 w 111"/>
                  <a:gd name="T3" fmla="*/ 28 h 706"/>
                  <a:gd name="T4" fmla="*/ 111 w 111"/>
                  <a:gd name="T5" fmla="*/ 706 h 706"/>
                  <a:gd name="T6" fmla="*/ 0 w 111"/>
                  <a:gd name="T7" fmla="*/ 706 h 706"/>
                  <a:gd name="T8" fmla="*/ 0 w 111"/>
                  <a:gd name="T9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706">
                    <a:moveTo>
                      <a:pt x="0" y="0"/>
                    </a:moveTo>
                    <a:lnTo>
                      <a:pt x="111" y="28"/>
                    </a:lnTo>
                    <a:lnTo>
                      <a:pt x="111" y="706"/>
                    </a:lnTo>
                    <a:lnTo>
                      <a:pt x="0" y="7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2" name="Freeform 454">
                <a:extLst>
                  <a:ext uri="{FF2B5EF4-FFF2-40B4-BE49-F238E27FC236}">
                    <a16:creationId xmlns:a16="http://schemas.microsoft.com/office/drawing/2014/main" xmlns="" id="{DFEC56FF-2CB6-4828-B80A-5F6822021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201" y="3429891"/>
                <a:ext cx="986395" cy="1761232"/>
              </a:xfrm>
              <a:custGeom>
                <a:avLst/>
                <a:gdLst>
                  <a:gd name="T0" fmla="*/ 0 w 916"/>
                  <a:gd name="T1" fmla="*/ 0 h 1632"/>
                  <a:gd name="T2" fmla="*/ 729 w 916"/>
                  <a:gd name="T3" fmla="*/ 0 h 1632"/>
                  <a:gd name="T4" fmla="*/ 886 w 916"/>
                  <a:gd name="T5" fmla="*/ 750 h 1632"/>
                  <a:gd name="T6" fmla="*/ 764 w 916"/>
                  <a:gd name="T7" fmla="*/ 1632 h 1632"/>
                  <a:gd name="T8" fmla="*/ 60 w 916"/>
                  <a:gd name="T9" fmla="*/ 1632 h 1632"/>
                  <a:gd name="T10" fmla="*/ 230 w 916"/>
                  <a:gd name="T11" fmla="*/ 782 h 1632"/>
                  <a:gd name="T12" fmla="*/ 0 w 916"/>
                  <a:gd name="T13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1632">
                    <a:moveTo>
                      <a:pt x="0" y="0"/>
                    </a:moveTo>
                    <a:lnTo>
                      <a:pt x="729" y="0"/>
                    </a:lnTo>
                    <a:cubicBezTo>
                      <a:pt x="729" y="0"/>
                      <a:pt x="867" y="420"/>
                      <a:pt x="886" y="750"/>
                    </a:cubicBezTo>
                    <a:cubicBezTo>
                      <a:pt x="906" y="1080"/>
                      <a:pt x="916" y="1350"/>
                      <a:pt x="764" y="1632"/>
                    </a:cubicBezTo>
                    <a:lnTo>
                      <a:pt x="60" y="1632"/>
                    </a:lnTo>
                    <a:cubicBezTo>
                      <a:pt x="60" y="1632"/>
                      <a:pt x="277" y="1112"/>
                      <a:pt x="230" y="782"/>
                    </a:cubicBezTo>
                    <a:cubicBezTo>
                      <a:pt x="18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3" name="Freeform 455">
                <a:extLst>
                  <a:ext uri="{FF2B5EF4-FFF2-40B4-BE49-F238E27FC236}">
                    <a16:creationId xmlns:a16="http://schemas.microsoft.com/office/drawing/2014/main" xmlns="" id="{0A6ED3D2-2063-49C3-94CE-C79235FD2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745" y="3473220"/>
                <a:ext cx="902283" cy="1669478"/>
              </a:xfrm>
              <a:custGeom>
                <a:avLst/>
                <a:gdLst>
                  <a:gd name="T0" fmla="*/ 0 w 837"/>
                  <a:gd name="T1" fmla="*/ 141 h 1547"/>
                  <a:gd name="T2" fmla="*/ 74 w 837"/>
                  <a:gd name="T3" fmla="*/ 0 h 1547"/>
                  <a:gd name="T4" fmla="*/ 455 w 837"/>
                  <a:gd name="T5" fmla="*/ 0 h 1547"/>
                  <a:gd name="T6" fmla="*/ 597 w 837"/>
                  <a:gd name="T7" fmla="*/ 109 h 1547"/>
                  <a:gd name="T8" fmla="*/ 669 w 837"/>
                  <a:gd name="T9" fmla="*/ 1398 h 1547"/>
                  <a:gd name="T10" fmla="*/ 508 w 837"/>
                  <a:gd name="T11" fmla="*/ 1547 h 1547"/>
                  <a:gd name="T12" fmla="*/ 134 w 837"/>
                  <a:gd name="T13" fmla="*/ 1547 h 1547"/>
                  <a:gd name="T14" fmla="*/ 67 w 837"/>
                  <a:gd name="T15" fmla="*/ 1404 h 1547"/>
                  <a:gd name="T16" fmla="*/ 0 w 837"/>
                  <a:gd name="T17" fmla="*/ 141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7" h="1547">
                    <a:moveTo>
                      <a:pt x="0" y="141"/>
                    </a:moveTo>
                    <a:cubicBezTo>
                      <a:pt x="0" y="141"/>
                      <a:pt x="107" y="97"/>
                      <a:pt x="74" y="0"/>
                    </a:cubicBezTo>
                    <a:lnTo>
                      <a:pt x="455" y="0"/>
                    </a:lnTo>
                    <a:cubicBezTo>
                      <a:pt x="455" y="0"/>
                      <a:pt x="481" y="121"/>
                      <a:pt x="597" y="109"/>
                    </a:cubicBezTo>
                    <a:cubicBezTo>
                      <a:pt x="597" y="109"/>
                      <a:pt x="837" y="813"/>
                      <a:pt x="669" y="1398"/>
                    </a:cubicBezTo>
                    <a:cubicBezTo>
                      <a:pt x="669" y="1398"/>
                      <a:pt x="511" y="1415"/>
                      <a:pt x="508" y="1547"/>
                    </a:cubicBezTo>
                    <a:lnTo>
                      <a:pt x="134" y="1547"/>
                    </a:lnTo>
                    <a:cubicBezTo>
                      <a:pt x="134" y="1547"/>
                      <a:pt x="180" y="1427"/>
                      <a:pt x="67" y="1404"/>
                    </a:cubicBezTo>
                    <a:cubicBezTo>
                      <a:pt x="67" y="1404"/>
                      <a:pt x="308" y="819"/>
                      <a:pt x="0" y="141"/>
                    </a:cubicBezTo>
                  </a:path>
                </a:pathLst>
              </a:custGeom>
              <a:solidFill>
                <a:srgbClr val="73C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4" name="Oval 456">
                <a:extLst>
                  <a:ext uri="{FF2B5EF4-FFF2-40B4-BE49-F238E27FC236}">
                    <a16:creationId xmlns:a16="http://schemas.microsoft.com/office/drawing/2014/main" xmlns="" id="{8C8B2597-8729-491D-A2A2-74EFD5E17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333" y="4069644"/>
                <a:ext cx="420556" cy="451142"/>
              </a:xfrm>
              <a:prstGeom prst="ellipse">
                <a:avLst/>
              </a:prstGeom>
              <a:solidFill>
                <a:srgbClr val="2EA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5" name="Freeform 457">
                <a:extLst>
                  <a:ext uri="{FF2B5EF4-FFF2-40B4-BE49-F238E27FC236}">
                    <a16:creationId xmlns:a16="http://schemas.microsoft.com/office/drawing/2014/main" xmlns="" id="{ECB066B0-BEC1-4FE8-A465-473E210F2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482" y="4197085"/>
                <a:ext cx="193709" cy="188613"/>
              </a:xfrm>
              <a:custGeom>
                <a:avLst/>
                <a:gdLst>
                  <a:gd name="T0" fmla="*/ 172 w 180"/>
                  <a:gd name="T1" fmla="*/ 56 h 175"/>
                  <a:gd name="T2" fmla="*/ 100 w 180"/>
                  <a:gd name="T3" fmla="*/ 56 h 175"/>
                  <a:gd name="T4" fmla="*/ 100 w 180"/>
                  <a:gd name="T5" fmla="*/ 50 h 175"/>
                  <a:gd name="T6" fmla="*/ 97 w 180"/>
                  <a:gd name="T7" fmla="*/ 37 h 175"/>
                  <a:gd name="T8" fmla="*/ 86 w 180"/>
                  <a:gd name="T9" fmla="*/ 34 h 175"/>
                  <a:gd name="T10" fmla="*/ 77 w 180"/>
                  <a:gd name="T11" fmla="*/ 37 h 175"/>
                  <a:gd name="T12" fmla="*/ 73 w 180"/>
                  <a:gd name="T13" fmla="*/ 45 h 175"/>
                  <a:gd name="T14" fmla="*/ 80 w 180"/>
                  <a:gd name="T15" fmla="*/ 57 h 175"/>
                  <a:gd name="T16" fmla="*/ 119 w 180"/>
                  <a:gd name="T17" fmla="*/ 70 h 175"/>
                  <a:gd name="T18" fmla="*/ 156 w 180"/>
                  <a:gd name="T19" fmla="*/ 83 h 175"/>
                  <a:gd name="T20" fmla="*/ 173 w 180"/>
                  <a:gd name="T21" fmla="*/ 96 h 175"/>
                  <a:gd name="T22" fmla="*/ 180 w 180"/>
                  <a:gd name="T23" fmla="*/ 116 h 175"/>
                  <a:gd name="T24" fmla="*/ 161 w 180"/>
                  <a:gd name="T25" fmla="*/ 147 h 175"/>
                  <a:gd name="T26" fmla="*/ 106 w 180"/>
                  <a:gd name="T27" fmla="*/ 161 h 175"/>
                  <a:gd name="T28" fmla="*/ 106 w 180"/>
                  <a:gd name="T29" fmla="*/ 175 h 175"/>
                  <a:gd name="T30" fmla="*/ 73 w 180"/>
                  <a:gd name="T31" fmla="*/ 175 h 175"/>
                  <a:gd name="T32" fmla="*/ 73 w 180"/>
                  <a:gd name="T33" fmla="*/ 161 h 175"/>
                  <a:gd name="T34" fmla="*/ 22 w 180"/>
                  <a:gd name="T35" fmla="*/ 149 h 175"/>
                  <a:gd name="T36" fmla="*/ 1 w 180"/>
                  <a:gd name="T37" fmla="*/ 115 h 175"/>
                  <a:gd name="T38" fmla="*/ 1 w 180"/>
                  <a:gd name="T39" fmla="*/ 108 h 175"/>
                  <a:gd name="T40" fmla="*/ 73 w 180"/>
                  <a:gd name="T41" fmla="*/ 108 h 175"/>
                  <a:gd name="T42" fmla="*/ 73 w 180"/>
                  <a:gd name="T43" fmla="*/ 117 h 175"/>
                  <a:gd name="T44" fmla="*/ 75 w 180"/>
                  <a:gd name="T45" fmla="*/ 135 h 175"/>
                  <a:gd name="T46" fmla="*/ 86 w 180"/>
                  <a:gd name="T47" fmla="*/ 139 h 175"/>
                  <a:gd name="T48" fmla="*/ 97 w 180"/>
                  <a:gd name="T49" fmla="*/ 136 h 175"/>
                  <a:gd name="T50" fmla="*/ 100 w 180"/>
                  <a:gd name="T51" fmla="*/ 129 h 175"/>
                  <a:gd name="T52" fmla="*/ 97 w 180"/>
                  <a:gd name="T53" fmla="*/ 111 h 175"/>
                  <a:gd name="T54" fmla="*/ 74 w 180"/>
                  <a:gd name="T55" fmla="*/ 99 h 175"/>
                  <a:gd name="T56" fmla="*/ 29 w 180"/>
                  <a:gd name="T57" fmla="*/ 84 h 175"/>
                  <a:gd name="T58" fmla="*/ 8 w 180"/>
                  <a:gd name="T59" fmla="*/ 70 h 175"/>
                  <a:gd name="T60" fmla="*/ 0 w 180"/>
                  <a:gd name="T61" fmla="*/ 50 h 175"/>
                  <a:gd name="T62" fmla="*/ 18 w 180"/>
                  <a:gd name="T63" fmla="*/ 24 h 175"/>
                  <a:gd name="T64" fmla="*/ 73 w 180"/>
                  <a:gd name="T65" fmla="*/ 12 h 175"/>
                  <a:gd name="T66" fmla="*/ 73 w 180"/>
                  <a:gd name="T67" fmla="*/ 0 h 175"/>
                  <a:gd name="T68" fmla="*/ 106 w 180"/>
                  <a:gd name="T69" fmla="*/ 0 h 175"/>
                  <a:gd name="T70" fmla="*/ 106 w 180"/>
                  <a:gd name="T71" fmla="*/ 12 h 175"/>
                  <a:gd name="T72" fmla="*/ 156 w 180"/>
                  <a:gd name="T73" fmla="*/ 24 h 175"/>
                  <a:gd name="T74" fmla="*/ 172 w 180"/>
                  <a:gd name="T75" fmla="*/ 49 h 175"/>
                  <a:gd name="T76" fmla="*/ 172 w 180"/>
                  <a:gd name="T77" fmla="*/ 5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175">
                    <a:moveTo>
                      <a:pt x="172" y="56"/>
                    </a:moveTo>
                    <a:lnTo>
                      <a:pt x="100" y="56"/>
                    </a:lnTo>
                    <a:lnTo>
                      <a:pt x="100" y="50"/>
                    </a:lnTo>
                    <a:cubicBezTo>
                      <a:pt x="100" y="43"/>
                      <a:pt x="99" y="39"/>
                      <a:pt x="97" y="37"/>
                    </a:cubicBezTo>
                    <a:cubicBezTo>
                      <a:pt x="95" y="35"/>
                      <a:pt x="92" y="34"/>
                      <a:pt x="86" y="34"/>
                    </a:cubicBezTo>
                    <a:cubicBezTo>
                      <a:pt x="82" y="34"/>
                      <a:pt x="79" y="35"/>
                      <a:pt x="77" y="37"/>
                    </a:cubicBezTo>
                    <a:cubicBezTo>
                      <a:pt x="74" y="38"/>
                      <a:pt x="73" y="41"/>
                      <a:pt x="73" y="45"/>
                    </a:cubicBezTo>
                    <a:cubicBezTo>
                      <a:pt x="73" y="50"/>
                      <a:pt x="76" y="54"/>
                      <a:pt x="80" y="57"/>
                    </a:cubicBezTo>
                    <a:cubicBezTo>
                      <a:pt x="84" y="59"/>
                      <a:pt x="97" y="63"/>
                      <a:pt x="119" y="70"/>
                    </a:cubicBezTo>
                    <a:cubicBezTo>
                      <a:pt x="137" y="76"/>
                      <a:pt x="150" y="80"/>
                      <a:pt x="156" y="83"/>
                    </a:cubicBezTo>
                    <a:cubicBezTo>
                      <a:pt x="163" y="86"/>
                      <a:pt x="168" y="90"/>
                      <a:pt x="173" y="96"/>
                    </a:cubicBezTo>
                    <a:cubicBezTo>
                      <a:pt x="178" y="101"/>
                      <a:pt x="180" y="108"/>
                      <a:pt x="180" y="116"/>
                    </a:cubicBezTo>
                    <a:cubicBezTo>
                      <a:pt x="180" y="129"/>
                      <a:pt x="174" y="140"/>
                      <a:pt x="161" y="147"/>
                    </a:cubicBezTo>
                    <a:cubicBezTo>
                      <a:pt x="149" y="155"/>
                      <a:pt x="131" y="159"/>
                      <a:pt x="106" y="161"/>
                    </a:cubicBezTo>
                    <a:lnTo>
                      <a:pt x="106" y="175"/>
                    </a:lnTo>
                    <a:lnTo>
                      <a:pt x="73" y="175"/>
                    </a:lnTo>
                    <a:lnTo>
                      <a:pt x="73" y="161"/>
                    </a:lnTo>
                    <a:cubicBezTo>
                      <a:pt x="54" y="160"/>
                      <a:pt x="37" y="156"/>
                      <a:pt x="22" y="149"/>
                    </a:cubicBezTo>
                    <a:cubicBezTo>
                      <a:pt x="8" y="143"/>
                      <a:pt x="1" y="131"/>
                      <a:pt x="1" y="115"/>
                    </a:cubicBezTo>
                    <a:lnTo>
                      <a:pt x="1" y="108"/>
                    </a:lnTo>
                    <a:lnTo>
                      <a:pt x="73" y="108"/>
                    </a:lnTo>
                    <a:lnTo>
                      <a:pt x="73" y="117"/>
                    </a:lnTo>
                    <a:cubicBezTo>
                      <a:pt x="73" y="127"/>
                      <a:pt x="74" y="133"/>
                      <a:pt x="75" y="135"/>
                    </a:cubicBezTo>
                    <a:cubicBezTo>
                      <a:pt x="76" y="137"/>
                      <a:pt x="80" y="139"/>
                      <a:pt x="86" y="139"/>
                    </a:cubicBezTo>
                    <a:cubicBezTo>
                      <a:pt x="91" y="139"/>
                      <a:pt x="94" y="138"/>
                      <a:pt x="97" y="136"/>
                    </a:cubicBezTo>
                    <a:cubicBezTo>
                      <a:pt x="99" y="134"/>
                      <a:pt x="100" y="132"/>
                      <a:pt x="100" y="129"/>
                    </a:cubicBezTo>
                    <a:cubicBezTo>
                      <a:pt x="100" y="120"/>
                      <a:pt x="99" y="115"/>
                      <a:pt x="97" y="111"/>
                    </a:cubicBezTo>
                    <a:cubicBezTo>
                      <a:pt x="95" y="107"/>
                      <a:pt x="87" y="104"/>
                      <a:pt x="74" y="99"/>
                    </a:cubicBezTo>
                    <a:cubicBezTo>
                      <a:pt x="52" y="92"/>
                      <a:pt x="37" y="87"/>
                      <a:pt x="29" y="84"/>
                    </a:cubicBezTo>
                    <a:cubicBezTo>
                      <a:pt x="21" y="81"/>
                      <a:pt x="14" y="76"/>
                      <a:pt x="8" y="70"/>
                    </a:cubicBezTo>
                    <a:cubicBezTo>
                      <a:pt x="3" y="64"/>
                      <a:pt x="0" y="57"/>
                      <a:pt x="0" y="50"/>
                    </a:cubicBezTo>
                    <a:cubicBezTo>
                      <a:pt x="0" y="39"/>
                      <a:pt x="6" y="30"/>
                      <a:pt x="18" y="24"/>
                    </a:cubicBezTo>
                    <a:cubicBezTo>
                      <a:pt x="30" y="17"/>
                      <a:pt x="48" y="14"/>
                      <a:pt x="73" y="12"/>
                    </a:cubicBezTo>
                    <a:lnTo>
                      <a:pt x="73" y="0"/>
                    </a:lnTo>
                    <a:lnTo>
                      <a:pt x="106" y="0"/>
                    </a:lnTo>
                    <a:lnTo>
                      <a:pt x="106" y="12"/>
                    </a:lnTo>
                    <a:cubicBezTo>
                      <a:pt x="128" y="14"/>
                      <a:pt x="145" y="17"/>
                      <a:pt x="156" y="24"/>
                    </a:cubicBezTo>
                    <a:cubicBezTo>
                      <a:pt x="167" y="30"/>
                      <a:pt x="172" y="38"/>
                      <a:pt x="172" y="49"/>
                    </a:cubicBezTo>
                    <a:cubicBezTo>
                      <a:pt x="172" y="51"/>
                      <a:pt x="172" y="53"/>
                      <a:pt x="172" y="56"/>
                    </a:cubicBezTo>
                  </a:path>
                </a:pathLst>
              </a:custGeom>
              <a:solidFill>
                <a:srgbClr val="73C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xmlns="" id="{364746BF-5D61-450D-95B8-0F15139EFC9B}"/>
                </a:ext>
              </a:extLst>
            </p:cNvPr>
            <p:cNvGrpSpPr/>
            <p:nvPr/>
          </p:nvGrpSpPr>
          <p:grpSpPr>
            <a:xfrm>
              <a:off x="5617156" y="2540237"/>
              <a:ext cx="817779" cy="1478589"/>
              <a:chOff x="15647473" y="1329176"/>
              <a:chExt cx="2155978" cy="3898129"/>
            </a:xfrm>
          </p:grpSpPr>
          <p:sp>
            <p:nvSpPr>
              <p:cNvPr id="158" name="Freeform 79">
                <a:extLst>
                  <a:ext uri="{FF2B5EF4-FFF2-40B4-BE49-F238E27FC236}">
                    <a16:creationId xmlns:a16="http://schemas.microsoft.com/office/drawing/2014/main" xmlns="" id="{4996D223-D6C6-4BBE-9688-617390D41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1385" y="1647634"/>
                <a:ext cx="151566" cy="88555"/>
              </a:xfrm>
              <a:custGeom>
                <a:avLst/>
                <a:gdLst>
                  <a:gd name="T0" fmla="*/ 22 w 314"/>
                  <a:gd name="T1" fmla="*/ 0 h 186"/>
                  <a:gd name="T2" fmla="*/ 314 w 314"/>
                  <a:gd name="T3" fmla="*/ 82 h 186"/>
                  <a:gd name="T4" fmla="*/ 303 w 314"/>
                  <a:gd name="T5" fmla="*/ 186 h 186"/>
                  <a:gd name="T6" fmla="*/ 0 w 314"/>
                  <a:gd name="T7" fmla="*/ 104 h 186"/>
                  <a:gd name="T8" fmla="*/ 22 w 314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186">
                    <a:moveTo>
                      <a:pt x="22" y="0"/>
                    </a:moveTo>
                    <a:cubicBezTo>
                      <a:pt x="113" y="48"/>
                      <a:pt x="211" y="81"/>
                      <a:pt x="314" y="82"/>
                    </a:cubicBezTo>
                    <a:cubicBezTo>
                      <a:pt x="311" y="113"/>
                      <a:pt x="307" y="148"/>
                      <a:pt x="303" y="186"/>
                    </a:cubicBezTo>
                    <a:cubicBezTo>
                      <a:pt x="198" y="181"/>
                      <a:pt x="96" y="150"/>
                      <a:pt x="0" y="104"/>
                    </a:cubicBezTo>
                    <a:cubicBezTo>
                      <a:pt x="8" y="69"/>
                      <a:pt x="15" y="35"/>
                      <a:pt x="22" y="0"/>
                    </a:cubicBezTo>
                  </a:path>
                </a:pathLst>
              </a:custGeom>
              <a:solidFill>
                <a:srgbClr val="FEF2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80">
                <a:extLst>
                  <a:ext uri="{FF2B5EF4-FFF2-40B4-BE49-F238E27FC236}">
                    <a16:creationId xmlns:a16="http://schemas.microsoft.com/office/drawing/2014/main" xmlns="" id="{324C6A34-1F2B-4EE9-9B80-B2B001DCA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0209" y="3078140"/>
                <a:ext cx="66417" cy="49387"/>
              </a:xfrm>
              <a:custGeom>
                <a:avLst/>
                <a:gdLst>
                  <a:gd name="T0" fmla="*/ 95 w 141"/>
                  <a:gd name="T1" fmla="*/ 104 h 104"/>
                  <a:gd name="T2" fmla="*/ 0 w 141"/>
                  <a:gd name="T3" fmla="*/ 54 h 104"/>
                  <a:gd name="T4" fmla="*/ 40 w 141"/>
                  <a:gd name="T5" fmla="*/ 0 h 104"/>
                  <a:gd name="T6" fmla="*/ 141 w 141"/>
                  <a:gd name="T7" fmla="*/ 57 h 104"/>
                  <a:gd name="T8" fmla="*/ 95 w 141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04">
                    <a:moveTo>
                      <a:pt x="95" y="104"/>
                    </a:moveTo>
                    <a:cubicBezTo>
                      <a:pt x="69" y="91"/>
                      <a:pt x="37" y="74"/>
                      <a:pt x="0" y="54"/>
                    </a:cubicBezTo>
                    <a:cubicBezTo>
                      <a:pt x="12" y="35"/>
                      <a:pt x="26" y="17"/>
                      <a:pt x="40" y="0"/>
                    </a:cubicBezTo>
                    <a:cubicBezTo>
                      <a:pt x="74" y="19"/>
                      <a:pt x="108" y="38"/>
                      <a:pt x="141" y="57"/>
                    </a:cubicBezTo>
                    <a:cubicBezTo>
                      <a:pt x="124" y="71"/>
                      <a:pt x="109" y="87"/>
                      <a:pt x="95" y="104"/>
                    </a:cubicBezTo>
                  </a:path>
                </a:pathLst>
              </a:custGeom>
              <a:solidFill>
                <a:srgbClr val="F6D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1">
                <a:extLst>
                  <a:ext uri="{FF2B5EF4-FFF2-40B4-BE49-F238E27FC236}">
                    <a16:creationId xmlns:a16="http://schemas.microsoft.com/office/drawing/2014/main" xmlns="" id="{8EAE2E43-CA4A-44DF-89D4-051866CE4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8941" y="3021941"/>
                <a:ext cx="153269" cy="83447"/>
              </a:xfrm>
              <a:custGeom>
                <a:avLst/>
                <a:gdLst>
                  <a:gd name="T0" fmla="*/ 221 w 321"/>
                  <a:gd name="T1" fmla="*/ 0 h 173"/>
                  <a:gd name="T2" fmla="*/ 321 w 321"/>
                  <a:gd name="T3" fmla="*/ 79 h 173"/>
                  <a:gd name="T4" fmla="*/ 101 w 321"/>
                  <a:gd name="T5" fmla="*/ 173 h 173"/>
                  <a:gd name="T6" fmla="*/ 0 w 321"/>
                  <a:gd name="T7" fmla="*/ 116 h 173"/>
                  <a:gd name="T8" fmla="*/ 221 w 321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173">
                    <a:moveTo>
                      <a:pt x="221" y="0"/>
                    </a:moveTo>
                    <a:cubicBezTo>
                      <a:pt x="254" y="26"/>
                      <a:pt x="288" y="53"/>
                      <a:pt x="321" y="79"/>
                    </a:cubicBezTo>
                    <a:cubicBezTo>
                      <a:pt x="239" y="86"/>
                      <a:pt x="162" y="119"/>
                      <a:pt x="101" y="173"/>
                    </a:cubicBezTo>
                    <a:cubicBezTo>
                      <a:pt x="68" y="154"/>
                      <a:pt x="34" y="135"/>
                      <a:pt x="0" y="116"/>
                    </a:cubicBezTo>
                    <a:cubicBezTo>
                      <a:pt x="58" y="52"/>
                      <a:pt x="135" y="9"/>
                      <a:pt x="221" y="0"/>
                    </a:cubicBezTo>
                    <a:close/>
                  </a:path>
                </a:pathLst>
              </a:custGeom>
              <a:solidFill>
                <a:srgbClr val="FEF2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2">
                <a:extLst>
                  <a:ext uri="{FF2B5EF4-FFF2-40B4-BE49-F238E27FC236}">
                    <a16:creationId xmlns:a16="http://schemas.microsoft.com/office/drawing/2014/main" xmlns="" id="{7CAB4EA4-3457-402F-AB67-ABD16AED7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3138" y="2514452"/>
                <a:ext cx="257151" cy="229903"/>
              </a:xfrm>
              <a:custGeom>
                <a:avLst/>
                <a:gdLst>
                  <a:gd name="T0" fmla="*/ 540 w 540"/>
                  <a:gd name="T1" fmla="*/ 119 h 478"/>
                  <a:gd name="T2" fmla="*/ 480 w 540"/>
                  <a:gd name="T3" fmla="*/ 115 h 478"/>
                  <a:gd name="T4" fmla="*/ 0 w 540"/>
                  <a:gd name="T5" fmla="*/ 478 h 478"/>
                  <a:gd name="T6" fmla="*/ 458 w 540"/>
                  <a:gd name="T7" fmla="*/ 0 h 478"/>
                  <a:gd name="T8" fmla="*/ 540 w 540"/>
                  <a:gd name="T9" fmla="*/ 119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478">
                    <a:moveTo>
                      <a:pt x="540" y="119"/>
                    </a:moveTo>
                    <a:cubicBezTo>
                      <a:pt x="502" y="117"/>
                      <a:pt x="480" y="115"/>
                      <a:pt x="480" y="115"/>
                    </a:cubicBezTo>
                    <a:lnTo>
                      <a:pt x="0" y="478"/>
                    </a:lnTo>
                    <a:cubicBezTo>
                      <a:pt x="146" y="312"/>
                      <a:pt x="302" y="156"/>
                      <a:pt x="458" y="0"/>
                    </a:cubicBezTo>
                    <a:cubicBezTo>
                      <a:pt x="486" y="38"/>
                      <a:pt x="514" y="78"/>
                      <a:pt x="540" y="119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3">
                <a:extLst>
                  <a:ext uri="{FF2B5EF4-FFF2-40B4-BE49-F238E27FC236}">
                    <a16:creationId xmlns:a16="http://schemas.microsoft.com/office/drawing/2014/main" xmlns="" id="{7963BB38-BDCD-4C5C-9B35-D9D1B7506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9877" y="1983122"/>
                <a:ext cx="570500" cy="514301"/>
              </a:xfrm>
              <a:custGeom>
                <a:avLst/>
                <a:gdLst>
                  <a:gd name="T0" fmla="*/ 4 w 1193"/>
                  <a:gd name="T1" fmla="*/ 1044 h 1074"/>
                  <a:gd name="T2" fmla="*/ 1080 w 1193"/>
                  <a:gd name="T3" fmla="*/ 213 h 1074"/>
                  <a:gd name="T4" fmla="*/ 1193 w 1193"/>
                  <a:gd name="T5" fmla="*/ 0 h 1074"/>
                  <a:gd name="T6" fmla="*/ 1114 w 1193"/>
                  <a:gd name="T7" fmla="*/ 280 h 1074"/>
                  <a:gd name="T8" fmla="*/ 38 w 1193"/>
                  <a:gd name="T9" fmla="*/ 1063 h 1074"/>
                  <a:gd name="T10" fmla="*/ 12 w 1193"/>
                  <a:gd name="T11" fmla="*/ 1074 h 1074"/>
                  <a:gd name="T12" fmla="*/ 4 w 1193"/>
                  <a:gd name="T13" fmla="*/ 104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3" h="1074">
                    <a:moveTo>
                      <a:pt x="4" y="1044"/>
                    </a:moveTo>
                    <a:cubicBezTo>
                      <a:pt x="405" y="792"/>
                      <a:pt x="746" y="532"/>
                      <a:pt x="1080" y="213"/>
                    </a:cubicBezTo>
                    <a:cubicBezTo>
                      <a:pt x="1138" y="156"/>
                      <a:pt x="1167" y="79"/>
                      <a:pt x="1193" y="0"/>
                    </a:cubicBezTo>
                    <a:cubicBezTo>
                      <a:pt x="1170" y="116"/>
                      <a:pt x="1143" y="218"/>
                      <a:pt x="1114" y="280"/>
                    </a:cubicBezTo>
                    <a:cubicBezTo>
                      <a:pt x="1114" y="280"/>
                      <a:pt x="568" y="833"/>
                      <a:pt x="38" y="1063"/>
                    </a:cubicBezTo>
                    <a:cubicBezTo>
                      <a:pt x="29" y="1067"/>
                      <a:pt x="20" y="1070"/>
                      <a:pt x="12" y="1074"/>
                    </a:cubicBezTo>
                    <a:cubicBezTo>
                      <a:pt x="4" y="1060"/>
                      <a:pt x="0" y="1049"/>
                      <a:pt x="4" y="10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4">
                <a:extLst>
                  <a:ext uri="{FF2B5EF4-FFF2-40B4-BE49-F238E27FC236}">
                    <a16:creationId xmlns:a16="http://schemas.microsoft.com/office/drawing/2014/main" xmlns="" id="{E79825EF-847D-4B4D-82E2-7BCFBF11F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1750" y="1697020"/>
                <a:ext cx="1536091" cy="1381120"/>
              </a:xfrm>
              <a:custGeom>
                <a:avLst/>
                <a:gdLst>
                  <a:gd name="T0" fmla="*/ 868 w 3209"/>
                  <a:gd name="T1" fmla="*/ 1371 h 2882"/>
                  <a:gd name="T2" fmla="*/ 1404 w 3209"/>
                  <a:gd name="T3" fmla="*/ 1258 h 2882"/>
                  <a:gd name="T4" fmla="*/ 1644 w 3209"/>
                  <a:gd name="T5" fmla="*/ 1243 h 2882"/>
                  <a:gd name="T6" fmla="*/ 1911 w 3209"/>
                  <a:gd name="T7" fmla="*/ 1243 h 2882"/>
                  <a:gd name="T8" fmla="*/ 2742 w 3209"/>
                  <a:gd name="T9" fmla="*/ 639 h 2882"/>
                  <a:gd name="T10" fmla="*/ 2906 w 3209"/>
                  <a:gd name="T11" fmla="*/ 0 h 2882"/>
                  <a:gd name="T12" fmla="*/ 3209 w 3209"/>
                  <a:gd name="T13" fmla="*/ 82 h 2882"/>
                  <a:gd name="T14" fmla="*/ 3133 w 3209"/>
                  <a:gd name="T15" fmla="*/ 596 h 2882"/>
                  <a:gd name="T16" fmla="*/ 3020 w 3209"/>
                  <a:gd name="T17" fmla="*/ 809 h 2882"/>
                  <a:gd name="T18" fmla="*/ 1944 w 3209"/>
                  <a:gd name="T19" fmla="*/ 1640 h 2882"/>
                  <a:gd name="T20" fmla="*/ 1952 w 3209"/>
                  <a:gd name="T21" fmla="*/ 1670 h 2882"/>
                  <a:gd name="T22" fmla="*/ 1002 w 3209"/>
                  <a:gd name="T23" fmla="*/ 1834 h 2882"/>
                  <a:gd name="T24" fmla="*/ 920 w 3209"/>
                  <a:gd name="T25" fmla="*/ 1715 h 2882"/>
                  <a:gd name="T26" fmla="*/ 462 w 3209"/>
                  <a:gd name="T27" fmla="*/ 2193 h 2882"/>
                  <a:gd name="T28" fmla="*/ 349 w 3209"/>
                  <a:gd name="T29" fmla="*/ 2279 h 2882"/>
                  <a:gd name="T30" fmla="*/ 926 w 3209"/>
                  <a:gd name="T31" fmla="*/ 2766 h 2882"/>
                  <a:gd name="T32" fmla="*/ 705 w 3209"/>
                  <a:gd name="T33" fmla="*/ 2882 h 2882"/>
                  <a:gd name="T34" fmla="*/ 0 w 3209"/>
                  <a:gd name="T35" fmla="*/ 2227 h 2882"/>
                  <a:gd name="T36" fmla="*/ 868 w 3209"/>
                  <a:gd name="T37" fmla="*/ 1371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09" h="2882">
                    <a:moveTo>
                      <a:pt x="868" y="1371"/>
                    </a:moveTo>
                    <a:lnTo>
                      <a:pt x="1404" y="1258"/>
                    </a:lnTo>
                    <a:lnTo>
                      <a:pt x="1644" y="1243"/>
                    </a:lnTo>
                    <a:lnTo>
                      <a:pt x="1911" y="1243"/>
                    </a:lnTo>
                    <a:lnTo>
                      <a:pt x="2742" y="639"/>
                    </a:lnTo>
                    <a:cubicBezTo>
                      <a:pt x="2742" y="639"/>
                      <a:pt x="2838" y="313"/>
                      <a:pt x="2906" y="0"/>
                    </a:cubicBezTo>
                    <a:cubicBezTo>
                      <a:pt x="3002" y="46"/>
                      <a:pt x="3104" y="77"/>
                      <a:pt x="3209" y="82"/>
                    </a:cubicBezTo>
                    <a:cubicBezTo>
                      <a:pt x="3192" y="231"/>
                      <a:pt x="3166" y="428"/>
                      <a:pt x="3133" y="596"/>
                    </a:cubicBezTo>
                    <a:cubicBezTo>
                      <a:pt x="3107" y="675"/>
                      <a:pt x="3078" y="752"/>
                      <a:pt x="3020" y="809"/>
                    </a:cubicBezTo>
                    <a:cubicBezTo>
                      <a:pt x="2686" y="1128"/>
                      <a:pt x="2345" y="1388"/>
                      <a:pt x="1944" y="1640"/>
                    </a:cubicBezTo>
                    <a:cubicBezTo>
                      <a:pt x="1940" y="1645"/>
                      <a:pt x="1944" y="1656"/>
                      <a:pt x="1952" y="1670"/>
                    </a:cubicBezTo>
                    <a:cubicBezTo>
                      <a:pt x="1540" y="1842"/>
                      <a:pt x="1148" y="1842"/>
                      <a:pt x="1002" y="1834"/>
                    </a:cubicBezTo>
                    <a:cubicBezTo>
                      <a:pt x="976" y="1793"/>
                      <a:pt x="948" y="1753"/>
                      <a:pt x="920" y="1715"/>
                    </a:cubicBezTo>
                    <a:cubicBezTo>
                      <a:pt x="764" y="1871"/>
                      <a:pt x="608" y="2027"/>
                      <a:pt x="462" y="2193"/>
                    </a:cubicBezTo>
                    <a:lnTo>
                      <a:pt x="349" y="2279"/>
                    </a:lnTo>
                    <a:cubicBezTo>
                      <a:pt x="349" y="2279"/>
                      <a:pt x="630" y="2528"/>
                      <a:pt x="926" y="2766"/>
                    </a:cubicBezTo>
                    <a:cubicBezTo>
                      <a:pt x="840" y="2775"/>
                      <a:pt x="763" y="2818"/>
                      <a:pt x="705" y="2882"/>
                    </a:cubicBezTo>
                    <a:cubicBezTo>
                      <a:pt x="418" y="2720"/>
                      <a:pt x="125" y="2531"/>
                      <a:pt x="0" y="2227"/>
                    </a:cubicBezTo>
                    <a:cubicBezTo>
                      <a:pt x="264" y="1921"/>
                      <a:pt x="543" y="1614"/>
                      <a:pt x="868" y="13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5">
                <a:extLst>
                  <a:ext uri="{FF2B5EF4-FFF2-40B4-BE49-F238E27FC236}">
                    <a16:creationId xmlns:a16="http://schemas.microsoft.com/office/drawing/2014/main" xmlns="" id="{04179824-9734-45BC-9422-A34B0D896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7473" y="2354372"/>
                <a:ext cx="463211" cy="749313"/>
              </a:xfrm>
              <a:custGeom>
                <a:avLst/>
                <a:gdLst>
                  <a:gd name="T0" fmla="*/ 957 w 968"/>
                  <a:gd name="T1" fmla="*/ 2 h 1565"/>
                  <a:gd name="T2" fmla="*/ 968 w 968"/>
                  <a:gd name="T3" fmla="*/ 0 h 1565"/>
                  <a:gd name="T4" fmla="*/ 100 w 968"/>
                  <a:gd name="T5" fmla="*/ 856 h 1565"/>
                  <a:gd name="T6" fmla="*/ 805 w 968"/>
                  <a:gd name="T7" fmla="*/ 1511 h 1565"/>
                  <a:gd name="T8" fmla="*/ 765 w 968"/>
                  <a:gd name="T9" fmla="*/ 1565 h 1565"/>
                  <a:gd name="T10" fmla="*/ 0 w 968"/>
                  <a:gd name="T11" fmla="*/ 893 h 1565"/>
                  <a:gd name="T12" fmla="*/ 957 w 968"/>
                  <a:gd name="T13" fmla="*/ 2 h 1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8" h="1565">
                    <a:moveTo>
                      <a:pt x="957" y="2"/>
                    </a:moveTo>
                    <a:lnTo>
                      <a:pt x="968" y="0"/>
                    </a:lnTo>
                    <a:cubicBezTo>
                      <a:pt x="643" y="243"/>
                      <a:pt x="364" y="550"/>
                      <a:pt x="100" y="856"/>
                    </a:cubicBezTo>
                    <a:cubicBezTo>
                      <a:pt x="225" y="1160"/>
                      <a:pt x="518" y="1349"/>
                      <a:pt x="805" y="1511"/>
                    </a:cubicBezTo>
                    <a:cubicBezTo>
                      <a:pt x="791" y="1528"/>
                      <a:pt x="777" y="1546"/>
                      <a:pt x="765" y="1565"/>
                    </a:cubicBezTo>
                    <a:cubicBezTo>
                      <a:pt x="542" y="1442"/>
                      <a:pt x="157" y="1196"/>
                      <a:pt x="0" y="893"/>
                    </a:cubicBezTo>
                    <a:cubicBezTo>
                      <a:pt x="0" y="893"/>
                      <a:pt x="623" y="125"/>
                      <a:pt x="957" y="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6">
                <a:extLst>
                  <a:ext uri="{FF2B5EF4-FFF2-40B4-BE49-F238E27FC236}">
                    <a16:creationId xmlns:a16="http://schemas.microsoft.com/office/drawing/2014/main" xmlns="" id="{759314E4-FDAA-4A86-B7A7-8DB0BE6A6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3306" y="1335988"/>
                <a:ext cx="221388" cy="350815"/>
              </a:xfrm>
              <a:custGeom>
                <a:avLst/>
                <a:gdLst>
                  <a:gd name="T0" fmla="*/ 292 w 463"/>
                  <a:gd name="T1" fmla="*/ 731 h 731"/>
                  <a:gd name="T2" fmla="*/ 0 w 463"/>
                  <a:gd name="T3" fmla="*/ 649 h 731"/>
                  <a:gd name="T4" fmla="*/ 44 w 463"/>
                  <a:gd name="T5" fmla="*/ 267 h 731"/>
                  <a:gd name="T6" fmla="*/ 463 w 463"/>
                  <a:gd name="T7" fmla="*/ 342 h 731"/>
                  <a:gd name="T8" fmla="*/ 304 w 463"/>
                  <a:gd name="T9" fmla="*/ 609 h 731"/>
                  <a:gd name="T10" fmla="*/ 292 w 463"/>
                  <a:gd name="T11" fmla="*/ 73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3" h="731">
                    <a:moveTo>
                      <a:pt x="292" y="731"/>
                    </a:moveTo>
                    <a:cubicBezTo>
                      <a:pt x="189" y="730"/>
                      <a:pt x="91" y="697"/>
                      <a:pt x="0" y="649"/>
                    </a:cubicBezTo>
                    <a:cubicBezTo>
                      <a:pt x="31" y="494"/>
                      <a:pt x="51" y="351"/>
                      <a:pt x="44" y="267"/>
                    </a:cubicBezTo>
                    <a:cubicBezTo>
                      <a:pt x="22" y="0"/>
                      <a:pt x="463" y="271"/>
                      <a:pt x="463" y="342"/>
                    </a:cubicBezTo>
                    <a:cubicBezTo>
                      <a:pt x="463" y="412"/>
                      <a:pt x="304" y="609"/>
                      <a:pt x="304" y="609"/>
                    </a:cubicBezTo>
                    <a:cubicBezTo>
                      <a:pt x="304" y="609"/>
                      <a:pt x="300" y="656"/>
                      <a:pt x="292" y="731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7">
                <a:extLst>
                  <a:ext uri="{FF2B5EF4-FFF2-40B4-BE49-F238E27FC236}">
                    <a16:creationId xmlns:a16="http://schemas.microsoft.com/office/drawing/2014/main" xmlns="" id="{C2095396-1E20-456F-AFA9-63F3B0B62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2290" y="3205864"/>
                <a:ext cx="1117157" cy="1273831"/>
              </a:xfrm>
              <a:custGeom>
                <a:avLst/>
                <a:gdLst>
                  <a:gd name="T0" fmla="*/ 0 w 2336"/>
                  <a:gd name="T1" fmla="*/ 500 h 2658"/>
                  <a:gd name="T2" fmla="*/ 637 w 2336"/>
                  <a:gd name="T3" fmla="*/ 212 h 2658"/>
                  <a:gd name="T4" fmla="*/ 2336 w 2336"/>
                  <a:gd name="T5" fmla="*/ 38 h 2658"/>
                  <a:gd name="T6" fmla="*/ 2032 w 2336"/>
                  <a:gd name="T7" fmla="*/ 2658 h 2658"/>
                  <a:gd name="T8" fmla="*/ 2003 w 2336"/>
                  <a:gd name="T9" fmla="*/ 2599 h 2658"/>
                  <a:gd name="T10" fmla="*/ 1832 w 2336"/>
                  <a:gd name="T11" fmla="*/ 338 h 2658"/>
                  <a:gd name="T12" fmla="*/ 0 w 2336"/>
                  <a:gd name="T13" fmla="*/ 500 h 2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6" h="2658">
                    <a:moveTo>
                      <a:pt x="0" y="500"/>
                    </a:moveTo>
                    <a:cubicBezTo>
                      <a:pt x="281" y="346"/>
                      <a:pt x="637" y="212"/>
                      <a:pt x="637" y="212"/>
                    </a:cubicBezTo>
                    <a:cubicBezTo>
                      <a:pt x="637" y="212"/>
                      <a:pt x="1479" y="0"/>
                      <a:pt x="2336" y="38"/>
                    </a:cubicBezTo>
                    <a:cubicBezTo>
                      <a:pt x="2336" y="38"/>
                      <a:pt x="2296" y="1611"/>
                      <a:pt x="2032" y="2658"/>
                    </a:cubicBezTo>
                    <a:cubicBezTo>
                      <a:pt x="2032" y="2658"/>
                      <a:pt x="2021" y="2637"/>
                      <a:pt x="2003" y="2599"/>
                    </a:cubicBezTo>
                    <a:cubicBezTo>
                      <a:pt x="1831" y="1866"/>
                      <a:pt x="1873" y="1086"/>
                      <a:pt x="1832" y="338"/>
                    </a:cubicBezTo>
                    <a:cubicBezTo>
                      <a:pt x="1242" y="543"/>
                      <a:pt x="612" y="572"/>
                      <a:pt x="0" y="5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8">
                <a:extLst>
                  <a:ext uri="{FF2B5EF4-FFF2-40B4-BE49-F238E27FC236}">
                    <a16:creationId xmlns:a16="http://schemas.microsoft.com/office/drawing/2014/main" xmlns="" id="{A9D9013F-DAB5-40B7-9A77-131D651B4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0031" y="3364242"/>
                <a:ext cx="1224446" cy="1083097"/>
              </a:xfrm>
              <a:custGeom>
                <a:avLst/>
                <a:gdLst>
                  <a:gd name="T0" fmla="*/ 555 w 2558"/>
                  <a:gd name="T1" fmla="*/ 162 h 2261"/>
                  <a:gd name="T2" fmla="*/ 2387 w 2558"/>
                  <a:gd name="T3" fmla="*/ 0 h 2261"/>
                  <a:gd name="T4" fmla="*/ 2558 w 2558"/>
                  <a:gd name="T5" fmla="*/ 2261 h 2261"/>
                  <a:gd name="T6" fmla="*/ 2156 w 2558"/>
                  <a:gd name="T7" fmla="*/ 316 h 2261"/>
                  <a:gd name="T8" fmla="*/ 561 w 2558"/>
                  <a:gd name="T9" fmla="*/ 594 h 2261"/>
                  <a:gd name="T10" fmla="*/ 555 w 2558"/>
                  <a:gd name="T11" fmla="*/ 162 h 2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8" h="2261">
                    <a:moveTo>
                      <a:pt x="555" y="162"/>
                    </a:moveTo>
                    <a:cubicBezTo>
                      <a:pt x="1167" y="234"/>
                      <a:pt x="1797" y="205"/>
                      <a:pt x="2387" y="0"/>
                    </a:cubicBezTo>
                    <a:cubicBezTo>
                      <a:pt x="2428" y="748"/>
                      <a:pt x="2386" y="1528"/>
                      <a:pt x="2558" y="2261"/>
                    </a:cubicBezTo>
                    <a:cubicBezTo>
                      <a:pt x="2454" y="2041"/>
                      <a:pt x="2109" y="1235"/>
                      <a:pt x="2156" y="316"/>
                    </a:cubicBezTo>
                    <a:cubicBezTo>
                      <a:pt x="2156" y="316"/>
                      <a:pt x="1604" y="683"/>
                      <a:pt x="561" y="594"/>
                    </a:cubicBezTo>
                    <a:cubicBezTo>
                      <a:pt x="0" y="546"/>
                      <a:pt x="226" y="341"/>
                      <a:pt x="555" y="162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9">
                <a:extLst>
                  <a:ext uri="{FF2B5EF4-FFF2-40B4-BE49-F238E27FC236}">
                    <a16:creationId xmlns:a16="http://schemas.microsoft.com/office/drawing/2014/main" xmlns="" id="{74C38220-B19D-463A-AD1C-117FD953A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3594" y="3590738"/>
                <a:ext cx="248636" cy="1566745"/>
              </a:xfrm>
              <a:custGeom>
                <a:avLst/>
                <a:gdLst>
                  <a:gd name="T0" fmla="*/ 0 w 519"/>
                  <a:gd name="T1" fmla="*/ 3269 h 3269"/>
                  <a:gd name="T2" fmla="*/ 341 w 519"/>
                  <a:gd name="T3" fmla="*/ 0 h 3269"/>
                  <a:gd name="T4" fmla="*/ 519 w 519"/>
                  <a:gd name="T5" fmla="*/ 63 h 3269"/>
                  <a:gd name="T6" fmla="*/ 29 w 519"/>
                  <a:gd name="T7" fmla="*/ 3214 h 3269"/>
                  <a:gd name="T8" fmla="*/ 0 w 519"/>
                  <a:gd name="T9" fmla="*/ 3269 h 3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" h="3269">
                    <a:moveTo>
                      <a:pt x="0" y="3269"/>
                    </a:moveTo>
                    <a:cubicBezTo>
                      <a:pt x="0" y="1905"/>
                      <a:pt x="194" y="709"/>
                      <a:pt x="341" y="0"/>
                    </a:cubicBezTo>
                    <a:cubicBezTo>
                      <a:pt x="399" y="23"/>
                      <a:pt x="459" y="44"/>
                      <a:pt x="519" y="63"/>
                    </a:cubicBezTo>
                    <a:cubicBezTo>
                      <a:pt x="315" y="1104"/>
                      <a:pt x="172" y="2158"/>
                      <a:pt x="29" y="3214"/>
                    </a:cubicBezTo>
                    <a:cubicBezTo>
                      <a:pt x="11" y="3250"/>
                      <a:pt x="0" y="3269"/>
                      <a:pt x="0" y="326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90">
                <a:extLst>
                  <a:ext uri="{FF2B5EF4-FFF2-40B4-BE49-F238E27FC236}">
                    <a16:creationId xmlns:a16="http://schemas.microsoft.com/office/drawing/2014/main" xmlns="" id="{041A7D33-2F1A-4CCF-89AC-CD5110181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1258" y="3246735"/>
                <a:ext cx="727174" cy="1883499"/>
              </a:xfrm>
              <a:custGeom>
                <a:avLst/>
                <a:gdLst>
                  <a:gd name="T0" fmla="*/ 490 w 1519"/>
                  <a:gd name="T1" fmla="*/ 782 h 3933"/>
                  <a:gd name="T2" fmla="*/ 937 w 1519"/>
                  <a:gd name="T3" fmla="*/ 871 h 3933"/>
                  <a:gd name="T4" fmla="*/ 1260 w 1519"/>
                  <a:gd name="T5" fmla="*/ 0 h 3933"/>
                  <a:gd name="T6" fmla="*/ 1389 w 1519"/>
                  <a:gd name="T7" fmla="*/ 129 h 3933"/>
                  <a:gd name="T8" fmla="*/ 1100 w 1519"/>
                  <a:gd name="T9" fmla="*/ 797 h 3933"/>
                  <a:gd name="T10" fmla="*/ 0 w 1519"/>
                  <a:gd name="T11" fmla="*/ 3933 h 3933"/>
                  <a:gd name="T12" fmla="*/ 490 w 1519"/>
                  <a:gd name="T13" fmla="*/ 782 h 3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3933">
                    <a:moveTo>
                      <a:pt x="490" y="782"/>
                    </a:moveTo>
                    <a:cubicBezTo>
                      <a:pt x="635" y="827"/>
                      <a:pt x="784" y="857"/>
                      <a:pt x="937" y="871"/>
                    </a:cubicBezTo>
                    <a:cubicBezTo>
                      <a:pt x="1079" y="593"/>
                      <a:pt x="1221" y="309"/>
                      <a:pt x="1260" y="0"/>
                    </a:cubicBezTo>
                    <a:cubicBezTo>
                      <a:pt x="1319" y="28"/>
                      <a:pt x="1365" y="69"/>
                      <a:pt x="1389" y="129"/>
                    </a:cubicBezTo>
                    <a:cubicBezTo>
                      <a:pt x="1519" y="457"/>
                      <a:pt x="1100" y="797"/>
                      <a:pt x="1100" y="797"/>
                    </a:cubicBezTo>
                    <a:cubicBezTo>
                      <a:pt x="885" y="2171"/>
                      <a:pt x="154" y="3635"/>
                      <a:pt x="0" y="3933"/>
                    </a:cubicBezTo>
                    <a:cubicBezTo>
                      <a:pt x="143" y="2877"/>
                      <a:pt x="286" y="1823"/>
                      <a:pt x="490" y="7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1">
                <a:extLst>
                  <a:ext uri="{FF2B5EF4-FFF2-40B4-BE49-F238E27FC236}">
                    <a16:creationId xmlns:a16="http://schemas.microsoft.com/office/drawing/2014/main" xmlns="" id="{90D12729-0260-427F-A545-922B24157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1120" y="3188834"/>
                <a:ext cx="452994" cy="475133"/>
              </a:xfrm>
              <a:custGeom>
                <a:avLst/>
                <a:gdLst>
                  <a:gd name="T0" fmla="*/ 0 w 948"/>
                  <a:gd name="T1" fmla="*/ 839 h 991"/>
                  <a:gd name="T2" fmla="*/ 160 w 948"/>
                  <a:gd name="T3" fmla="*/ 157 h 991"/>
                  <a:gd name="T4" fmla="*/ 948 w 948"/>
                  <a:gd name="T5" fmla="*/ 120 h 991"/>
                  <a:gd name="T6" fmla="*/ 625 w 948"/>
                  <a:gd name="T7" fmla="*/ 991 h 991"/>
                  <a:gd name="T8" fmla="*/ 0 w 948"/>
                  <a:gd name="T9" fmla="*/ 839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8" h="991">
                    <a:moveTo>
                      <a:pt x="0" y="839"/>
                    </a:moveTo>
                    <a:cubicBezTo>
                      <a:pt x="89" y="408"/>
                      <a:pt x="160" y="157"/>
                      <a:pt x="160" y="157"/>
                    </a:cubicBezTo>
                    <a:cubicBezTo>
                      <a:pt x="160" y="157"/>
                      <a:pt x="685" y="0"/>
                      <a:pt x="948" y="120"/>
                    </a:cubicBezTo>
                    <a:cubicBezTo>
                      <a:pt x="909" y="429"/>
                      <a:pt x="767" y="713"/>
                      <a:pt x="625" y="991"/>
                    </a:cubicBezTo>
                    <a:cubicBezTo>
                      <a:pt x="408" y="971"/>
                      <a:pt x="199" y="918"/>
                      <a:pt x="0" y="83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2">
                <a:extLst>
                  <a:ext uri="{FF2B5EF4-FFF2-40B4-BE49-F238E27FC236}">
                    <a16:creationId xmlns:a16="http://schemas.microsoft.com/office/drawing/2014/main" xmlns="" id="{C5B62C87-2358-4583-AA08-1CE6DBC4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3340" y="2293065"/>
                <a:ext cx="488757" cy="1057553"/>
              </a:xfrm>
              <a:custGeom>
                <a:avLst/>
                <a:gdLst>
                  <a:gd name="T0" fmla="*/ 103 w 1021"/>
                  <a:gd name="T1" fmla="*/ 2163 h 2207"/>
                  <a:gd name="T2" fmla="*/ 0 w 1021"/>
                  <a:gd name="T3" fmla="*/ 37 h 2207"/>
                  <a:gd name="T4" fmla="*/ 104 w 1021"/>
                  <a:gd name="T5" fmla="*/ 15 h 2207"/>
                  <a:gd name="T6" fmla="*/ 344 w 1021"/>
                  <a:gd name="T7" fmla="*/ 0 h 2207"/>
                  <a:gd name="T8" fmla="*/ 407 w 1021"/>
                  <a:gd name="T9" fmla="*/ 0 h 2207"/>
                  <a:gd name="T10" fmla="*/ 709 w 1021"/>
                  <a:gd name="T11" fmla="*/ 2068 h 2207"/>
                  <a:gd name="T12" fmla="*/ 103 w 1021"/>
                  <a:gd name="T13" fmla="*/ 2163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1" h="2207">
                    <a:moveTo>
                      <a:pt x="103" y="2163"/>
                    </a:moveTo>
                    <a:cubicBezTo>
                      <a:pt x="209" y="1754"/>
                      <a:pt x="470" y="542"/>
                      <a:pt x="0" y="37"/>
                    </a:cubicBezTo>
                    <a:lnTo>
                      <a:pt x="104" y="15"/>
                    </a:lnTo>
                    <a:lnTo>
                      <a:pt x="344" y="0"/>
                    </a:lnTo>
                    <a:lnTo>
                      <a:pt x="407" y="0"/>
                    </a:lnTo>
                    <a:cubicBezTo>
                      <a:pt x="407" y="0"/>
                      <a:pt x="1021" y="775"/>
                      <a:pt x="709" y="2068"/>
                    </a:cubicBezTo>
                    <a:cubicBezTo>
                      <a:pt x="539" y="2189"/>
                      <a:pt x="308" y="2207"/>
                      <a:pt x="103" y="2163"/>
                    </a:cubicBezTo>
                    <a:close/>
                  </a:path>
                </a:pathLst>
              </a:custGeom>
              <a:solidFill>
                <a:srgbClr val="FEF2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3">
                <a:extLst>
                  <a:ext uri="{FF2B5EF4-FFF2-40B4-BE49-F238E27FC236}">
                    <a16:creationId xmlns:a16="http://schemas.microsoft.com/office/drawing/2014/main" xmlns="" id="{D9F66824-7930-4D20-94FC-2B75C5F81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7262" y="2405461"/>
                <a:ext cx="39169" cy="78337"/>
              </a:xfrm>
              <a:custGeom>
                <a:avLst/>
                <a:gdLst>
                  <a:gd name="T0" fmla="*/ 1 w 23"/>
                  <a:gd name="T1" fmla="*/ 0 h 46"/>
                  <a:gd name="T2" fmla="*/ 23 w 23"/>
                  <a:gd name="T3" fmla="*/ 20 h 46"/>
                  <a:gd name="T4" fmla="*/ 23 w 23"/>
                  <a:gd name="T5" fmla="*/ 46 h 46"/>
                  <a:gd name="T6" fmla="*/ 0 w 23"/>
                  <a:gd name="T7" fmla="*/ 32 h 46"/>
                  <a:gd name="T8" fmla="*/ 1 w 23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6">
                    <a:moveTo>
                      <a:pt x="1" y="0"/>
                    </a:moveTo>
                    <a:lnTo>
                      <a:pt x="23" y="20"/>
                    </a:lnTo>
                    <a:lnTo>
                      <a:pt x="23" y="46"/>
                    </a:lnTo>
                    <a:lnTo>
                      <a:pt x="0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4">
                <a:extLst>
                  <a:ext uri="{FF2B5EF4-FFF2-40B4-BE49-F238E27FC236}">
                    <a16:creationId xmlns:a16="http://schemas.microsoft.com/office/drawing/2014/main" xmlns="" id="{3C28D25A-9100-45F0-B652-367243FEE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3994" y="3282498"/>
                <a:ext cx="308241" cy="143051"/>
              </a:xfrm>
              <a:custGeom>
                <a:avLst/>
                <a:gdLst>
                  <a:gd name="T0" fmla="*/ 644 w 644"/>
                  <a:gd name="T1" fmla="*/ 0 h 296"/>
                  <a:gd name="T2" fmla="*/ 631 w 644"/>
                  <a:gd name="T3" fmla="*/ 51 h 296"/>
                  <a:gd name="T4" fmla="*/ 0 w 644"/>
                  <a:gd name="T5" fmla="*/ 232 h 296"/>
                  <a:gd name="T6" fmla="*/ 38 w 644"/>
                  <a:gd name="T7" fmla="*/ 95 h 296"/>
                  <a:gd name="T8" fmla="*/ 644 w 644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4" h="296">
                    <a:moveTo>
                      <a:pt x="644" y="0"/>
                    </a:moveTo>
                    <a:cubicBezTo>
                      <a:pt x="640" y="17"/>
                      <a:pt x="636" y="34"/>
                      <a:pt x="631" y="51"/>
                    </a:cubicBezTo>
                    <a:cubicBezTo>
                      <a:pt x="568" y="296"/>
                      <a:pt x="0" y="232"/>
                      <a:pt x="0" y="232"/>
                    </a:cubicBezTo>
                    <a:cubicBezTo>
                      <a:pt x="0" y="232"/>
                      <a:pt x="16" y="181"/>
                      <a:pt x="38" y="95"/>
                    </a:cubicBezTo>
                    <a:cubicBezTo>
                      <a:pt x="243" y="139"/>
                      <a:pt x="474" y="121"/>
                      <a:pt x="64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95">
                <a:extLst>
                  <a:ext uri="{FF2B5EF4-FFF2-40B4-BE49-F238E27FC236}">
                    <a16:creationId xmlns:a16="http://schemas.microsoft.com/office/drawing/2014/main" xmlns="" id="{3F45E385-3F2C-454A-A1FE-C7AC5D145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8093" y="2453145"/>
                <a:ext cx="185626" cy="805512"/>
              </a:xfrm>
              <a:custGeom>
                <a:avLst/>
                <a:gdLst>
                  <a:gd name="T0" fmla="*/ 129 w 388"/>
                  <a:gd name="T1" fmla="*/ 0 h 1683"/>
                  <a:gd name="T2" fmla="*/ 134 w 388"/>
                  <a:gd name="T3" fmla="*/ 6 h 1683"/>
                  <a:gd name="T4" fmla="*/ 356 w 388"/>
                  <a:gd name="T5" fmla="*/ 924 h 1683"/>
                  <a:gd name="T6" fmla="*/ 289 w 388"/>
                  <a:gd name="T7" fmla="*/ 1683 h 1683"/>
                  <a:gd name="T8" fmla="*/ 0 w 388"/>
                  <a:gd name="T9" fmla="*/ 1268 h 1683"/>
                  <a:gd name="T10" fmla="*/ 129 w 388"/>
                  <a:gd name="T11" fmla="*/ 0 h 1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1683">
                    <a:moveTo>
                      <a:pt x="129" y="0"/>
                    </a:moveTo>
                    <a:cubicBezTo>
                      <a:pt x="129" y="0"/>
                      <a:pt x="131" y="2"/>
                      <a:pt x="134" y="6"/>
                    </a:cubicBezTo>
                    <a:cubicBezTo>
                      <a:pt x="245" y="299"/>
                      <a:pt x="349" y="605"/>
                      <a:pt x="356" y="924"/>
                    </a:cubicBezTo>
                    <a:cubicBezTo>
                      <a:pt x="366" y="1172"/>
                      <a:pt x="366" y="1442"/>
                      <a:pt x="289" y="1683"/>
                    </a:cubicBezTo>
                    <a:lnTo>
                      <a:pt x="0" y="1268"/>
                    </a:lnTo>
                    <a:cubicBezTo>
                      <a:pt x="0" y="1268"/>
                      <a:pt x="388" y="908"/>
                      <a:pt x="129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96">
                <a:extLst>
                  <a:ext uri="{FF2B5EF4-FFF2-40B4-BE49-F238E27FC236}">
                    <a16:creationId xmlns:a16="http://schemas.microsoft.com/office/drawing/2014/main" xmlns="" id="{77AFC625-A9EF-4502-B464-1184D550F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2806" y="2454849"/>
                <a:ext cx="236715" cy="807214"/>
              </a:xfrm>
              <a:custGeom>
                <a:avLst/>
                <a:gdLst>
                  <a:gd name="T0" fmla="*/ 222 w 496"/>
                  <a:gd name="T1" fmla="*/ 918 h 1683"/>
                  <a:gd name="T2" fmla="*/ 0 w 496"/>
                  <a:gd name="T3" fmla="*/ 0 h 1683"/>
                  <a:gd name="T4" fmla="*/ 392 w 496"/>
                  <a:gd name="T5" fmla="*/ 1322 h 1683"/>
                  <a:gd name="T6" fmla="*/ 159 w 496"/>
                  <a:gd name="T7" fmla="*/ 1683 h 1683"/>
                  <a:gd name="T8" fmla="*/ 155 w 496"/>
                  <a:gd name="T9" fmla="*/ 1677 h 1683"/>
                  <a:gd name="T10" fmla="*/ 222 w 496"/>
                  <a:gd name="T11" fmla="*/ 918 h 1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6" h="1683">
                    <a:moveTo>
                      <a:pt x="222" y="918"/>
                    </a:moveTo>
                    <a:cubicBezTo>
                      <a:pt x="215" y="599"/>
                      <a:pt x="111" y="293"/>
                      <a:pt x="0" y="0"/>
                    </a:cubicBezTo>
                    <a:cubicBezTo>
                      <a:pt x="54" y="66"/>
                      <a:pt x="496" y="637"/>
                      <a:pt x="392" y="1322"/>
                    </a:cubicBezTo>
                    <a:lnTo>
                      <a:pt x="159" y="1683"/>
                    </a:lnTo>
                    <a:lnTo>
                      <a:pt x="155" y="1677"/>
                    </a:lnTo>
                    <a:cubicBezTo>
                      <a:pt x="232" y="1436"/>
                      <a:pt x="232" y="1166"/>
                      <a:pt x="222" y="918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" name="Freeform 97">
                <a:extLst>
                  <a:ext uri="{FF2B5EF4-FFF2-40B4-BE49-F238E27FC236}">
                    <a16:creationId xmlns:a16="http://schemas.microsoft.com/office/drawing/2014/main" xmlns="" id="{5D46CE94-469E-4863-A8A8-491D05498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1023" y="2323718"/>
                <a:ext cx="206062" cy="173704"/>
              </a:xfrm>
              <a:custGeom>
                <a:avLst/>
                <a:gdLst>
                  <a:gd name="T0" fmla="*/ 81 w 121"/>
                  <a:gd name="T1" fmla="*/ 48 h 102"/>
                  <a:gd name="T2" fmla="*/ 121 w 121"/>
                  <a:gd name="T3" fmla="*/ 84 h 102"/>
                  <a:gd name="T4" fmla="*/ 118 w 121"/>
                  <a:gd name="T5" fmla="*/ 0 h 102"/>
                  <a:gd name="T6" fmla="*/ 113 w 121"/>
                  <a:gd name="T7" fmla="*/ 66 h 102"/>
                  <a:gd name="T8" fmla="*/ 79 w 121"/>
                  <a:gd name="T9" fmla="*/ 43 h 102"/>
                  <a:gd name="T10" fmla="*/ 75 w 121"/>
                  <a:gd name="T11" fmla="*/ 89 h 102"/>
                  <a:gd name="T12" fmla="*/ 0 w 121"/>
                  <a:gd name="T13" fmla="*/ 37 h 102"/>
                  <a:gd name="T14" fmla="*/ 79 w 121"/>
                  <a:gd name="T15" fmla="*/ 102 h 102"/>
                  <a:gd name="T16" fmla="*/ 81 w 121"/>
                  <a:gd name="T17" fmla="*/ 4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02">
                    <a:moveTo>
                      <a:pt x="81" y="48"/>
                    </a:moveTo>
                    <a:lnTo>
                      <a:pt x="121" y="84"/>
                    </a:lnTo>
                    <a:lnTo>
                      <a:pt x="118" y="0"/>
                    </a:lnTo>
                    <a:lnTo>
                      <a:pt x="113" y="66"/>
                    </a:lnTo>
                    <a:lnTo>
                      <a:pt x="79" y="43"/>
                    </a:lnTo>
                    <a:lnTo>
                      <a:pt x="75" y="89"/>
                    </a:lnTo>
                    <a:lnTo>
                      <a:pt x="0" y="37"/>
                    </a:lnTo>
                    <a:lnTo>
                      <a:pt x="79" y="102"/>
                    </a:lnTo>
                    <a:lnTo>
                      <a:pt x="81" y="48"/>
                    </a:lnTo>
                    <a:close/>
                  </a:path>
                </a:pathLst>
              </a:custGeom>
              <a:solidFill>
                <a:srgbClr val="F6D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" name="Freeform 98">
                <a:extLst>
                  <a:ext uri="{FF2B5EF4-FFF2-40B4-BE49-F238E27FC236}">
                    <a16:creationId xmlns:a16="http://schemas.microsoft.com/office/drawing/2014/main" xmlns="" id="{600B431F-E614-416E-985C-BCC6AF894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6230" y="2519562"/>
                <a:ext cx="129427" cy="274181"/>
              </a:xfrm>
              <a:custGeom>
                <a:avLst/>
                <a:gdLst>
                  <a:gd name="T0" fmla="*/ 21 w 272"/>
                  <a:gd name="T1" fmla="*/ 114 h 575"/>
                  <a:gd name="T2" fmla="*/ 0 w 272"/>
                  <a:gd name="T3" fmla="*/ 0 h 575"/>
                  <a:gd name="T4" fmla="*/ 272 w 272"/>
                  <a:gd name="T5" fmla="*/ 575 h 575"/>
                  <a:gd name="T6" fmla="*/ 21 w 272"/>
                  <a:gd name="T7" fmla="*/ 11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2" h="575">
                    <a:moveTo>
                      <a:pt x="21" y="114"/>
                    </a:moveTo>
                    <a:lnTo>
                      <a:pt x="0" y="0"/>
                    </a:lnTo>
                    <a:cubicBezTo>
                      <a:pt x="125" y="172"/>
                      <a:pt x="239" y="367"/>
                      <a:pt x="272" y="575"/>
                    </a:cubicBezTo>
                    <a:cubicBezTo>
                      <a:pt x="184" y="305"/>
                      <a:pt x="21" y="114"/>
                      <a:pt x="21" y="11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8" name="Freeform 99">
                <a:extLst>
                  <a:ext uri="{FF2B5EF4-FFF2-40B4-BE49-F238E27FC236}">
                    <a16:creationId xmlns:a16="http://schemas.microsoft.com/office/drawing/2014/main" xmlns="" id="{F5051A3B-18C3-4BB7-A24B-75C64F87D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2347" y="2299876"/>
                <a:ext cx="834462" cy="1338545"/>
              </a:xfrm>
              <a:custGeom>
                <a:avLst/>
                <a:gdLst>
                  <a:gd name="T0" fmla="*/ 535 w 1744"/>
                  <a:gd name="T1" fmla="*/ 1295 h 2794"/>
                  <a:gd name="T2" fmla="*/ 481 w 1744"/>
                  <a:gd name="T3" fmla="*/ 1033 h 2794"/>
                  <a:gd name="T4" fmla="*/ 209 w 1744"/>
                  <a:gd name="T5" fmla="*/ 458 h 2794"/>
                  <a:gd name="T6" fmla="*/ 145 w 1744"/>
                  <a:gd name="T7" fmla="*/ 115 h 2794"/>
                  <a:gd name="T8" fmla="*/ 692 w 1744"/>
                  <a:gd name="T9" fmla="*/ 0 h 2794"/>
                  <a:gd name="T10" fmla="*/ 768 w 1744"/>
                  <a:gd name="T11" fmla="*/ 2772 h 2794"/>
                  <a:gd name="T12" fmla="*/ 0 w 1744"/>
                  <a:gd name="T13" fmla="*/ 2438 h 2794"/>
                  <a:gd name="T14" fmla="*/ 535 w 1744"/>
                  <a:gd name="T15" fmla="*/ 1295 h 2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4" h="2794">
                    <a:moveTo>
                      <a:pt x="535" y="1295"/>
                    </a:moveTo>
                    <a:cubicBezTo>
                      <a:pt x="528" y="1203"/>
                      <a:pt x="508" y="1114"/>
                      <a:pt x="481" y="1033"/>
                    </a:cubicBezTo>
                    <a:cubicBezTo>
                      <a:pt x="448" y="825"/>
                      <a:pt x="334" y="630"/>
                      <a:pt x="209" y="458"/>
                    </a:cubicBezTo>
                    <a:lnTo>
                      <a:pt x="145" y="115"/>
                    </a:lnTo>
                    <a:lnTo>
                      <a:pt x="692" y="0"/>
                    </a:lnTo>
                    <a:cubicBezTo>
                      <a:pt x="692" y="0"/>
                      <a:pt x="1744" y="1206"/>
                      <a:pt x="768" y="2772"/>
                    </a:cubicBezTo>
                    <a:cubicBezTo>
                      <a:pt x="768" y="2772"/>
                      <a:pt x="349" y="2794"/>
                      <a:pt x="0" y="2438"/>
                    </a:cubicBezTo>
                    <a:cubicBezTo>
                      <a:pt x="0" y="2438"/>
                      <a:pt x="564" y="1696"/>
                      <a:pt x="535" y="129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9" name="Freeform 100">
                <a:extLst>
                  <a:ext uri="{FF2B5EF4-FFF2-40B4-BE49-F238E27FC236}">
                    <a16:creationId xmlns:a16="http://schemas.microsoft.com/office/drawing/2014/main" xmlns="" id="{E50738C7-6DDA-42CD-A8A6-D40F5CF9C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0111" y="3226299"/>
                <a:ext cx="170298" cy="88555"/>
              </a:xfrm>
              <a:custGeom>
                <a:avLst/>
                <a:gdLst>
                  <a:gd name="T0" fmla="*/ 339 w 356"/>
                  <a:gd name="T1" fmla="*/ 185 h 185"/>
                  <a:gd name="T2" fmla="*/ 353 w 356"/>
                  <a:gd name="T3" fmla="*/ 176 h 185"/>
                  <a:gd name="T4" fmla="*/ 345 w 356"/>
                  <a:gd name="T5" fmla="*/ 157 h 185"/>
                  <a:gd name="T6" fmla="*/ 23 w 356"/>
                  <a:gd name="T7" fmla="*/ 3 h 185"/>
                  <a:gd name="T8" fmla="*/ 3 w 356"/>
                  <a:gd name="T9" fmla="*/ 11 h 185"/>
                  <a:gd name="T10" fmla="*/ 10 w 356"/>
                  <a:gd name="T11" fmla="*/ 30 h 185"/>
                  <a:gd name="T12" fmla="*/ 333 w 356"/>
                  <a:gd name="T13" fmla="*/ 183 h 185"/>
                  <a:gd name="T14" fmla="*/ 339 w 356"/>
                  <a:gd name="T1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6" h="185">
                    <a:moveTo>
                      <a:pt x="339" y="185"/>
                    </a:moveTo>
                    <a:cubicBezTo>
                      <a:pt x="345" y="185"/>
                      <a:pt x="350" y="182"/>
                      <a:pt x="353" y="176"/>
                    </a:cubicBezTo>
                    <a:cubicBezTo>
                      <a:pt x="356" y="169"/>
                      <a:pt x="353" y="160"/>
                      <a:pt x="345" y="157"/>
                    </a:cubicBezTo>
                    <a:lnTo>
                      <a:pt x="23" y="3"/>
                    </a:lnTo>
                    <a:cubicBezTo>
                      <a:pt x="16" y="0"/>
                      <a:pt x="7" y="3"/>
                      <a:pt x="3" y="11"/>
                    </a:cubicBezTo>
                    <a:cubicBezTo>
                      <a:pt x="0" y="18"/>
                      <a:pt x="3" y="27"/>
                      <a:pt x="10" y="30"/>
                    </a:cubicBezTo>
                    <a:lnTo>
                      <a:pt x="333" y="183"/>
                    </a:lnTo>
                    <a:cubicBezTo>
                      <a:pt x="335" y="184"/>
                      <a:pt x="337" y="185"/>
                      <a:pt x="339" y="185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0" name="Freeform 101">
                <a:extLst>
                  <a:ext uri="{FF2B5EF4-FFF2-40B4-BE49-F238E27FC236}">
                    <a16:creationId xmlns:a16="http://schemas.microsoft.com/office/drawing/2014/main" xmlns="" id="{21D2C8BD-69D5-41DB-BA6F-70B5154E2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7795" y="2299876"/>
                <a:ext cx="393390" cy="890661"/>
              </a:xfrm>
              <a:custGeom>
                <a:avLst/>
                <a:gdLst>
                  <a:gd name="T0" fmla="*/ 17 w 821"/>
                  <a:gd name="T1" fmla="*/ 30 h 1858"/>
                  <a:gd name="T2" fmla="*/ 157 w 821"/>
                  <a:gd name="T3" fmla="*/ 0 h 1858"/>
                  <a:gd name="T4" fmla="*/ 605 w 821"/>
                  <a:gd name="T5" fmla="*/ 1858 h 1858"/>
                  <a:gd name="T6" fmla="*/ 0 w 821"/>
                  <a:gd name="T7" fmla="*/ 535 h 1858"/>
                  <a:gd name="T8" fmla="*/ 237 w 821"/>
                  <a:gd name="T9" fmla="*/ 344 h 1858"/>
                  <a:gd name="T10" fmla="*/ 65 w 821"/>
                  <a:gd name="T11" fmla="*/ 290 h 1858"/>
                  <a:gd name="T12" fmla="*/ 17 w 821"/>
                  <a:gd name="T13" fmla="*/ 30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1" h="1858">
                    <a:moveTo>
                      <a:pt x="17" y="30"/>
                    </a:moveTo>
                    <a:lnTo>
                      <a:pt x="157" y="0"/>
                    </a:lnTo>
                    <a:cubicBezTo>
                      <a:pt x="157" y="0"/>
                      <a:pt x="821" y="761"/>
                      <a:pt x="605" y="1858"/>
                    </a:cubicBezTo>
                    <a:cubicBezTo>
                      <a:pt x="502" y="1183"/>
                      <a:pt x="0" y="535"/>
                      <a:pt x="0" y="535"/>
                    </a:cubicBezTo>
                    <a:lnTo>
                      <a:pt x="237" y="344"/>
                    </a:lnTo>
                    <a:lnTo>
                      <a:pt x="65" y="290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1" name="Freeform 102">
                <a:extLst>
                  <a:ext uri="{FF2B5EF4-FFF2-40B4-BE49-F238E27FC236}">
                    <a16:creationId xmlns:a16="http://schemas.microsoft.com/office/drawing/2014/main" xmlns="" id="{275643D9-0415-4A6A-B113-65BD9FDC1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8529" y="2293065"/>
                <a:ext cx="361032" cy="1014978"/>
              </a:xfrm>
              <a:custGeom>
                <a:avLst/>
                <a:gdLst>
                  <a:gd name="T0" fmla="*/ 0 w 756"/>
                  <a:gd name="T1" fmla="*/ 0 h 2119"/>
                  <a:gd name="T2" fmla="*/ 352 w 756"/>
                  <a:gd name="T3" fmla="*/ 2119 h 2119"/>
                  <a:gd name="T4" fmla="*/ 652 w 756"/>
                  <a:gd name="T5" fmla="*/ 405 h 2119"/>
                  <a:gd name="T6" fmla="*/ 374 w 756"/>
                  <a:gd name="T7" fmla="*/ 345 h 2119"/>
                  <a:gd name="T8" fmla="*/ 434 w 756"/>
                  <a:gd name="T9" fmla="*/ 219 h 2119"/>
                  <a:gd name="T10" fmla="*/ 159 w 756"/>
                  <a:gd name="T11" fmla="*/ 0 h 2119"/>
                  <a:gd name="T12" fmla="*/ 0 w 756"/>
                  <a:gd name="T13" fmla="*/ 0 h 2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6" h="2119">
                    <a:moveTo>
                      <a:pt x="0" y="0"/>
                    </a:moveTo>
                    <a:cubicBezTo>
                      <a:pt x="0" y="0"/>
                      <a:pt x="612" y="642"/>
                      <a:pt x="352" y="2119"/>
                    </a:cubicBezTo>
                    <a:cubicBezTo>
                      <a:pt x="352" y="2119"/>
                      <a:pt x="756" y="880"/>
                      <a:pt x="652" y="405"/>
                    </a:cubicBezTo>
                    <a:lnTo>
                      <a:pt x="374" y="345"/>
                    </a:lnTo>
                    <a:lnTo>
                      <a:pt x="434" y="219"/>
                    </a:lnTo>
                    <a:lnTo>
                      <a:pt x="1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103">
                <a:extLst>
                  <a:ext uri="{FF2B5EF4-FFF2-40B4-BE49-F238E27FC236}">
                    <a16:creationId xmlns:a16="http://schemas.microsoft.com/office/drawing/2014/main" xmlns="" id="{5DC47FF8-E21A-4535-95E7-536BC901F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0741" y="5085957"/>
                <a:ext cx="677787" cy="141348"/>
              </a:xfrm>
              <a:custGeom>
                <a:avLst/>
                <a:gdLst>
                  <a:gd name="T0" fmla="*/ 348 w 1416"/>
                  <a:gd name="T1" fmla="*/ 0 h 297"/>
                  <a:gd name="T2" fmla="*/ 0 w 1416"/>
                  <a:gd name="T3" fmla="*/ 297 h 297"/>
                  <a:gd name="T4" fmla="*/ 1416 w 1416"/>
                  <a:gd name="T5" fmla="*/ 297 h 297"/>
                  <a:gd name="T6" fmla="*/ 348 w 1416"/>
                  <a:gd name="T7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6" h="297">
                    <a:moveTo>
                      <a:pt x="348" y="0"/>
                    </a:moveTo>
                    <a:lnTo>
                      <a:pt x="0" y="297"/>
                    </a:lnTo>
                    <a:lnTo>
                      <a:pt x="1416" y="297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104">
                <a:extLst>
                  <a:ext uri="{FF2B5EF4-FFF2-40B4-BE49-F238E27FC236}">
                    <a16:creationId xmlns:a16="http://schemas.microsoft.com/office/drawing/2014/main" xmlns="" id="{05B2D487-E9C2-49E7-B30F-FDAEEECA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0990" y="4399655"/>
                <a:ext cx="662461" cy="149863"/>
              </a:xfrm>
              <a:custGeom>
                <a:avLst/>
                <a:gdLst>
                  <a:gd name="T0" fmla="*/ 286 w 1384"/>
                  <a:gd name="T1" fmla="*/ 0 h 310"/>
                  <a:gd name="T2" fmla="*/ 0 w 1384"/>
                  <a:gd name="T3" fmla="*/ 310 h 310"/>
                  <a:gd name="T4" fmla="*/ 1384 w 1384"/>
                  <a:gd name="T5" fmla="*/ 310 h 310"/>
                  <a:gd name="T6" fmla="*/ 286 w 1384"/>
                  <a:gd name="T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4" h="310">
                    <a:moveTo>
                      <a:pt x="286" y="0"/>
                    </a:moveTo>
                    <a:lnTo>
                      <a:pt x="0" y="310"/>
                    </a:lnTo>
                    <a:lnTo>
                      <a:pt x="1384" y="31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4" name="Freeform 105">
                <a:extLst>
                  <a:ext uri="{FF2B5EF4-FFF2-40B4-BE49-F238E27FC236}">
                    <a16:creationId xmlns:a16="http://schemas.microsoft.com/office/drawing/2014/main" xmlns="" id="{0E8B571E-6145-48FE-8D2F-545EAACDB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3122" y="2092113"/>
                <a:ext cx="144754" cy="85149"/>
              </a:xfrm>
              <a:custGeom>
                <a:avLst/>
                <a:gdLst>
                  <a:gd name="T0" fmla="*/ 0 w 301"/>
                  <a:gd name="T1" fmla="*/ 111 h 178"/>
                  <a:gd name="T2" fmla="*/ 301 w 301"/>
                  <a:gd name="T3" fmla="*/ 0 h 178"/>
                  <a:gd name="T4" fmla="*/ 268 w 301"/>
                  <a:gd name="T5" fmla="*/ 178 h 178"/>
                  <a:gd name="T6" fmla="*/ 7 w 301"/>
                  <a:gd name="T7" fmla="*/ 131 h 178"/>
                  <a:gd name="T8" fmla="*/ 0 w 301"/>
                  <a:gd name="T9" fmla="*/ 1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8">
                    <a:moveTo>
                      <a:pt x="0" y="111"/>
                    </a:moveTo>
                    <a:lnTo>
                      <a:pt x="301" y="0"/>
                    </a:lnTo>
                    <a:cubicBezTo>
                      <a:pt x="301" y="0"/>
                      <a:pt x="261" y="71"/>
                      <a:pt x="268" y="178"/>
                    </a:cubicBezTo>
                    <a:cubicBezTo>
                      <a:pt x="180" y="169"/>
                      <a:pt x="92" y="155"/>
                      <a:pt x="7" y="131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5" name="Freeform 106">
                <a:extLst>
                  <a:ext uri="{FF2B5EF4-FFF2-40B4-BE49-F238E27FC236}">
                    <a16:creationId xmlns:a16="http://schemas.microsoft.com/office/drawing/2014/main" xmlns="" id="{6A2406C9-7DF4-4568-97AF-9D417C7F0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6528" y="2151718"/>
                <a:ext cx="189032" cy="245230"/>
              </a:xfrm>
              <a:custGeom>
                <a:avLst/>
                <a:gdLst>
                  <a:gd name="T0" fmla="*/ 261 w 394"/>
                  <a:gd name="T1" fmla="*/ 47 h 514"/>
                  <a:gd name="T2" fmla="*/ 357 w 394"/>
                  <a:gd name="T3" fmla="*/ 295 h 514"/>
                  <a:gd name="T4" fmla="*/ 394 w 394"/>
                  <a:gd name="T5" fmla="*/ 514 h 514"/>
                  <a:gd name="T6" fmla="*/ 117 w 394"/>
                  <a:gd name="T7" fmla="*/ 310 h 514"/>
                  <a:gd name="T8" fmla="*/ 0 w 394"/>
                  <a:gd name="T9" fmla="*/ 0 h 514"/>
                  <a:gd name="T10" fmla="*/ 261 w 394"/>
                  <a:gd name="T11" fmla="*/ 47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514">
                    <a:moveTo>
                      <a:pt x="261" y="47"/>
                    </a:moveTo>
                    <a:cubicBezTo>
                      <a:pt x="265" y="117"/>
                      <a:pt x="289" y="203"/>
                      <a:pt x="357" y="295"/>
                    </a:cubicBezTo>
                    <a:lnTo>
                      <a:pt x="394" y="514"/>
                    </a:lnTo>
                    <a:lnTo>
                      <a:pt x="117" y="310"/>
                    </a:lnTo>
                    <a:lnTo>
                      <a:pt x="0" y="0"/>
                    </a:lnTo>
                    <a:cubicBezTo>
                      <a:pt x="85" y="24"/>
                      <a:pt x="173" y="38"/>
                      <a:pt x="261" y="47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6" name="Freeform 107">
                <a:extLst>
                  <a:ext uri="{FF2B5EF4-FFF2-40B4-BE49-F238E27FC236}">
                    <a16:creationId xmlns:a16="http://schemas.microsoft.com/office/drawing/2014/main" xmlns="" id="{ECCB0066-7D01-4C35-B181-ADD4ED72A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2072" y="1942250"/>
                <a:ext cx="175408" cy="202656"/>
              </a:xfrm>
              <a:custGeom>
                <a:avLst/>
                <a:gdLst>
                  <a:gd name="T0" fmla="*/ 20 w 369"/>
                  <a:gd name="T1" fmla="*/ 252 h 423"/>
                  <a:gd name="T2" fmla="*/ 261 w 369"/>
                  <a:gd name="T3" fmla="*/ 0 h 423"/>
                  <a:gd name="T4" fmla="*/ 369 w 369"/>
                  <a:gd name="T5" fmla="*/ 182 h 423"/>
                  <a:gd name="T6" fmla="*/ 317 w 369"/>
                  <a:gd name="T7" fmla="*/ 208 h 423"/>
                  <a:gd name="T8" fmla="*/ 342 w 369"/>
                  <a:gd name="T9" fmla="*/ 413 h 423"/>
                  <a:gd name="T10" fmla="*/ 333 w 369"/>
                  <a:gd name="T11" fmla="*/ 423 h 423"/>
                  <a:gd name="T12" fmla="*/ 189 w 369"/>
                  <a:gd name="T13" fmla="*/ 423 h 423"/>
                  <a:gd name="T14" fmla="*/ 20 w 369"/>
                  <a:gd name="T15" fmla="*/ 25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9" h="423">
                    <a:moveTo>
                      <a:pt x="20" y="252"/>
                    </a:moveTo>
                    <a:cubicBezTo>
                      <a:pt x="0" y="119"/>
                      <a:pt x="172" y="81"/>
                      <a:pt x="261" y="0"/>
                    </a:cubicBezTo>
                    <a:lnTo>
                      <a:pt x="369" y="182"/>
                    </a:lnTo>
                    <a:lnTo>
                      <a:pt x="317" y="208"/>
                    </a:lnTo>
                    <a:lnTo>
                      <a:pt x="342" y="413"/>
                    </a:lnTo>
                    <a:cubicBezTo>
                      <a:pt x="342" y="418"/>
                      <a:pt x="338" y="423"/>
                      <a:pt x="333" y="423"/>
                    </a:cubicBezTo>
                    <a:lnTo>
                      <a:pt x="189" y="423"/>
                    </a:lnTo>
                    <a:cubicBezTo>
                      <a:pt x="105" y="394"/>
                      <a:pt x="36" y="345"/>
                      <a:pt x="20" y="252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7" name="Freeform 108">
                <a:extLst>
                  <a:ext uri="{FF2B5EF4-FFF2-40B4-BE49-F238E27FC236}">
                    <a16:creationId xmlns:a16="http://schemas.microsoft.com/office/drawing/2014/main" xmlns="" id="{C27CB3B7-9D7E-47EB-A079-F665FAE90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2210" y="1911596"/>
                <a:ext cx="274181" cy="233309"/>
              </a:xfrm>
              <a:custGeom>
                <a:avLst/>
                <a:gdLst>
                  <a:gd name="T0" fmla="*/ 0 w 575"/>
                  <a:gd name="T1" fmla="*/ 212 h 486"/>
                  <a:gd name="T2" fmla="*/ 538 w 575"/>
                  <a:gd name="T3" fmla="*/ 0 h 486"/>
                  <a:gd name="T4" fmla="*/ 575 w 575"/>
                  <a:gd name="T5" fmla="*/ 63 h 486"/>
                  <a:gd name="T6" fmla="*/ 334 w 575"/>
                  <a:gd name="T7" fmla="*/ 315 h 486"/>
                  <a:gd name="T8" fmla="*/ 503 w 575"/>
                  <a:gd name="T9" fmla="*/ 486 h 486"/>
                  <a:gd name="T10" fmla="*/ 256 w 575"/>
                  <a:gd name="T11" fmla="*/ 486 h 486"/>
                  <a:gd name="T12" fmla="*/ 0 w 575"/>
                  <a:gd name="T13" fmla="*/ 212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5" h="486">
                    <a:moveTo>
                      <a:pt x="0" y="212"/>
                    </a:moveTo>
                    <a:lnTo>
                      <a:pt x="538" y="0"/>
                    </a:lnTo>
                    <a:lnTo>
                      <a:pt x="575" y="63"/>
                    </a:lnTo>
                    <a:cubicBezTo>
                      <a:pt x="486" y="144"/>
                      <a:pt x="314" y="182"/>
                      <a:pt x="334" y="315"/>
                    </a:cubicBezTo>
                    <a:cubicBezTo>
                      <a:pt x="350" y="408"/>
                      <a:pt x="419" y="457"/>
                      <a:pt x="503" y="486"/>
                    </a:cubicBezTo>
                    <a:lnTo>
                      <a:pt x="256" y="486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8" name="Freeform 109">
                <a:extLst>
                  <a:ext uri="{FF2B5EF4-FFF2-40B4-BE49-F238E27FC236}">
                    <a16:creationId xmlns:a16="http://schemas.microsoft.com/office/drawing/2014/main" xmlns="" id="{635CD508-1060-424A-80B8-E7951FFA9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7714" y="1770249"/>
                <a:ext cx="471727" cy="374656"/>
              </a:xfrm>
              <a:custGeom>
                <a:avLst/>
                <a:gdLst>
                  <a:gd name="T0" fmla="*/ 356 w 983"/>
                  <a:gd name="T1" fmla="*/ 527 h 783"/>
                  <a:gd name="T2" fmla="*/ 983 w 983"/>
                  <a:gd name="T3" fmla="*/ 0 h 783"/>
                  <a:gd name="T4" fmla="*/ 0 w 983"/>
                  <a:gd name="T5" fmla="*/ 501 h 783"/>
                  <a:gd name="T6" fmla="*/ 367 w 983"/>
                  <a:gd name="T7" fmla="*/ 783 h 783"/>
                  <a:gd name="T8" fmla="*/ 300 w 983"/>
                  <a:gd name="T9" fmla="*/ 605 h 783"/>
                  <a:gd name="T10" fmla="*/ 259 w 983"/>
                  <a:gd name="T11" fmla="*/ 505 h 783"/>
                  <a:gd name="T12" fmla="*/ 356 w 983"/>
                  <a:gd name="T13" fmla="*/ 527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783">
                    <a:moveTo>
                      <a:pt x="356" y="527"/>
                    </a:moveTo>
                    <a:cubicBezTo>
                      <a:pt x="356" y="527"/>
                      <a:pt x="716" y="397"/>
                      <a:pt x="983" y="0"/>
                    </a:cubicBezTo>
                    <a:cubicBezTo>
                      <a:pt x="983" y="0"/>
                      <a:pt x="449" y="126"/>
                      <a:pt x="0" y="501"/>
                    </a:cubicBezTo>
                    <a:cubicBezTo>
                      <a:pt x="0" y="501"/>
                      <a:pt x="70" y="679"/>
                      <a:pt x="367" y="783"/>
                    </a:cubicBezTo>
                    <a:lnTo>
                      <a:pt x="300" y="605"/>
                    </a:lnTo>
                    <a:cubicBezTo>
                      <a:pt x="300" y="605"/>
                      <a:pt x="185" y="590"/>
                      <a:pt x="259" y="505"/>
                    </a:cubicBezTo>
                    <a:cubicBezTo>
                      <a:pt x="334" y="419"/>
                      <a:pt x="356" y="527"/>
                      <a:pt x="356" y="5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9" name="Freeform 111">
                <a:extLst>
                  <a:ext uri="{FF2B5EF4-FFF2-40B4-BE49-F238E27FC236}">
                    <a16:creationId xmlns:a16="http://schemas.microsoft.com/office/drawing/2014/main" xmlns="" id="{76094B34-7D31-41F3-A5BA-26BFAE9C6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3960" y="1368345"/>
                <a:ext cx="182220" cy="359330"/>
              </a:xfrm>
              <a:custGeom>
                <a:avLst/>
                <a:gdLst>
                  <a:gd name="T0" fmla="*/ 65 w 381"/>
                  <a:gd name="T1" fmla="*/ 19 h 749"/>
                  <a:gd name="T2" fmla="*/ 87 w 381"/>
                  <a:gd name="T3" fmla="*/ 5 h 749"/>
                  <a:gd name="T4" fmla="*/ 96 w 381"/>
                  <a:gd name="T5" fmla="*/ 0 h 749"/>
                  <a:gd name="T6" fmla="*/ 32 w 381"/>
                  <a:gd name="T7" fmla="*/ 730 h 749"/>
                  <a:gd name="T8" fmla="*/ 0 w 381"/>
                  <a:gd name="T9" fmla="*/ 749 h 749"/>
                  <a:gd name="T10" fmla="*/ 65 w 381"/>
                  <a:gd name="T11" fmla="*/ 1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749">
                    <a:moveTo>
                      <a:pt x="65" y="19"/>
                    </a:moveTo>
                    <a:lnTo>
                      <a:pt x="87" y="5"/>
                    </a:lnTo>
                    <a:lnTo>
                      <a:pt x="96" y="0"/>
                    </a:lnTo>
                    <a:cubicBezTo>
                      <a:pt x="381" y="461"/>
                      <a:pt x="32" y="730"/>
                      <a:pt x="32" y="730"/>
                    </a:cubicBezTo>
                    <a:lnTo>
                      <a:pt x="0" y="749"/>
                    </a:lnTo>
                    <a:cubicBezTo>
                      <a:pt x="0" y="749"/>
                      <a:pt x="350" y="480"/>
                      <a:pt x="65" y="19"/>
                    </a:cubicBezTo>
                  </a:path>
                </a:pathLst>
              </a:custGeom>
              <a:solidFill>
                <a:srgbClr val="FFA4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0" name="Freeform 127">
                <a:extLst>
                  <a:ext uri="{FF2B5EF4-FFF2-40B4-BE49-F238E27FC236}">
                    <a16:creationId xmlns:a16="http://schemas.microsoft.com/office/drawing/2014/main" xmlns="" id="{278DCA4E-EAAE-4D70-BA6D-34F01F90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7188" y="1329176"/>
                <a:ext cx="131130" cy="202656"/>
              </a:xfrm>
              <a:custGeom>
                <a:avLst/>
                <a:gdLst>
                  <a:gd name="T0" fmla="*/ 36 w 274"/>
                  <a:gd name="T1" fmla="*/ 284 h 421"/>
                  <a:gd name="T2" fmla="*/ 31 w 274"/>
                  <a:gd name="T3" fmla="*/ 57 h 421"/>
                  <a:gd name="T4" fmla="*/ 173 w 274"/>
                  <a:gd name="T5" fmla="*/ 75 h 421"/>
                  <a:gd name="T6" fmla="*/ 253 w 274"/>
                  <a:gd name="T7" fmla="*/ 373 h 421"/>
                  <a:gd name="T8" fmla="*/ 36 w 274"/>
                  <a:gd name="T9" fmla="*/ 284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21">
                    <a:moveTo>
                      <a:pt x="36" y="284"/>
                    </a:moveTo>
                    <a:cubicBezTo>
                      <a:pt x="3" y="211"/>
                      <a:pt x="0" y="127"/>
                      <a:pt x="31" y="57"/>
                    </a:cubicBezTo>
                    <a:cubicBezTo>
                      <a:pt x="96" y="0"/>
                      <a:pt x="141" y="9"/>
                      <a:pt x="173" y="75"/>
                    </a:cubicBezTo>
                    <a:cubicBezTo>
                      <a:pt x="173" y="75"/>
                      <a:pt x="274" y="266"/>
                      <a:pt x="253" y="373"/>
                    </a:cubicBezTo>
                    <a:cubicBezTo>
                      <a:pt x="169" y="421"/>
                      <a:pt x="78" y="353"/>
                      <a:pt x="36" y="284"/>
                    </a:cubicBezTo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1" name="Freeform 128">
                <a:extLst>
                  <a:ext uri="{FF2B5EF4-FFF2-40B4-BE49-F238E27FC236}">
                    <a16:creationId xmlns:a16="http://schemas.microsoft.com/office/drawing/2014/main" xmlns="" id="{E038FDA4-E87C-46D7-8160-1045918B1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6752" y="1356424"/>
                <a:ext cx="141348" cy="192438"/>
              </a:xfrm>
              <a:custGeom>
                <a:avLst/>
                <a:gdLst>
                  <a:gd name="T0" fmla="*/ 68 w 295"/>
                  <a:gd name="T1" fmla="*/ 4 h 400"/>
                  <a:gd name="T2" fmla="*/ 73 w 295"/>
                  <a:gd name="T3" fmla="*/ 0 h 400"/>
                  <a:gd name="T4" fmla="*/ 78 w 295"/>
                  <a:gd name="T5" fmla="*/ 227 h 400"/>
                  <a:gd name="T6" fmla="*/ 295 w 295"/>
                  <a:gd name="T7" fmla="*/ 316 h 400"/>
                  <a:gd name="T8" fmla="*/ 215 w 295"/>
                  <a:gd name="T9" fmla="*/ 385 h 400"/>
                  <a:gd name="T10" fmla="*/ 68 w 295"/>
                  <a:gd name="T11" fmla="*/ 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5" h="400">
                    <a:moveTo>
                      <a:pt x="68" y="4"/>
                    </a:moveTo>
                    <a:cubicBezTo>
                      <a:pt x="70" y="3"/>
                      <a:pt x="71" y="1"/>
                      <a:pt x="73" y="0"/>
                    </a:cubicBezTo>
                    <a:cubicBezTo>
                      <a:pt x="42" y="70"/>
                      <a:pt x="45" y="154"/>
                      <a:pt x="78" y="227"/>
                    </a:cubicBezTo>
                    <a:cubicBezTo>
                      <a:pt x="120" y="296"/>
                      <a:pt x="211" y="364"/>
                      <a:pt x="295" y="316"/>
                    </a:cubicBezTo>
                    <a:cubicBezTo>
                      <a:pt x="288" y="354"/>
                      <a:pt x="264" y="382"/>
                      <a:pt x="215" y="385"/>
                    </a:cubicBezTo>
                    <a:cubicBezTo>
                      <a:pt x="27" y="400"/>
                      <a:pt x="0" y="66"/>
                      <a:pt x="68" y="4"/>
                    </a:cubicBezTo>
                    <a:close/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2" name="Freeform 129">
                <a:extLst>
                  <a:ext uri="{FF2B5EF4-FFF2-40B4-BE49-F238E27FC236}">
                    <a16:creationId xmlns:a16="http://schemas.microsoft.com/office/drawing/2014/main" xmlns="" id="{A7FE9E65-837A-4622-A1C8-2EC54DAB1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2039" y="1347909"/>
                <a:ext cx="139645" cy="260557"/>
              </a:xfrm>
              <a:custGeom>
                <a:avLst/>
                <a:gdLst>
                  <a:gd name="T0" fmla="*/ 0 w 292"/>
                  <a:gd name="T1" fmla="*/ 217 h 546"/>
                  <a:gd name="T2" fmla="*/ 236 w 292"/>
                  <a:gd name="T3" fmla="*/ 0 h 546"/>
                  <a:gd name="T4" fmla="*/ 240 w 292"/>
                  <a:gd name="T5" fmla="*/ 20 h 546"/>
                  <a:gd name="T6" fmla="*/ 66 w 292"/>
                  <a:gd name="T7" fmla="*/ 230 h 546"/>
                  <a:gd name="T8" fmla="*/ 191 w 292"/>
                  <a:gd name="T9" fmla="*/ 522 h 546"/>
                  <a:gd name="T10" fmla="*/ 173 w 292"/>
                  <a:gd name="T11" fmla="*/ 546 h 546"/>
                  <a:gd name="T12" fmla="*/ 0 w 292"/>
                  <a:gd name="T13" fmla="*/ 217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546">
                    <a:moveTo>
                      <a:pt x="0" y="217"/>
                    </a:moveTo>
                    <a:cubicBezTo>
                      <a:pt x="95" y="170"/>
                      <a:pt x="220" y="111"/>
                      <a:pt x="236" y="0"/>
                    </a:cubicBezTo>
                    <a:cubicBezTo>
                      <a:pt x="240" y="4"/>
                      <a:pt x="242" y="11"/>
                      <a:pt x="240" y="20"/>
                    </a:cubicBezTo>
                    <a:cubicBezTo>
                      <a:pt x="225" y="109"/>
                      <a:pt x="199" y="190"/>
                      <a:pt x="66" y="230"/>
                    </a:cubicBezTo>
                    <a:cubicBezTo>
                      <a:pt x="66" y="230"/>
                      <a:pt x="292" y="358"/>
                      <a:pt x="191" y="522"/>
                    </a:cubicBezTo>
                    <a:cubicBezTo>
                      <a:pt x="185" y="531"/>
                      <a:pt x="179" y="539"/>
                      <a:pt x="173" y="546"/>
                    </a:cubicBezTo>
                    <a:cubicBezTo>
                      <a:pt x="199" y="416"/>
                      <a:pt x="109" y="286"/>
                      <a:pt x="0" y="217"/>
                    </a:cubicBezTo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3" name="Freeform 130">
                <a:extLst>
                  <a:ext uri="{FF2B5EF4-FFF2-40B4-BE49-F238E27FC236}">
                    <a16:creationId xmlns:a16="http://schemas.microsoft.com/office/drawing/2014/main" xmlns="" id="{5D3D27D2-7221-4BA5-A06B-68E300F18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7107" y="1329176"/>
                <a:ext cx="187328" cy="335488"/>
              </a:xfrm>
              <a:custGeom>
                <a:avLst/>
                <a:gdLst>
                  <a:gd name="T0" fmla="*/ 65 w 392"/>
                  <a:gd name="T1" fmla="*/ 205 h 700"/>
                  <a:gd name="T2" fmla="*/ 392 w 392"/>
                  <a:gd name="T3" fmla="*/ 39 h 700"/>
                  <a:gd name="T4" fmla="*/ 156 w 392"/>
                  <a:gd name="T5" fmla="*/ 256 h 700"/>
                  <a:gd name="T6" fmla="*/ 329 w 392"/>
                  <a:gd name="T7" fmla="*/ 585 h 700"/>
                  <a:gd name="T8" fmla="*/ 144 w 392"/>
                  <a:gd name="T9" fmla="*/ 505 h 700"/>
                  <a:gd name="T10" fmla="*/ 65 w 392"/>
                  <a:gd name="T11" fmla="*/ 205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2" h="700">
                    <a:moveTo>
                      <a:pt x="65" y="205"/>
                    </a:moveTo>
                    <a:cubicBezTo>
                      <a:pt x="123" y="133"/>
                      <a:pt x="357" y="0"/>
                      <a:pt x="392" y="39"/>
                    </a:cubicBezTo>
                    <a:cubicBezTo>
                      <a:pt x="376" y="150"/>
                      <a:pt x="251" y="209"/>
                      <a:pt x="156" y="256"/>
                    </a:cubicBezTo>
                    <a:cubicBezTo>
                      <a:pt x="265" y="325"/>
                      <a:pt x="355" y="455"/>
                      <a:pt x="329" y="585"/>
                    </a:cubicBezTo>
                    <a:cubicBezTo>
                      <a:pt x="234" y="700"/>
                      <a:pt x="144" y="505"/>
                      <a:pt x="144" y="505"/>
                    </a:cubicBezTo>
                    <a:cubicBezTo>
                      <a:pt x="144" y="505"/>
                      <a:pt x="0" y="284"/>
                      <a:pt x="65" y="205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4" name="Freeform 131">
                <a:extLst>
                  <a:ext uri="{FF2B5EF4-FFF2-40B4-BE49-F238E27FC236}">
                    <a16:creationId xmlns:a16="http://schemas.microsoft.com/office/drawing/2014/main" xmlns="" id="{7CC35D11-54A2-4002-815D-33A7F4629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0645" y="3105388"/>
                <a:ext cx="280993" cy="342300"/>
              </a:xfrm>
              <a:custGeom>
                <a:avLst/>
                <a:gdLst>
                  <a:gd name="T0" fmla="*/ 211 w 586"/>
                  <a:gd name="T1" fmla="*/ 341 h 716"/>
                  <a:gd name="T2" fmla="*/ 486 w 586"/>
                  <a:gd name="T3" fmla="*/ 252 h 716"/>
                  <a:gd name="T4" fmla="*/ 586 w 586"/>
                  <a:gd name="T5" fmla="*/ 708 h 716"/>
                  <a:gd name="T6" fmla="*/ 571 w 586"/>
                  <a:gd name="T7" fmla="*/ 716 h 716"/>
                  <a:gd name="T8" fmla="*/ 463 w 586"/>
                  <a:gd name="T9" fmla="*/ 360 h 716"/>
                  <a:gd name="T10" fmla="*/ 100 w 586"/>
                  <a:gd name="T11" fmla="*/ 341 h 716"/>
                  <a:gd name="T12" fmla="*/ 122 w 586"/>
                  <a:gd name="T13" fmla="*/ 82 h 716"/>
                  <a:gd name="T14" fmla="*/ 51 w 586"/>
                  <a:gd name="T15" fmla="*/ 47 h 716"/>
                  <a:gd name="T16" fmla="*/ 97 w 586"/>
                  <a:gd name="T17" fmla="*/ 0 h 716"/>
                  <a:gd name="T18" fmla="*/ 204 w 586"/>
                  <a:gd name="T19" fmla="*/ 59 h 716"/>
                  <a:gd name="T20" fmla="*/ 211 w 586"/>
                  <a:gd name="T21" fmla="*/ 341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716">
                    <a:moveTo>
                      <a:pt x="211" y="341"/>
                    </a:moveTo>
                    <a:cubicBezTo>
                      <a:pt x="315" y="416"/>
                      <a:pt x="397" y="289"/>
                      <a:pt x="486" y="252"/>
                    </a:cubicBezTo>
                    <a:cubicBezTo>
                      <a:pt x="452" y="409"/>
                      <a:pt x="493" y="578"/>
                      <a:pt x="586" y="708"/>
                    </a:cubicBezTo>
                    <a:cubicBezTo>
                      <a:pt x="581" y="714"/>
                      <a:pt x="576" y="716"/>
                      <a:pt x="571" y="716"/>
                    </a:cubicBezTo>
                    <a:cubicBezTo>
                      <a:pt x="504" y="712"/>
                      <a:pt x="438" y="479"/>
                      <a:pt x="463" y="360"/>
                    </a:cubicBezTo>
                    <a:cubicBezTo>
                      <a:pt x="463" y="360"/>
                      <a:pt x="283" y="599"/>
                      <a:pt x="100" y="341"/>
                    </a:cubicBezTo>
                    <a:cubicBezTo>
                      <a:pt x="0" y="200"/>
                      <a:pt x="122" y="82"/>
                      <a:pt x="122" y="82"/>
                    </a:cubicBezTo>
                    <a:cubicBezTo>
                      <a:pt x="122" y="82"/>
                      <a:pt x="96" y="70"/>
                      <a:pt x="51" y="47"/>
                    </a:cubicBezTo>
                    <a:cubicBezTo>
                      <a:pt x="65" y="30"/>
                      <a:pt x="80" y="14"/>
                      <a:pt x="97" y="0"/>
                    </a:cubicBezTo>
                    <a:cubicBezTo>
                      <a:pt x="133" y="20"/>
                      <a:pt x="169" y="40"/>
                      <a:pt x="204" y="59"/>
                    </a:cubicBezTo>
                    <a:cubicBezTo>
                      <a:pt x="152" y="148"/>
                      <a:pt x="115" y="275"/>
                      <a:pt x="211" y="341"/>
                    </a:cubicBezTo>
                  </a:path>
                </a:pathLst>
              </a:custGeom>
              <a:solidFill>
                <a:srgbClr val="ED7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5" name="Freeform 132">
                <a:extLst>
                  <a:ext uri="{FF2B5EF4-FFF2-40B4-BE49-F238E27FC236}">
                    <a16:creationId xmlns:a16="http://schemas.microsoft.com/office/drawing/2014/main" xmlns="" id="{09E0116A-1F1D-4B9D-9311-1F5EF09CD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76625" y="3059407"/>
                <a:ext cx="280993" cy="384874"/>
              </a:xfrm>
              <a:custGeom>
                <a:avLst/>
                <a:gdLst>
                  <a:gd name="T0" fmla="*/ 418 w 585"/>
                  <a:gd name="T1" fmla="*/ 150 h 802"/>
                  <a:gd name="T2" fmla="*/ 489 w 585"/>
                  <a:gd name="T3" fmla="*/ 802 h 802"/>
                  <a:gd name="T4" fmla="*/ 389 w 585"/>
                  <a:gd name="T5" fmla="*/ 346 h 802"/>
                  <a:gd name="T6" fmla="*/ 114 w 585"/>
                  <a:gd name="T7" fmla="*/ 435 h 802"/>
                  <a:gd name="T8" fmla="*/ 107 w 585"/>
                  <a:gd name="T9" fmla="*/ 153 h 802"/>
                  <a:gd name="T10" fmla="*/ 0 w 585"/>
                  <a:gd name="T11" fmla="*/ 94 h 802"/>
                  <a:gd name="T12" fmla="*/ 220 w 585"/>
                  <a:gd name="T13" fmla="*/ 0 h 802"/>
                  <a:gd name="T14" fmla="*/ 418 w 585"/>
                  <a:gd name="T15" fmla="*/ 15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5" h="802">
                    <a:moveTo>
                      <a:pt x="418" y="150"/>
                    </a:moveTo>
                    <a:cubicBezTo>
                      <a:pt x="585" y="270"/>
                      <a:pt x="548" y="736"/>
                      <a:pt x="489" y="802"/>
                    </a:cubicBezTo>
                    <a:cubicBezTo>
                      <a:pt x="396" y="672"/>
                      <a:pt x="355" y="503"/>
                      <a:pt x="389" y="346"/>
                    </a:cubicBezTo>
                    <a:cubicBezTo>
                      <a:pt x="300" y="383"/>
                      <a:pt x="218" y="510"/>
                      <a:pt x="114" y="435"/>
                    </a:cubicBezTo>
                    <a:cubicBezTo>
                      <a:pt x="18" y="369"/>
                      <a:pt x="55" y="242"/>
                      <a:pt x="107" y="153"/>
                    </a:cubicBezTo>
                    <a:cubicBezTo>
                      <a:pt x="72" y="134"/>
                      <a:pt x="36" y="114"/>
                      <a:pt x="0" y="94"/>
                    </a:cubicBezTo>
                    <a:cubicBezTo>
                      <a:pt x="61" y="40"/>
                      <a:pt x="138" y="7"/>
                      <a:pt x="220" y="0"/>
                    </a:cubicBezTo>
                    <a:cubicBezTo>
                      <a:pt x="288" y="53"/>
                      <a:pt x="355" y="104"/>
                      <a:pt x="418" y="150"/>
                    </a:cubicBezTo>
                    <a:close/>
                  </a:path>
                </a:pathLst>
              </a:custGeom>
              <a:solidFill>
                <a:srgbClr val="FF9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6" name="Freeform 133">
                <a:extLst>
                  <a:ext uri="{FF2B5EF4-FFF2-40B4-BE49-F238E27FC236}">
                    <a16:creationId xmlns:a16="http://schemas.microsoft.com/office/drawing/2014/main" xmlns="" id="{B155A9A7-F841-4465-92DE-8C7251B42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2806" y="3209270"/>
                <a:ext cx="34060" cy="18733"/>
              </a:xfrm>
              <a:custGeom>
                <a:avLst/>
                <a:gdLst>
                  <a:gd name="T0" fmla="*/ 64 w 73"/>
                  <a:gd name="T1" fmla="*/ 40 h 40"/>
                  <a:gd name="T2" fmla="*/ 71 w 73"/>
                  <a:gd name="T3" fmla="*/ 36 h 40"/>
                  <a:gd name="T4" fmla="*/ 67 w 73"/>
                  <a:gd name="T5" fmla="*/ 26 h 40"/>
                  <a:gd name="T6" fmla="*/ 12 w 73"/>
                  <a:gd name="T7" fmla="*/ 2 h 40"/>
                  <a:gd name="T8" fmla="*/ 2 w 73"/>
                  <a:gd name="T9" fmla="*/ 6 h 40"/>
                  <a:gd name="T10" fmla="*/ 6 w 73"/>
                  <a:gd name="T11" fmla="*/ 15 h 40"/>
                  <a:gd name="T12" fmla="*/ 61 w 73"/>
                  <a:gd name="T13" fmla="*/ 40 h 40"/>
                  <a:gd name="T14" fmla="*/ 64 w 73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40">
                    <a:moveTo>
                      <a:pt x="64" y="40"/>
                    </a:moveTo>
                    <a:cubicBezTo>
                      <a:pt x="67" y="40"/>
                      <a:pt x="70" y="39"/>
                      <a:pt x="71" y="36"/>
                    </a:cubicBezTo>
                    <a:cubicBezTo>
                      <a:pt x="73" y="32"/>
                      <a:pt x="71" y="28"/>
                      <a:pt x="67" y="26"/>
                    </a:cubicBezTo>
                    <a:lnTo>
                      <a:pt x="12" y="2"/>
                    </a:lnTo>
                    <a:cubicBezTo>
                      <a:pt x="8" y="0"/>
                      <a:pt x="4" y="2"/>
                      <a:pt x="2" y="6"/>
                    </a:cubicBezTo>
                    <a:cubicBezTo>
                      <a:pt x="0" y="9"/>
                      <a:pt x="2" y="14"/>
                      <a:pt x="6" y="15"/>
                    </a:cubicBezTo>
                    <a:lnTo>
                      <a:pt x="61" y="40"/>
                    </a:lnTo>
                    <a:lnTo>
                      <a:pt x="64" y="40"/>
                    </a:lnTo>
                  </a:path>
                </a:pathLst>
              </a:custGeom>
              <a:solidFill>
                <a:srgbClr val="322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7" name="Freeform 134">
                <a:extLst>
                  <a:ext uri="{FF2B5EF4-FFF2-40B4-BE49-F238E27FC236}">
                    <a16:creationId xmlns:a16="http://schemas.microsoft.com/office/drawing/2014/main" xmlns="" id="{C6F9F657-5417-4F40-9D38-112B2B7BB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8965" y="3275686"/>
                <a:ext cx="34060" cy="20436"/>
              </a:xfrm>
              <a:custGeom>
                <a:avLst/>
                <a:gdLst>
                  <a:gd name="T0" fmla="*/ 64 w 73"/>
                  <a:gd name="T1" fmla="*/ 40 h 40"/>
                  <a:gd name="T2" fmla="*/ 71 w 73"/>
                  <a:gd name="T3" fmla="*/ 36 h 40"/>
                  <a:gd name="T4" fmla="*/ 67 w 73"/>
                  <a:gd name="T5" fmla="*/ 26 h 40"/>
                  <a:gd name="T6" fmla="*/ 11 w 73"/>
                  <a:gd name="T7" fmla="*/ 2 h 40"/>
                  <a:gd name="T8" fmla="*/ 2 w 73"/>
                  <a:gd name="T9" fmla="*/ 5 h 40"/>
                  <a:gd name="T10" fmla="*/ 6 w 73"/>
                  <a:gd name="T11" fmla="*/ 15 h 40"/>
                  <a:gd name="T12" fmla="*/ 61 w 73"/>
                  <a:gd name="T13" fmla="*/ 39 h 40"/>
                  <a:gd name="T14" fmla="*/ 64 w 73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40">
                    <a:moveTo>
                      <a:pt x="64" y="40"/>
                    </a:moveTo>
                    <a:cubicBezTo>
                      <a:pt x="67" y="40"/>
                      <a:pt x="70" y="38"/>
                      <a:pt x="71" y="36"/>
                    </a:cubicBezTo>
                    <a:cubicBezTo>
                      <a:pt x="73" y="32"/>
                      <a:pt x="71" y="27"/>
                      <a:pt x="67" y="26"/>
                    </a:cubicBezTo>
                    <a:lnTo>
                      <a:pt x="11" y="2"/>
                    </a:lnTo>
                    <a:cubicBezTo>
                      <a:pt x="8" y="0"/>
                      <a:pt x="3" y="2"/>
                      <a:pt x="2" y="5"/>
                    </a:cubicBezTo>
                    <a:cubicBezTo>
                      <a:pt x="0" y="9"/>
                      <a:pt x="2" y="13"/>
                      <a:pt x="6" y="15"/>
                    </a:cubicBezTo>
                    <a:lnTo>
                      <a:pt x="61" y="39"/>
                    </a:lnTo>
                    <a:lnTo>
                      <a:pt x="64" y="40"/>
                    </a:lnTo>
                  </a:path>
                </a:pathLst>
              </a:custGeom>
              <a:solidFill>
                <a:srgbClr val="322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8" name="Freeform 135">
                <a:extLst>
                  <a:ext uri="{FF2B5EF4-FFF2-40B4-BE49-F238E27FC236}">
                    <a16:creationId xmlns:a16="http://schemas.microsoft.com/office/drawing/2014/main" xmlns="" id="{2FD37FAE-E5A7-48E6-A85D-573BEA546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0588" y="2522968"/>
                <a:ext cx="39169" cy="30654"/>
              </a:xfrm>
              <a:custGeom>
                <a:avLst/>
                <a:gdLst>
                  <a:gd name="T0" fmla="*/ 8 w 82"/>
                  <a:gd name="T1" fmla="*/ 66 h 66"/>
                  <a:gd name="T2" fmla="*/ 13 w 82"/>
                  <a:gd name="T3" fmla="*/ 64 h 66"/>
                  <a:gd name="T4" fmla="*/ 78 w 82"/>
                  <a:gd name="T5" fmla="*/ 14 h 66"/>
                  <a:gd name="T6" fmla="*/ 79 w 82"/>
                  <a:gd name="T7" fmla="*/ 4 h 66"/>
                  <a:gd name="T8" fmla="*/ 69 w 82"/>
                  <a:gd name="T9" fmla="*/ 2 h 66"/>
                  <a:gd name="T10" fmla="*/ 4 w 82"/>
                  <a:gd name="T11" fmla="*/ 53 h 66"/>
                  <a:gd name="T12" fmla="*/ 3 w 82"/>
                  <a:gd name="T13" fmla="*/ 63 h 66"/>
                  <a:gd name="T14" fmla="*/ 8 w 82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66">
                    <a:moveTo>
                      <a:pt x="8" y="66"/>
                    </a:moveTo>
                    <a:cubicBezTo>
                      <a:pt x="10" y="66"/>
                      <a:pt x="12" y="65"/>
                      <a:pt x="13" y="64"/>
                    </a:cubicBezTo>
                    <a:lnTo>
                      <a:pt x="78" y="14"/>
                    </a:lnTo>
                    <a:cubicBezTo>
                      <a:pt x="81" y="12"/>
                      <a:pt x="82" y="7"/>
                      <a:pt x="79" y="4"/>
                    </a:cubicBezTo>
                    <a:cubicBezTo>
                      <a:pt x="77" y="1"/>
                      <a:pt x="72" y="0"/>
                      <a:pt x="69" y="2"/>
                    </a:cubicBezTo>
                    <a:lnTo>
                      <a:pt x="4" y="53"/>
                    </a:lnTo>
                    <a:cubicBezTo>
                      <a:pt x="1" y="55"/>
                      <a:pt x="0" y="60"/>
                      <a:pt x="3" y="63"/>
                    </a:cubicBezTo>
                    <a:cubicBezTo>
                      <a:pt x="4" y="65"/>
                      <a:pt x="6" y="66"/>
                      <a:pt x="8" y="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9" name="Freeform 137">
                <a:extLst>
                  <a:ext uri="{FF2B5EF4-FFF2-40B4-BE49-F238E27FC236}">
                    <a16:creationId xmlns:a16="http://schemas.microsoft.com/office/drawing/2014/main" xmlns="" id="{CC998047-98CF-4EDC-910F-6741F57DF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4389" y="2647285"/>
                <a:ext cx="160080" cy="30654"/>
              </a:xfrm>
              <a:custGeom>
                <a:avLst/>
                <a:gdLst>
                  <a:gd name="T0" fmla="*/ 317 w 336"/>
                  <a:gd name="T1" fmla="*/ 65 h 65"/>
                  <a:gd name="T2" fmla="*/ 335 w 336"/>
                  <a:gd name="T3" fmla="*/ 48 h 65"/>
                  <a:gd name="T4" fmla="*/ 318 w 336"/>
                  <a:gd name="T5" fmla="*/ 28 h 65"/>
                  <a:gd name="T6" fmla="*/ 21 w 336"/>
                  <a:gd name="T7" fmla="*/ 1 h 65"/>
                  <a:gd name="T8" fmla="*/ 1 w 336"/>
                  <a:gd name="T9" fmla="*/ 18 h 65"/>
                  <a:gd name="T10" fmla="*/ 18 w 336"/>
                  <a:gd name="T11" fmla="*/ 38 h 65"/>
                  <a:gd name="T12" fmla="*/ 315 w 336"/>
                  <a:gd name="T13" fmla="*/ 64 h 65"/>
                  <a:gd name="T14" fmla="*/ 317 w 336"/>
                  <a:gd name="T1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6" h="65">
                    <a:moveTo>
                      <a:pt x="317" y="65"/>
                    </a:moveTo>
                    <a:cubicBezTo>
                      <a:pt x="326" y="65"/>
                      <a:pt x="334" y="57"/>
                      <a:pt x="335" y="48"/>
                    </a:cubicBezTo>
                    <a:cubicBezTo>
                      <a:pt x="336" y="37"/>
                      <a:pt x="328" y="28"/>
                      <a:pt x="318" y="28"/>
                    </a:cubicBezTo>
                    <a:lnTo>
                      <a:pt x="21" y="1"/>
                    </a:lnTo>
                    <a:cubicBezTo>
                      <a:pt x="11" y="0"/>
                      <a:pt x="2" y="8"/>
                      <a:pt x="1" y="18"/>
                    </a:cubicBezTo>
                    <a:cubicBezTo>
                      <a:pt x="0" y="28"/>
                      <a:pt x="8" y="37"/>
                      <a:pt x="18" y="38"/>
                    </a:cubicBezTo>
                    <a:lnTo>
                      <a:pt x="315" y="64"/>
                    </a:lnTo>
                    <a:lnTo>
                      <a:pt x="317" y="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138">
                <a:extLst>
                  <a:ext uri="{FF2B5EF4-FFF2-40B4-BE49-F238E27FC236}">
                    <a16:creationId xmlns:a16="http://schemas.microsoft.com/office/drawing/2014/main" xmlns="" id="{1AFD5AD5-0B4A-424D-8450-DF9358DCE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2985" y="2349264"/>
                <a:ext cx="85149" cy="114100"/>
              </a:xfrm>
              <a:custGeom>
                <a:avLst/>
                <a:gdLst>
                  <a:gd name="T0" fmla="*/ 22 w 179"/>
                  <a:gd name="T1" fmla="*/ 143 h 235"/>
                  <a:gd name="T2" fmla="*/ 129 w 179"/>
                  <a:gd name="T3" fmla="*/ 221 h 235"/>
                  <a:gd name="T4" fmla="*/ 158 w 179"/>
                  <a:gd name="T5" fmla="*/ 91 h 235"/>
                  <a:gd name="T6" fmla="*/ 51 w 179"/>
                  <a:gd name="T7" fmla="*/ 14 h 235"/>
                  <a:gd name="T8" fmla="*/ 22 w 179"/>
                  <a:gd name="T9" fmla="*/ 14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235">
                    <a:moveTo>
                      <a:pt x="22" y="143"/>
                    </a:moveTo>
                    <a:cubicBezTo>
                      <a:pt x="44" y="200"/>
                      <a:pt x="92" y="235"/>
                      <a:pt x="129" y="221"/>
                    </a:cubicBezTo>
                    <a:cubicBezTo>
                      <a:pt x="166" y="206"/>
                      <a:pt x="179" y="149"/>
                      <a:pt x="158" y="91"/>
                    </a:cubicBezTo>
                    <a:cubicBezTo>
                      <a:pt x="136" y="34"/>
                      <a:pt x="88" y="0"/>
                      <a:pt x="51" y="14"/>
                    </a:cubicBezTo>
                    <a:cubicBezTo>
                      <a:pt x="13" y="28"/>
                      <a:pt x="0" y="86"/>
                      <a:pt x="22" y="143"/>
                    </a:cubicBezTo>
                  </a:path>
                </a:pathLst>
              </a:custGeom>
              <a:solidFill>
                <a:srgbClr val="FFC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139">
                <a:extLst>
                  <a:ext uri="{FF2B5EF4-FFF2-40B4-BE49-F238E27FC236}">
                    <a16:creationId xmlns:a16="http://schemas.microsoft.com/office/drawing/2014/main" xmlns="" id="{02B3CA35-DDE5-40DD-974B-A80B17BAE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2985" y="2354372"/>
                <a:ext cx="66417" cy="108991"/>
              </a:xfrm>
              <a:custGeom>
                <a:avLst/>
                <a:gdLst>
                  <a:gd name="T0" fmla="*/ 51 w 141"/>
                  <a:gd name="T1" fmla="*/ 3 h 224"/>
                  <a:gd name="T2" fmla="*/ 64 w 141"/>
                  <a:gd name="T3" fmla="*/ 0 h 224"/>
                  <a:gd name="T4" fmla="*/ 48 w 141"/>
                  <a:gd name="T5" fmla="*/ 122 h 224"/>
                  <a:gd name="T6" fmla="*/ 141 w 141"/>
                  <a:gd name="T7" fmla="*/ 203 h 224"/>
                  <a:gd name="T8" fmla="*/ 129 w 141"/>
                  <a:gd name="T9" fmla="*/ 210 h 224"/>
                  <a:gd name="T10" fmla="*/ 22 w 141"/>
                  <a:gd name="T11" fmla="*/ 132 h 224"/>
                  <a:gd name="T12" fmla="*/ 51 w 141"/>
                  <a:gd name="T13" fmla="*/ 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24">
                    <a:moveTo>
                      <a:pt x="51" y="3"/>
                    </a:moveTo>
                    <a:cubicBezTo>
                      <a:pt x="55" y="1"/>
                      <a:pt x="60" y="0"/>
                      <a:pt x="64" y="0"/>
                    </a:cubicBezTo>
                    <a:cubicBezTo>
                      <a:pt x="37" y="21"/>
                      <a:pt x="29" y="72"/>
                      <a:pt x="48" y="122"/>
                    </a:cubicBezTo>
                    <a:cubicBezTo>
                      <a:pt x="67" y="172"/>
                      <a:pt x="106" y="205"/>
                      <a:pt x="141" y="203"/>
                    </a:cubicBezTo>
                    <a:cubicBezTo>
                      <a:pt x="137" y="206"/>
                      <a:pt x="133" y="208"/>
                      <a:pt x="129" y="210"/>
                    </a:cubicBezTo>
                    <a:cubicBezTo>
                      <a:pt x="92" y="224"/>
                      <a:pt x="44" y="189"/>
                      <a:pt x="22" y="132"/>
                    </a:cubicBezTo>
                    <a:cubicBezTo>
                      <a:pt x="0" y="75"/>
                      <a:pt x="13" y="17"/>
                      <a:pt x="51" y="3"/>
                    </a:cubicBezTo>
                  </a:path>
                </a:pathLst>
              </a:custGeom>
              <a:solidFill>
                <a:srgbClr val="FFA4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2" name="Oval 140">
                <a:extLst>
                  <a:ext uri="{FF2B5EF4-FFF2-40B4-BE49-F238E27FC236}">
                    <a16:creationId xmlns:a16="http://schemas.microsoft.com/office/drawing/2014/main" xmlns="" id="{60ACD3B8-B297-41C2-93CF-8F68588D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2347" y="3095170"/>
                <a:ext cx="17030" cy="15327"/>
              </a:xfrm>
              <a:prstGeom prst="ellipse">
                <a:avLst/>
              </a:prstGeom>
              <a:solidFill>
                <a:srgbClr val="FEF2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3" name="Oval 141">
                <a:extLst>
                  <a:ext uri="{FF2B5EF4-FFF2-40B4-BE49-F238E27FC236}">
                    <a16:creationId xmlns:a16="http://schemas.microsoft.com/office/drawing/2014/main" xmlns="" id="{41110594-1F6A-49CB-A333-79E7D132C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6149" y="3054299"/>
                <a:ext cx="27248" cy="272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4" name="Oval 142">
                <a:extLst>
                  <a:ext uri="{FF2B5EF4-FFF2-40B4-BE49-F238E27FC236}">
                    <a16:creationId xmlns:a16="http://schemas.microsoft.com/office/drawing/2014/main" xmlns="" id="{1B7EB8B2-C24E-4B2F-A181-DE217D5B1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42090" y="3033863"/>
                <a:ext cx="27248" cy="255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5" name="Oval 143">
                <a:extLst>
                  <a:ext uri="{FF2B5EF4-FFF2-40B4-BE49-F238E27FC236}">
                    <a16:creationId xmlns:a16="http://schemas.microsoft.com/office/drawing/2014/main" xmlns="" id="{7D23F1BB-352A-49BC-B470-31A3CE5ED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1436" y="3013427"/>
                <a:ext cx="25545" cy="272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6" name="Oval 144">
                <a:extLst>
                  <a:ext uri="{FF2B5EF4-FFF2-40B4-BE49-F238E27FC236}">
                    <a16:creationId xmlns:a16="http://schemas.microsoft.com/office/drawing/2014/main" xmlns="" id="{8C2D2B2E-AA3B-42B0-9D99-24CF697BA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2297" y="1703832"/>
                <a:ext cx="20436" cy="20436"/>
              </a:xfrm>
              <a:prstGeom prst="ellipse">
                <a:avLst/>
              </a:prstGeom>
              <a:solidFill>
                <a:srgbClr val="F6D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7" name="Oval 145">
                <a:extLst>
                  <a:ext uri="{FF2B5EF4-FFF2-40B4-BE49-F238E27FC236}">
                    <a16:creationId xmlns:a16="http://schemas.microsoft.com/office/drawing/2014/main" xmlns="" id="{5539DAFB-5577-45E3-960C-52378553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8673" y="1751516"/>
                <a:ext cx="27248" cy="32357"/>
              </a:xfrm>
              <a:prstGeom prst="ellipse">
                <a:avLst/>
              </a:prstGeom>
              <a:solidFill>
                <a:srgbClr val="322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8" name="Oval 146">
                <a:extLst>
                  <a:ext uri="{FF2B5EF4-FFF2-40B4-BE49-F238E27FC236}">
                    <a16:creationId xmlns:a16="http://schemas.microsoft.com/office/drawing/2014/main" xmlns="" id="{5A3C67D1-B00B-44A5-80DC-B2DCCCBD5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0158" y="1799199"/>
                <a:ext cx="27248" cy="32357"/>
              </a:xfrm>
              <a:prstGeom prst="ellipse">
                <a:avLst/>
              </a:prstGeom>
              <a:solidFill>
                <a:srgbClr val="322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9" name="Oval 147">
                <a:extLst>
                  <a:ext uri="{FF2B5EF4-FFF2-40B4-BE49-F238E27FC236}">
                    <a16:creationId xmlns:a16="http://schemas.microsoft.com/office/drawing/2014/main" xmlns="" id="{10CB9908-5836-4B02-883B-DDB5CF5DF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3346" y="1845181"/>
                <a:ext cx="27248" cy="30654"/>
              </a:xfrm>
              <a:prstGeom prst="ellipse">
                <a:avLst/>
              </a:prstGeom>
              <a:solidFill>
                <a:srgbClr val="322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FDA909BC-DE76-427C-97AB-7BBF8076BA11}"/>
              </a:ext>
            </a:extLst>
          </p:cNvPr>
          <p:cNvSpPr txBox="1"/>
          <p:nvPr/>
        </p:nvSpPr>
        <p:spPr>
          <a:xfrm>
            <a:off x="1182681" y="4709015"/>
            <a:ext cx="2793542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수출 예정 국가에 대한 관련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특허 및 인증 확보를 통해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수출에 대한 안정성 확보 운영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7E20F1C4-F88D-4AAB-BFEF-5630543D0566}"/>
              </a:ext>
            </a:extLst>
          </p:cNvPr>
          <p:cNvSpPr txBox="1"/>
          <p:nvPr/>
        </p:nvSpPr>
        <p:spPr>
          <a:xfrm>
            <a:off x="1182682" y="4353683"/>
            <a:ext cx="279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4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해외 특허 확보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023EDB1F-AAD1-47C6-A4B0-BF8A466A0BBE}"/>
              </a:ext>
            </a:extLst>
          </p:cNvPr>
          <p:cNvSpPr txBox="1"/>
          <p:nvPr/>
        </p:nvSpPr>
        <p:spPr>
          <a:xfrm>
            <a:off x="4699229" y="4709015"/>
            <a:ext cx="2793542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수출국가의 현지 파트너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인프라를 구축하고 수익기반을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보장하여 국가간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MOU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확대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03C8C867-3A78-4415-87C6-75FD813DCA6C}"/>
              </a:ext>
            </a:extLst>
          </p:cNvPr>
          <p:cNvSpPr txBox="1"/>
          <p:nvPr/>
        </p:nvSpPr>
        <p:spPr>
          <a:xfrm>
            <a:off x="4699229" y="4353683"/>
            <a:ext cx="279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4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파트너 수익 보장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FE32AB4E-CDDE-40B1-8DA9-D010C255F12B}"/>
              </a:ext>
            </a:extLst>
          </p:cNvPr>
          <p:cNvSpPr txBox="1"/>
          <p:nvPr/>
        </p:nvSpPr>
        <p:spPr>
          <a:xfrm>
            <a:off x="8215778" y="4709015"/>
            <a:ext cx="2793542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해외 시장 운영에 대한 특허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기술의 라이선스 계약 운영으로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 panose="020B0604020202020204" pitchFamily="34" charset="0"/>
              </a:rPr>
              <a:t>안정적 로열티 수익 창출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927E70F7-F493-4C36-AD5E-1917E9797F60}"/>
              </a:ext>
            </a:extLst>
          </p:cNvPr>
          <p:cNvSpPr txBox="1"/>
          <p:nvPr/>
        </p:nvSpPr>
        <p:spPr>
          <a:xfrm>
            <a:off x="8215779" y="4353683"/>
            <a:ext cx="279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4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기술 로열티 확대</a:t>
            </a:r>
          </a:p>
        </p:txBody>
      </p:sp>
      <p:sp>
        <p:nvSpPr>
          <p:cNvPr id="222" name="Freeform 400">
            <a:extLst>
              <a:ext uri="{FF2B5EF4-FFF2-40B4-BE49-F238E27FC236}">
                <a16:creationId xmlns:a16="http://schemas.microsoft.com/office/drawing/2014/main" xmlns="" id="{A56DB146-356C-430C-960A-CA2A0F885B83}"/>
              </a:ext>
            </a:extLst>
          </p:cNvPr>
          <p:cNvSpPr>
            <a:spLocks/>
          </p:cNvSpPr>
          <p:nvPr/>
        </p:nvSpPr>
        <p:spPr bwMode="auto">
          <a:xfrm rot="5400000">
            <a:off x="10672251" y="1710345"/>
            <a:ext cx="773113" cy="98425"/>
          </a:xfrm>
          <a:custGeom>
            <a:avLst/>
            <a:gdLst>
              <a:gd name="T0" fmla="*/ 72 w 487"/>
              <a:gd name="T1" fmla="*/ 62 h 62"/>
              <a:gd name="T2" fmla="*/ 0 w 487"/>
              <a:gd name="T3" fmla="*/ 11 h 62"/>
              <a:gd name="T4" fmla="*/ 6 w 487"/>
              <a:gd name="T5" fmla="*/ 3 h 62"/>
              <a:gd name="T6" fmla="*/ 72 w 487"/>
              <a:gd name="T7" fmla="*/ 48 h 62"/>
              <a:gd name="T8" fmla="*/ 140 w 487"/>
              <a:gd name="T9" fmla="*/ 0 h 62"/>
              <a:gd name="T10" fmla="*/ 209 w 487"/>
              <a:gd name="T11" fmla="*/ 48 h 62"/>
              <a:gd name="T12" fmla="*/ 277 w 487"/>
              <a:gd name="T13" fmla="*/ 0 h 62"/>
              <a:gd name="T14" fmla="*/ 346 w 487"/>
              <a:gd name="T15" fmla="*/ 48 h 62"/>
              <a:gd name="T16" fmla="*/ 415 w 487"/>
              <a:gd name="T17" fmla="*/ 0 h 62"/>
              <a:gd name="T18" fmla="*/ 487 w 487"/>
              <a:gd name="T19" fmla="*/ 50 h 62"/>
              <a:gd name="T20" fmla="*/ 480 w 487"/>
              <a:gd name="T21" fmla="*/ 59 h 62"/>
              <a:gd name="T22" fmla="*/ 415 w 487"/>
              <a:gd name="T23" fmla="*/ 14 h 62"/>
              <a:gd name="T24" fmla="*/ 346 w 487"/>
              <a:gd name="T25" fmla="*/ 62 h 62"/>
              <a:gd name="T26" fmla="*/ 277 w 487"/>
              <a:gd name="T27" fmla="*/ 14 h 62"/>
              <a:gd name="T28" fmla="*/ 209 w 487"/>
              <a:gd name="T29" fmla="*/ 62 h 62"/>
              <a:gd name="T30" fmla="*/ 140 w 487"/>
              <a:gd name="T31" fmla="*/ 14 h 62"/>
              <a:gd name="T32" fmla="*/ 72 w 487"/>
              <a:gd name="T3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7" h="62">
                <a:moveTo>
                  <a:pt x="72" y="62"/>
                </a:moveTo>
                <a:lnTo>
                  <a:pt x="0" y="11"/>
                </a:lnTo>
                <a:lnTo>
                  <a:pt x="6" y="3"/>
                </a:lnTo>
                <a:lnTo>
                  <a:pt x="72" y="48"/>
                </a:lnTo>
                <a:lnTo>
                  <a:pt x="140" y="0"/>
                </a:lnTo>
                <a:lnTo>
                  <a:pt x="209" y="48"/>
                </a:lnTo>
                <a:lnTo>
                  <a:pt x="277" y="0"/>
                </a:lnTo>
                <a:lnTo>
                  <a:pt x="346" y="48"/>
                </a:lnTo>
                <a:lnTo>
                  <a:pt x="415" y="0"/>
                </a:lnTo>
                <a:lnTo>
                  <a:pt x="487" y="50"/>
                </a:lnTo>
                <a:lnTo>
                  <a:pt x="480" y="59"/>
                </a:lnTo>
                <a:lnTo>
                  <a:pt x="415" y="14"/>
                </a:lnTo>
                <a:lnTo>
                  <a:pt x="346" y="62"/>
                </a:lnTo>
                <a:lnTo>
                  <a:pt x="277" y="14"/>
                </a:lnTo>
                <a:lnTo>
                  <a:pt x="209" y="62"/>
                </a:lnTo>
                <a:lnTo>
                  <a:pt x="140" y="14"/>
                </a:lnTo>
                <a:lnTo>
                  <a:pt x="72" y="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3" name="Freeform 400">
            <a:extLst>
              <a:ext uri="{FF2B5EF4-FFF2-40B4-BE49-F238E27FC236}">
                <a16:creationId xmlns:a16="http://schemas.microsoft.com/office/drawing/2014/main" xmlns="" id="{F80A564D-4289-4B28-83B8-BF55479FDECA}"/>
              </a:ext>
            </a:extLst>
          </p:cNvPr>
          <p:cNvSpPr>
            <a:spLocks/>
          </p:cNvSpPr>
          <p:nvPr/>
        </p:nvSpPr>
        <p:spPr bwMode="auto">
          <a:xfrm>
            <a:off x="4080720" y="1274885"/>
            <a:ext cx="1137372" cy="148095"/>
          </a:xfrm>
          <a:custGeom>
            <a:avLst/>
            <a:gdLst>
              <a:gd name="T0" fmla="*/ 72 w 487"/>
              <a:gd name="T1" fmla="*/ 62 h 62"/>
              <a:gd name="T2" fmla="*/ 0 w 487"/>
              <a:gd name="T3" fmla="*/ 11 h 62"/>
              <a:gd name="T4" fmla="*/ 6 w 487"/>
              <a:gd name="T5" fmla="*/ 3 h 62"/>
              <a:gd name="T6" fmla="*/ 72 w 487"/>
              <a:gd name="T7" fmla="*/ 48 h 62"/>
              <a:gd name="T8" fmla="*/ 140 w 487"/>
              <a:gd name="T9" fmla="*/ 0 h 62"/>
              <a:gd name="T10" fmla="*/ 209 w 487"/>
              <a:gd name="T11" fmla="*/ 48 h 62"/>
              <a:gd name="T12" fmla="*/ 277 w 487"/>
              <a:gd name="T13" fmla="*/ 0 h 62"/>
              <a:gd name="T14" fmla="*/ 346 w 487"/>
              <a:gd name="T15" fmla="*/ 48 h 62"/>
              <a:gd name="T16" fmla="*/ 415 w 487"/>
              <a:gd name="T17" fmla="*/ 0 h 62"/>
              <a:gd name="T18" fmla="*/ 487 w 487"/>
              <a:gd name="T19" fmla="*/ 50 h 62"/>
              <a:gd name="T20" fmla="*/ 480 w 487"/>
              <a:gd name="T21" fmla="*/ 59 h 62"/>
              <a:gd name="T22" fmla="*/ 415 w 487"/>
              <a:gd name="T23" fmla="*/ 14 h 62"/>
              <a:gd name="T24" fmla="*/ 346 w 487"/>
              <a:gd name="T25" fmla="*/ 62 h 62"/>
              <a:gd name="T26" fmla="*/ 277 w 487"/>
              <a:gd name="T27" fmla="*/ 14 h 62"/>
              <a:gd name="T28" fmla="*/ 209 w 487"/>
              <a:gd name="T29" fmla="*/ 62 h 62"/>
              <a:gd name="T30" fmla="*/ 140 w 487"/>
              <a:gd name="T31" fmla="*/ 14 h 62"/>
              <a:gd name="T32" fmla="*/ 72 w 487"/>
              <a:gd name="T3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7" h="62">
                <a:moveTo>
                  <a:pt x="72" y="62"/>
                </a:moveTo>
                <a:lnTo>
                  <a:pt x="0" y="11"/>
                </a:lnTo>
                <a:lnTo>
                  <a:pt x="6" y="3"/>
                </a:lnTo>
                <a:lnTo>
                  <a:pt x="72" y="48"/>
                </a:lnTo>
                <a:lnTo>
                  <a:pt x="140" y="0"/>
                </a:lnTo>
                <a:lnTo>
                  <a:pt x="209" y="48"/>
                </a:lnTo>
                <a:lnTo>
                  <a:pt x="277" y="0"/>
                </a:lnTo>
                <a:lnTo>
                  <a:pt x="346" y="48"/>
                </a:lnTo>
                <a:lnTo>
                  <a:pt x="415" y="0"/>
                </a:lnTo>
                <a:lnTo>
                  <a:pt x="487" y="50"/>
                </a:lnTo>
                <a:lnTo>
                  <a:pt x="480" y="59"/>
                </a:lnTo>
                <a:lnTo>
                  <a:pt x="415" y="14"/>
                </a:lnTo>
                <a:lnTo>
                  <a:pt x="346" y="62"/>
                </a:lnTo>
                <a:lnTo>
                  <a:pt x="277" y="14"/>
                </a:lnTo>
                <a:lnTo>
                  <a:pt x="209" y="62"/>
                </a:lnTo>
                <a:lnTo>
                  <a:pt x="140" y="14"/>
                </a:lnTo>
                <a:lnTo>
                  <a:pt x="72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40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3422240-8A07-41C5-B78C-1DD4EF71AD31}"/>
              </a:ext>
            </a:extLst>
          </p:cNvPr>
          <p:cNvSpPr/>
          <p:nvPr/>
        </p:nvSpPr>
        <p:spPr>
          <a:xfrm>
            <a:off x="1419587" y="5869496"/>
            <a:ext cx="99503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*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해외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(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미국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중국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일본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유럽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인도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대만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호주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뉴질랜드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베트남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)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특허 출원 중으로 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국내 시장 보급과 동시에 수출 준비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가능</a:t>
            </a:r>
            <a:endParaRPr lang="ko-KR" altLang="en-US" sz="11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16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xmlns="" id="{15A35494-AB23-47DF-AF8D-B7AC7D1AD1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800"/>
                    </a14:imgEffect>
                    <a14:imgEffect>
                      <a14:saturation sat="9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41" r="19959"/>
          <a:stretch/>
        </p:blipFill>
        <p:spPr>
          <a:xfrm>
            <a:off x="5328745" y="-1"/>
            <a:ext cx="6863256" cy="6863255"/>
          </a:xfrm>
        </p:spPr>
      </p:pic>
      <p:sp>
        <p:nvSpPr>
          <p:cNvPr id="21" name="직각 삼각형 20">
            <a:extLst>
              <a:ext uri="{FF2B5EF4-FFF2-40B4-BE49-F238E27FC236}">
                <a16:creationId xmlns:a16="http://schemas.microsoft.com/office/drawing/2014/main" xmlns="" id="{D27C49D6-8B67-4003-A567-8A20D6BFF6B5}"/>
              </a:ext>
            </a:extLst>
          </p:cNvPr>
          <p:cNvSpPr/>
          <p:nvPr/>
        </p:nvSpPr>
        <p:spPr>
          <a:xfrm>
            <a:off x="-1" y="3415861"/>
            <a:ext cx="3442143" cy="3442139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296EE44-B72E-4B9E-BDB3-366B1891F9FB}"/>
              </a:ext>
            </a:extLst>
          </p:cNvPr>
          <p:cNvSpPr txBox="1"/>
          <p:nvPr/>
        </p:nvSpPr>
        <p:spPr>
          <a:xfrm>
            <a:off x="937839" y="1076278"/>
            <a:ext cx="542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>
                <a:solidFill>
                  <a:schemeClr val="tx2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마케팅 전략</a:t>
            </a:r>
            <a:endParaRPr lang="en-US" altLang="ko-KR" sz="3600" b="1" dirty="0">
              <a:solidFill>
                <a:schemeClr val="tx2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C47216E2-8624-4932-8611-4951FA72CA2B}"/>
              </a:ext>
            </a:extLst>
          </p:cNvPr>
          <p:cNvGrpSpPr/>
          <p:nvPr/>
        </p:nvGrpSpPr>
        <p:grpSpPr>
          <a:xfrm>
            <a:off x="1030014" y="3706463"/>
            <a:ext cx="2522483" cy="2180905"/>
            <a:chOff x="1030014" y="3909848"/>
            <a:chExt cx="2522483" cy="2180905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xmlns="" id="{D0CF65BD-B52E-44F9-8F16-C8A8EA3598DC}"/>
                </a:ext>
              </a:extLst>
            </p:cNvPr>
            <p:cNvSpPr/>
            <p:nvPr/>
          </p:nvSpPr>
          <p:spPr>
            <a:xfrm>
              <a:off x="1030014" y="3909849"/>
              <a:ext cx="2522483" cy="218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xmlns="" id="{343DD6F0-89AF-46C8-AC05-0E70187351D0}"/>
                </a:ext>
              </a:extLst>
            </p:cNvPr>
            <p:cNvSpPr/>
            <p:nvPr/>
          </p:nvSpPr>
          <p:spPr>
            <a:xfrm>
              <a:off x="1030014" y="3909848"/>
              <a:ext cx="2522483" cy="73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4DEA92A1-4022-4FCF-AAA0-D188C431A28D}"/>
              </a:ext>
            </a:extLst>
          </p:cNvPr>
          <p:cNvGrpSpPr/>
          <p:nvPr/>
        </p:nvGrpSpPr>
        <p:grpSpPr>
          <a:xfrm>
            <a:off x="4046482" y="3706463"/>
            <a:ext cx="2522483" cy="2180905"/>
            <a:chOff x="1030014" y="3909848"/>
            <a:chExt cx="2522483" cy="2180905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xmlns="" id="{B68F0212-06B3-40D3-BD83-80BB6EF82724}"/>
                </a:ext>
              </a:extLst>
            </p:cNvPr>
            <p:cNvSpPr/>
            <p:nvPr/>
          </p:nvSpPr>
          <p:spPr>
            <a:xfrm>
              <a:off x="1030014" y="3909849"/>
              <a:ext cx="2522483" cy="218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xmlns="" id="{0C850387-AB9D-46C5-9B6F-A3AFD3F88D99}"/>
                </a:ext>
              </a:extLst>
            </p:cNvPr>
            <p:cNvSpPr/>
            <p:nvPr/>
          </p:nvSpPr>
          <p:spPr>
            <a:xfrm>
              <a:off x="1030014" y="3909848"/>
              <a:ext cx="2522483" cy="735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527A8531-DEF4-42E0-8EBD-35846E64F97D}"/>
              </a:ext>
            </a:extLst>
          </p:cNvPr>
          <p:cNvGrpSpPr/>
          <p:nvPr/>
        </p:nvGrpSpPr>
        <p:grpSpPr>
          <a:xfrm>
            <a:off x="7062950" y="3706463"/>
            <a:ext cx="2522483" cy="2180905"/>
            <a:chOff x="1030014" y="3909848"/>
            <a:chExt cx="2522483" cy="2180905"/>
          </a:xfrm>
        </p:grpSpPr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1A902B95-1BA4-4BB8-A337-CB002E17DF80}"/>
                </a:ext>
              </a:extLst>
            </p:cNvPr>
            <p:cNvSpPr/>
            <p:nvPr/>
          </p:nvSpPr>
          <p:spPr>
            <a:xfrm>
              <a:off x="1030014" y="3909849"/>
              <a:ext cx="2522483" cy="218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xmlns="" id="{35E09A9B-60B9-4838-85D7-07BBDC3C436D}"/>
                </a:ext>
              </a:extLst>
            </p:cNvPr>
            <p:cNvSpPr/>
            <p:nvPr/>
          </p:nvSpPr>
          <p:spPr>
            <a:xfrm>
              <a:off x="1030014" y="3909848"/>
              <a:ext cx="2522483" cy="735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F6B3DD2-9C17-4E1B-916C-79BCABA0F95A}"/>
              </a:ext>
            </a:extLst>
          </p:cNvPr>
          <p:cNvSpPr txBox="1"/>
          <p:nvPr/>
        </p:nvSpPr>
        <p:spPr>
          <a:xfrm>
            <a:off x="7062951" y="4746715"/>
            <a:ext cx="2522482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친환경 플라스틱에 대한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뉴스 이슈화를 통해 관련 기업들의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ESG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경영 유도 및 소비 확대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7BB0A7E-9A56-4209-B503-05028B8FE5AD}"/>
              </a:ext>
            </a:extLst>
          </p:cNvPr>
          <p:cNvSpPr txBox="1"/>
          <p:nvPr/>
        </p:nvSpPr>
        <p:spPr>
          <a:xfrm>
            <a:off x="4046482" y="4746715"/>
            <a:ext cx="2522483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소비 경험에 대한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바이럴마케팅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유도로 친환경 용기 등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소비인식 확산으로 소비촉진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24B0935-751D-4420-87BC-A81ECD1E6A4B}"/>
              </a:ext>
            </a:extLst>
          </p:cNvPr>
          <p:cNvSpPr txBox="1"/>
          <p:nvPr/>
        </p:nvSpPr>
        <p:spPr>
          <a:xfrm>
            <a:off x="1030013" y="4748696"/>
            <a:ext cx="2522484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식품포장 및 용기 등 분야에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우선 공급을 확대하여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친환경 소비 경험을 확대 유도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D34BBC1-EB1D-4FC6-8003-C07EAAFE4F17}"/>
              </a:ext>
            </a:extLst>
          </p:cNvPr>
          <p:cNvSpPr txBox="1"/>
          <p:nvPr/>
        </p:nvSpPr>
        <p:spPr>
          <a:xfrm>
            <a:off x="947130" y="2113741"/>
            <a:ext cx="487826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친환경 플라스틱 소비 경험이 가장 많은 분야의 시장 침투와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바이럴마케팅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및 뉴스 이슈화로 관련 기업의 </a:t>
            </a:r>
            <a:r>
              <a:rPr lang="en-US" altLang="ko-KR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ESG 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경영 참여 유도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5EC3AD5-DCD1-4ED7-B13C-47BEE80C5B59}"/>
              </a:ext>
            </a:extLst>
          </p:cNvPr>
          <p:cNvSpPr txBox="1"/>
          <p:nvPr/>
        </p:nvSpPr>
        <p:spPr>
          <a:xfrm>
            <a:off x="1164322" y="4349262"/>
            <a:ext cx="14422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소비 접근 확보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746F9E6-1BF7-40E5-B2D8-0B4B1AC8BA4D}"/>
              </a:ext>
            </a:extLst>
          </p:cNvPr>
          <p:cNvSpPr txBox="1"/>
          <p:nvPr/>
        </p:nvSpPr>
        <p:spPr>
          <a:xfrm>
            <a:off x="4178227" y="4349261"/>
            <a:ext cx="15934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소비인식 확산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342F32-AF78-44C9-BFBD-0BAF8222F431}"/>
              </a:ext>
            </a:extLst>
          </p:cNvPr>
          <p:cNvSpPr txBox="1"/>
          <p:nvPr/>
        </p:nvSpPr>
        <p:spPr>
          <a:xfrm>
            <a:off x="7189538" y="4349260"/>
            <a:ext cx="14204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14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매체 이슈화</a:t>
            </a:r>
          </a:p>
        </p:txBody>
      </p:sp>
      <p:pic>
        <p:nvPicPr>
          <p:cNvPr id="4098" name="Picture 2" descr="https://cdn-icons-png.flaticon.com/512/5776/5776644.png">
            <a:extLst>
              <a:ext uri="{FF2B5EF4-FFF2-40B4-BE49-F238E27FC236}">
                <a16:creationId xmlns:a16="http://schemas.microsoft.com/office/drawing/2014/main" xmlns="" id="{CA26FE58-DE79-4C20-95DD-DFC83B35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963" y="3873361"/>
            <a:ext cx="798782" cy="7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-icons-png.flaticon.com/512/3491/3491229.png">
            <a:extLst>
              <a:ext uri="{FF2B5EF4-FFF2-40B4-BE49-F238E27FC236}">
                <a16:creationId xmlns:a16="http://schemas.microsoft.com/office/drawing/2014/main" xmlns="" id="{140EB9AA-4A34-42EC-BAA3-6959E8AF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115" y="3873361"/>
            <a:ext cx="798782" cy="7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s://cdn-icons-png.flaticon.com/512/4022/4022000.png">
            <a:extLst>
              <a:ext uri="{FF2B5EF4-FFF2-40B4-BE49-F238E27FC236}">
                <a16:creationId xmlns:a16="http://schemas.microsoft.com/office/drawing/2014/main" xmlns="" id="{D7F98238-5B24-4AD0-A154-EEE7605F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8320" y="3873361"/>
            <a:ext cx="798782" cy="7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44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투자 </a:t>
            </a:r>
            <a:r>
              <a:rPr lang="en-US" altLang="ko-KR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EXIT </a:t>
            </a:r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전략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78" name="자유형 6">
            <a:extLst>
              <a:ext uri="{FF2B5EF4-FFF2-40B4-BE49-F238E27FC236}">
                <a16:creationId xmlns:a16="http://schemas.microsoft.com/office/drawing/2014/main" xmlns="" id="{899C405B-8B7A-4C3C-A785-870E1689572D}"/>
              </a:ext>
            </a:extLst>
          </p:cNvPr>
          <p:cNvSpPr/>
          <p:nvPr/>
        </p:nvSpPr>
        <p:spPr>
          <a:xfrm flipH="1">
            <a:off x="5207354" y="4664500"/>
            <a:ext cx="2387066" cy="782544"/>
          </a:xfrm>
          <a:custGeom>
            <a:avLst/>
            <a:gdLst>
              <a:gd name="connsiteX0" fmla="*/ 2186609 w 2186609"/>
              <a:gd name="connsiteY0" fmla="*/ 1470992 h 1470992"/>
              <a:gd name="connsiteX1" fmla="*/ 2186609 w 2186609"/>
              <a:gd name="connsiteY1" fmla="*/ 0 h 1470992"/>
              <a:gd name="connsiteX2" fmla="*/ 0 w 2186609"/>
              <a:gd name="connsiteY2" fmla="*/ 0 h 147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6609" h="1470992">
                <a:moveTo>
                  <a:pt x="2186609" y="1470992"/>
                </a:moveTo>
                <a:lnTo>
                  <a:pt x="2186609" y="0"/>
                </a:lnTo>
                <a:lnTo>
                  <a:pt x="0" y="0"/>
                </a:lnTo>
              </a:path>
            </a:pathLst>
          </a:custGeom>
          <a:ln w="158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79" name="자유형 7">
            <a:extLst>
              <a:ext uri="{FF2B5EF4-FFF2-40B4-BE49-F238E27FC236}">
                <a16:creationId xmlns:a16="http://schemas.microsoft.com/office/drawing/2014/main" xmlns="" id="{B04C2336-5A74-47AC-87AF-2BCC166AE688}"/>
              </a:ext>
            </a:extLst>
          </p:cNvPr>
          <p:cNvSpPr/>
          <p:nvPr/>
        </p:nvSpPr>
        <p:spPr>
          <a:xfrm flipH="1">
            <a:off x="3016050" y="3083816"/>
            <a:ext cx="1679945" cy="1594827"/>
          </a:xfrm>
          <a:custGeom>
            <a:avLst/>
            <a:gdLst>
              <a:gd name="connsiteX0" fmla="*/ 1630017 w 1630017"/>
              <a:gd name="connsiteY0" fmla="*/ 1749287 h 1749287"/>
              <a:gd name="connsiteX1" fmla="*/ 1630017 w 1630017"/>
              <a:gd name="connsiteY1" fmla="*/ 0 h 1749287"/>
              <a:gd name="connsiteX2" fmla="*/ 0 w 1630017"/>
              <a:gd name="connsiteY2" fmla="*/ 0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017" h="1749287">
                <a:moveTo>
                  <a:pt x="1630017" y="1749287"/>
                </a:moveTo>
                <a:lnTo>
                  <a:pt x="1630017" y="0"/>
                </a:lnTo>
                <a:lnTo>
                  <a:pt x="0" y="0"/>
                </a:lnTo>
              </a:path>
            </a:pathLst>
          </a:custGeom>
          <a:ln w="158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0" name="자유형 13">
            <a:extLst>
              <a:ext uri="{FF2B5EF4-FFF2-40B4-BE49-F238E27FC236}">
                <a16:creationId xmlns:a16="http://schemas.microsoft.com/office/drawing/2014/main" xmlns="" id="{B530DC16-5F82-4D72-8655-703D9F0E627F}"/>
              </a:ext>
            </a:extLst>
          </p:cNvPr>
          <p:cNvSpPr/>
          <p:nvPr/>
        </p:nvSpPr>
        <p:spPr>
          <a:xfrm flipH="1">
            <a:off x="1442246" y="1645036"/>
            <a:ext cx="807050" cy="1826447"/>
          </a:xfrm>
          <a:custGeom>
            <a:avLst/>
            <a:gdLst>
              <a:gd name="connsiteX0" fmla="*/ 496956 w 496956"/>
              <a:gd name="connsiteY0" fmla="*/ 1470991 h 1470991"/>
              <a:gd name="connsiteX1" fmla="*/ 496956 w 496956"/>
              <a:gd name="connsiteY1" fmla="*/ 0 h 1470991"/>
              <a:gd name="connsiteX2" fmla="*/ 0 w 496956"/>
              <a:gd name="connsiteY2" fmla="*/ 0 h 14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956" h="1470991">
                <a:moveTo>
                  <a:pt x="496956" y="1470991"/>
                </a:moveTo>
                <a:lnTo>
                  <a:pt x="496956" y="0"/>
                </a:lnTo>
                <a:lnTo>
                  <a:pt x="0" y="0"/>
                </a:lnTo>
              </a:path>
            </a:pathLst>
          </a:custGeom>
          <a:ln w="158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1" name="Freeform 12">
            <a:extLst>
              <a:ext uri="{FF2B5EF4-FFF2-40B4-BE49-F238E27FC236}">
                <a16:creationId xmlns:a16="http://schemas.microsoft.com/office/drawing/2014/main" xmlns="" id="{044C58F8-6AC3-4EFA-AFF2-D2213081B8B8}"/>
              </a:ext>
            </a:extLst>
          </p:cNvPr>
          <p:cNvSpPr>
            <a:spLocks/>
          </p:cNvSpPr>
          <p:nvPr/>
        </p:nvSpPr>
        <p:spPr bwMode="auto">
          <a:xfrm flipH="1">
            <a:off x="689694" y="3424699"/>
            <a:ext cx="3775757" cy="3060193"/>
          </a:xfrm>
          <a:custGeom>
            <a:avLst/>
            <a:gdLst>
              <a:gd name="T0" fmla="*/ 8639 w 8857"/>
              <a:gd name="T1" fmla="*/ 1 h 6359"/>
              <a:gd name="T2" fmla="*/ 8417 w 8857"/>
              <a:gd name="T3" fmla="*/ 636 h 6359"/>
              <a:gd name="T4" fmla="*/ 8144 w 8857"/>
              <a:gd name="T5" fmla="*/ 1289 h 6359"/>
              <a:gd name="T6" fmla="*/ 7601 w 8857"/>
              <a:gd name="T7" fmla="*/ 2179 h 6359"/>
              <a:gd name="T8" fmla="*/ 7135 w 8857"/>
              <a:gd name="T9" fmla="*/ 2026 h 6359"/>
              <a:gd name="T10" fmla="*/ 6812 w 8857"/>
              <a:gd name="T11" fmla="*/ 786 h 6359"/>
              <a:gd name="T12" fmla="*/ 6443 w 8857"/>
              <a:gd name="T13" fmla="*/ 660 h 6359"/>
              <a:gd name="T14" fmla="*/ 4932 w 8857"/>
              <a:gd name="T15" fmla="*/ 2725 h 6359"/>
              <a:gd name="T16" fmla="*/ 3870 w 8857"/>
              <a:gd name="T17" fmla="*/ 4163 h 6359"/>
              <a:gd name="T18" fmla="*/ 3521 w 8857"/>
              <a:gd name="T19" fmla="*/ 3470 h 6359"/>
              <a:gd name="T20" fmla="*/ 3409 w 8857"/>
              <a:gd name="T21" fmla="*/ 2613 h 6359"/>
              <a:gd name="T22" fmla="*/ 2690 w 8857"/>
              <a:gd name="T23" fmla="*/ 1980 h 6359"/>
              <a:gd name="T24" fmla="*/ 0 w 8857"/>
              <a:gd name="T25" fmla="*/ 6288 h 6359"/>
              <a:gd name="T26" fmla="*/ 256 w 8857"/>
              <a:gd name="T27" fmla="*/ 6359 h 6359"/>
              <a:gd name="T28" fmla="*/ 2690 w 8857"/>
              <a:gd name="T29" fmla="*/ 2263 h 6359"/>
              <a:gd name="T30" fmla="*/ 3204 w 8857"/>
              <a:gd name="T31" fmla="*/ 3246 h 6359"/>
              <a:gd name="T32" fmla="*/ 3870 w 8857"/>
              <a:gd name="T33" fmla="*/ 4453 h 6359"/>
              <a:gd name="T34" fmla="*/ 4754 w 8857"/>
              <a:gd name="T35" fmla="*/ 3662 h 6359"/>
              <a:gd name="T36" fmla="*/ 6179 w 8857"/>
              <a:gd name="T37" fmla="*/ 1089 h 6359"/>
              <a:gd name="T38" fmla="*/ 6443 w 8857"/>
              <a:gd name="T39" fmla="*/ 924 h 6359"/>
              <a:gd name="T40" fmla="*/ 6832 w 8857"/>
              <a:gd name="T41" fmla="*/ 1676 h 6359"/>
              <a:gd name="T42" fmla="*/ 7254 w 8857"/>
              <a:gd name="T43" fmla="*/ 2626 h 6359"/>
              <a:gd name="T44" fmla="*/ 7988 w 8857"/>
              <a:gd name="T45" fmla="*/ 2058 h 6359"/>
              <a:gd name="T46" fmla="*/ 8518 w 8857"/>
              <a:gd name="T47" fmla="*/ 999 h 6359"/>
              <a:gd name="T48" fmla="*/ 8664 w 8857"/>
              <a:gd name="T49" fmla="*/ 610 h 6359"/>
              <a:gd name="T50" fmla="*/ 8857 w 8857"/>
              <a:gd name="T51" fmla="*/ 93 h 6359"/>
              <a:gd name="T52" fmla="*/ 8639 w 8857"/>
              <a:gd name="T53" fmla="*/ 1 h 6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57" h="6359">
                <a:moveTo>
                  <a:pt x="8639" y="1"/>
                </a:moveTo>
                <a:cubicBezTo>
                  <a:pt x="8632" y="0"/>
                  <a:pt x="8430" y="601"/>
                  <a:pt x="8417" y="636"/>
                </a:cubicBezTo>
                <a:cubicBezTo>
                  <a:pt x="8332" y="856"/>
                  <a:pt x="8241" y="1074"/>
                  <a:pt x="8144" y="1289"/>
                </a:cubicBezTo>
                <a:cubicBezTo>
                  <a:pt x="8007" y="1590"/>
                  <a:pt x="7841" y="1947"/>
                  <a:pt x="7601" y="2179"/>
                </a:cubicBezTo>
                <a:cubicBezTo>
                  <a:pt x="7377" y="2397"/>
                  <a:pt x="7189" y="2346"/>
                  <a:pt x="7135" y="2026"/>
                </a:cubicBezTo>
                <a:cubicBezTo>
                  <a:pt x="7135" y="2026"/>
                  <a:pt x="7129" y="1038"/>
                  <a:pt x="6812" y="786"/>
                </a:cubicBezTo>
                <a:cubicBezTo>
                  <a:pt x="6812" y="786"/>
                  <a:pt x="6687" y="634"/>
                  <a:pt x="6443" y="660"/>
                </a:cubicBezTo>
                <a:cubicBezTo>
                  <a:pt x="5961" y="654"/>
                  <a:pt x="5460" y="1551"/>
                  <a:pt x="4932" y="2725"/>
                </a:cubicBezTo>
                <a:cubicBezTo>
                  <a:pt x="4405" y="3899"/>
                  <a:pt x="4200" y="4202"/>
                  <a:pt x="3870" y="4163"/>
                </a:cubicBezTo>
                <a:cubicBezTo>
                  <a:pt x="3541" y="4123"/>
                  <a:pt x="3521" y="3470"/>
                  <a:pt x="3521" y="3470"/>
                </a:cubicBezTo>
                <a:cubicBezTo>
                  <a:pt x="3508" y="3101"/>
                  <a:pt x="3409" y="2613"/>
                  <a:pt x="3409" y="2613"/>
                </a:cubicBezTo>
                <a:cubicBezTo>
                  <a:pt x="3230" y="1914"/>
                  <a:pt x="2690" y="1980"/>
                  <a:pt x="2690" y="1980"/>
                </a:cubicBezTo>
                <a:cubicBezTo>
                  <a:pt x="1377" y="1986"/>
                  <a:pt x="0" y="6288"/>
                  <a:pt x="0" y="6288"/>
                </a:cubicBezTo>
                <a:lnTo>
                  <a:pt x="256" y="6359"/>
                </a:lnTo>
                <a:cubicBezTo>
                  <a:pt x="1753" y="2085"/>
                  <a:pt x="2690" y="2263"/>
                  <a:pt x="2690" y="2263"/>
                </a:cubicBezTo>
                <a:cubicBezTo>
                  <a:pt x="2690" y="2263"/>
                  <a:pt x="3221" y="2189"/>
                  <a:pt x="3204" y="3246"/>
                </a:cubicBezTo>
                <a:cubicBezTo>
                  <a:pt x="3204" y="3246"/>
                  <a:pt x="3165" y="4394"/>
                  <a:pt x="3870" y="4453"/>
                </a:cubicBezTo>
                <a:cubicBezTo>
                  <a:pt x="3870" y="4453"/>
                  <a:pt x="4352" y="4512"/>
                  <a:pt x="4754" y="3662"/>
                </a:cubicBezTo>
                <a:cubicBezTo>
                  <a:pt x="5023" y="3094"/>
                  <a:pt x="5637" y="1705"/>
                  <a:pt x="6179" y="1089"/>
                </a:cubicBezTo>
                <a:cubicBezTo>
                  <a:pt x="6324" y="924"/>
                  <a:pt x="6443" y="924"/>
                  <a:pt x="6443" y="924"/>
                </a:cubicBezTo>
                <a:cubicBezTo>
                  <a:pt x="6839" y="865"/>
                  <a:pt x="6832" y="1676"/>
                  <a:pt x="6832" y="1676"/>
                </a:cubicBezTo>
                <a:cubicBezTo>
                  <a:pt x="6812" y="2547"/>
                  <a:pt x="7254" y="2626"/>
                  <a:pt x="7254" y="2626"/>
                </a:cubicBezTo>
                <a:cubicBezTo>
                  <a:pt x="7582" y="2685"/>
                  <a:pt x="7834" y="2291"/>
                  <a:pt x="7988" y="2058"/>
                </a:cubicBezTo>
                <a:cubicBezTo>
                  <a:pt x="8206" y="1728"/>
                  <a:pt x="8381" y="1367"/>
                  <a:pt x="8518" y="999"/>
                </a:cubicBezTo>
                <a:cubicBezTo>
                  <a:pt x="8567" y="870"/>
                  <a:pt x="8615" y="740"/>
                  <a:pt x="8664" y="610"/>
                </a:cubicBezTo>
                <a:cubicBezTo>
                  <a:pt x="8728" y="438"/>
                  <a:pt x="8793" y="266"/>
                  <a:pt x="8857" y="93"/>
                </a:cubicBezTo>
                <a:lnTo>
                  <a:pt x="8639" y="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2" name="Freeform 5">
            <a:extLst>
              <a:ext uri="{FF2B5EF4-FFF2-40B4-BE49-F238E27FC236}">
                <a16:creationId xmlns:a16="http://schemas.microsoft.com/office/drawing/2014/main" xmlns="" id="{DAFD52B3-3FA3-4445-93DB-3680D4C8C823}"/>
              </a:ext>
            </a:extLst>
          </p:cNvPr>
          <p:cNvSpPr>
            <a:spLocks/>
          </p:cNvSpPr>
          <p:nvPr/>
        </p:nvSpPr>
        <p:spPr bwMode="auto">
          <a:xfrm flipH="1">
            <a:off x="3318694" y="4166512"/>
            <a:ext cx="2141018" cy="2283956"/>
          </a:xfrm>
          <a:custGeom>
            <a:avLst/>
            <a:gdLst>
              <a:gd name="T0" fmla="*/ 0 w 5020"/>
              <a:gd name="T1" fmla="*/ 4090 h 4744"/>
              <a:gd name="T2" fmla="*/ 2330 w 5020"/>
              <a:gd name="T3" fmla="*/ 4744 h 4744"/>
              <a:gd name="T4" fmla="*/ 5020 w 5020"/>
              <a:gd name="T5" fmla="*/ 436 h 4744"/>
              <a:gd name="T6" fmla="*/ 2572 w 5020"/>
              <a:gd name="T7" fmla="*/ 93 h 4744"/>
              <a:gd name="T8" fmla="*/ 0 w 5020"/>
              <a:gd name="T9" fmla="*/ 4090 h 4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0" h="4744">
                <a:moveTo>
                  <a:pt x="0" y="4090"/>
                </a:moveTo>
                <a:lnTo>
                  <a:pt x="2330" y="4744"/>
                </a:lnTo>
                <a:cubicBezTo>
                  <a:pt x="2330" y="4744"/>
                  <a:pt x="3707" y="442"/>
                  <a:pt x="5020" y="436"/>
                </a:cubicBezTo>
                <a:lnTo>
                  <a:pt x="2572" y="93"/>
                </a:lnTo>
                <a:cubicBezTo>
                  <a:pt x="1319" y="0"/>
                  <a:pt x="0" y="4090"/>
                  <a:pt x="0" y="409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3" name="Freeform 6">
            <a:extLst>
              <a:ext uri="{FF2B5EF4-FFF2-40B4-BE49-F238E27FC236}">
                <a16:creationId xmlns:a16="http://schemas.microsoft.com/office/drawing/2014/main" xmlns="" id="{39B2344B-BD87-488F-8F24-E68CB31FFD11}"/>
              </a:ext>
            </a:extLst>
          </p:cNvPr>
          <p:cNvSpPr>
            <a:spLocks/>
          </p:cNvSpPr>
          <p:nvPr/>
        </p:nvSpPr>
        <p:spPr bwMode="auto">
          <a:xfrm flipH="1">
            <a:off x="2815462" y="4459106"/>
            <a:ext cx="1116257" cy="1108416"/>
          </a:xfrm>
          <a:custGeom>
            <a:avLst/>
            <a:gdLst>
              <a:gd name="T0" fmla="*/ 0 w 2615"/>
              <a:gd name="T1" fmla="*/ 1765 h 2304"/>
              <a:gd name="T2" fmla="*/ 2615 w 2615"/>
              <a:gd name="T3" fmla="*/ 2304 h 2304"/>
              <a:gd name="T4" fmla="*/ 1949 w 2615"/>
              <a:gd name="T5" fmla="*/ 1097 h 2304"/>
              <a:gd name="T6" fmla="*/ 1435 w 2615"/>
              <a:gd name="T7" fmla="*/ 114 h 2304"/>
              <a:gd name="T8" fmla="*/ 0 w 2615"/>
              <a:gd name="T9" fmla="*/ 1765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5" h="2304">
                <a:moveTo>
                  <a:pt x="0" y="1765"/>
                </a:moveTo>
                <a:lnTo>
                  <a:pt x="2615" y="2304"/>
                </a:lnTo>
                <a:cubicBezTo>
                  <a:pt x="2615" y="2304"/>
                  <a:pt x="1962" y="2278"/>
                  <a:pt x="1949" y="1097"/>
                </a:cubicBezTo>
                <a:cubicBezTo>
                  <a:pt x="1949" y="1097"/>
                  <a:pt x="2021" y="89"/>
                  <a:pt x="1435" y="114"/>
                </a:cubicBezTo>
                <a:cubicBezTo>
                  <a:pt x="1435" y="114"/>
                  <a:pt x="885" y="0"/>
                  <a:pt x="0" y="176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4" name="Freeform 7">
            <a:extLst>
              <a:ext uri="{FF2B5EF4-FFF2-40B4-BE49-F238E27FC236}">
                <a16:creationId xmlns:a16="http://schemas.microsoft.com/office/drawing/2014/main" xmlns="" id="{C06796BA-52B2-4816-B443-CAA755BFDBA0}"/>
              </a:ext>
            </a:extLst>
          </p:cNvPr>
          <p:cNvSpPr>
            <a:spLocks/>
          </p:cNvSpPr>
          <p:nvPr/>
        </p:nvSpPr>
        <p:spPr bwMode="auto">
          <a:xfrm flipH="1">
            <a:off x="1719029" y="3529689"/>
            <a:ext cx="1680485" cy="1917354"/>
          </a:xfrm>
          <a:custGeom>
            <a:avLst/>
            <a:gdLst>
              <a:gd name="T0" fmla="*/ 0 w 3943"/>
              <a:gd name="T1" fmla="*/ 1733 h 3982"/>
              <a:gd name="T2" fmla="*/ 190 w 3943"/>
              <a:gd name="T3" fmla="*/ 1760 h 3982"/>
              <a:gd name="T4" fmla="*/ 909 w 3943"/>
              <a:gd name="T5" fmla="*/ 2393 h 3982"/>
              <a:gd name="T6" fmla="*/ 1021 w 3943"/>
              <a:gd name="T7" fmla="*/ 3250 h 3982"/>
              <a:gd name="T8" fmla="*/ 1370 w 3943"/>
              <a:gd name="T9" fmla="*/ 3943 h 3982"/>
              <a:gd name="T10" fmla="*/ 2432 w 3943"/>
              <a:gd name="T11" fmla="*/ 2505 h 3982"/>
              <a:gd name="T12" fmla="*/ 3943 w 3943"/>
              <a:gd name="T13" fmla="*/ 440 h 3982"/>
              <a:gd name="T14" fmla="*/ 1291 w 3943"/>
              <a:gd name="T15" fmla="*/ 196 h 3982"/>
              <a:gd name="T16" fmla="*/ 0 w 3943"/>
              <a:gd name="T17" fmla="*/ 1733 h 3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3" h="3982">
                <a:moveTo>
                  <a:pt x="0" y="1733"/>
                </a:moveTo>
                <a:lnTo>
                  <a:pt x="190" y="1760"/>
                </a:lnTo>
                <a:cubicBezTo>
                  <a:pt x="190" y="1760"/>
                  <a:pt x="730" y="1694"/>
                  <a:pt x="909" y="2393"/>
                </a:cubicBezTo>
                <a:cubicBezTo>
                  <a:pt x="909" y="2393"/>
                  <a:pt x="1008" y="2881"/>
                  <a:pt x="1021" y="3250"/>
                </a:cubicBezTo>
                <a:cubicBezTo>
                  <a:pt x="1021" y="3250"/>
                  <a:pt x="1041" y="3903"/>
                  <a:pt x="1370" y="3943"/>
                </a:cubicBezTo>
                <a:cubicBezTo>
                  <a:pt x="1700" y="3982"/>
                  <a:pt x="1905" y="3679"/>
                  <a:pt x="2432" y="2505"/>
                </a:cubicBezTo>
                <a:cubicBezTo>
                  <a:pt x="2960" y="1331"/>
                  <a:pt x="3461" y="434"/>
                  <a:pt x="3943" y="440"/>
                </a:cubicBezTo>
                <a:lnTo>
                  <a:pt x="1291" y="196"/>
                </a:lnTo>
                <a:cubicBezTo>
                  <a:pt x="1291" y="196"/>
                  <a:pt x="764" y="0"/>
                  <a:pt x="0" y="173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5" name="Freeform 8">
            <a:extLst>
              <a:ext uri="{FF2B5EF4-FFF2-40B4-BE49-F238E27FC236}">
                <a16:creationId xmlns:a16="http://schemas.microsoft.com/office/drawing/2014/main" xmlns="" id="{87539C30-96A4-4E5A-9DE1-895B9091F032}"/>
              </a:ext>
            </a:extLst>
          </p:cNvPr>
          <p:cNvSpPr>
            <a:spLocks/>
          </p:cNvSpPr>
          <p:nvPr/>
        </p:nvSpPr>
        <p:spPr bwMode="auto">
          <a:xfrm flipH="1">
            <a:off x="1372869" y="3806794"/>
            <a:ext cx="799070" cy="881225"/>
          </a:xfrm>
          <a:custGeom>
            <a:avLst/>
            <a:gdLst>
              <a:gd name="T0" fmla="*/ 0 w 1874"/>
              <a:gd name="T1" fmla="*/ 1566 h 1830"/>
              <a:gd name="T2" fmla="*/ 1874 w 1874"/>
              <a:gd name="T3" fmla="*/ 1830 h 1830"/>
              <a:gd name="T4" fmla="*/ 1452 w 1874"/>
              <a:gd name="T5" fmla="*/ 880 h 1830"/>
              <a:gd name="T6" fmla="*/ 1063 w 1874"/>
              <a:gd name="T7" fmla="*/ 128 h 1830"/>
              <a:gd name="T8" fmla="*/ 0 w 1874"/>
              <a:gd name="T9" fmla="*/ 1566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4" h="1830">
                <a:moveTo>
                  <a:pt x="0" y="1566"/>
                </a:moveTo>
                <a:lnTo>
                  <a:pt x="1874" y="1830"/>
                </a:lnTo>
                <a:cubicBezTo>
                  <a:pt x="1874" y="1830"/>
                  <a:pt x="1465" y="1752"/>
                  <a:pt x="1452" y="880"/>
                </a:cubicBezTo>
                <a:cubicBezTo>
                  <a:pt x="1452" y="880"/>
                  <a:pt x="1458" y="60"/>
                  <a:pt x="1063" y="128"/>
                </a:cubicBezTo>
                <a:cubicBezTo>
                  <a:pt x="1063" y="128"/>
                  <a:pt x="755" y="0"/>
                  <a:pt x="0" y="156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6" name="Freeform 9">
            <a:extLst>
              <a:ext uri="{FF2B5EF4-FFF2-40B4-BE49-F238E27FC236}">
                <a16:creationId xmlns:a16="http://schemas.microsoft.com/office/drawing/2014/main" xmlns="" id="{6A49FA0F-7ED9-4763-8888-4DE09DAE1F48}"/>
              </a:ext>
            </a:extLst>
          </p:cNvPr>
          <p:cNvSpPr>
            <a:spLocks/>
          </p:cNvSpPr>
          <p:nvPr/>
        </p:nvSpPr>
        <p:spPr bwMode="auto">
          <a:xfrm flipH="1">
            <a:off x="489927" y="2312841"/>
            <a:ext cx="1721660" cy="2466397"/>
          </a:xfrm>
          <a:custGeom>
            <a:avLst/>
            <a:gdLst>
              <a:gd name="T0" fmla="*/ 1524 w 4037"/>
              <a:gd name="T1" fmla="*/ 3094 h 5125"/>
              <a:gd name="T2" fmla="*/ 1847 w 4037"/>
              <a:gd name="T3" fmla="*/ 4334 h 5125"/>
              <a:gd name="T4" fmla="*/ 2599 w 4037"/>
              <a:gd name="T5" fmla="*/ 4123 h 5125"/>
              <a:gd name="T6" fmla="*/ 3351 w 4037"/>
              <a:gd name="T7" fmla="*/ 2309 h 5125"/>
              <a:gd name="T8" fmla="*/ 4037 w 4037"/>
              <a:gd name="T9" fmla="*/ 2421 h 5125"/>
              <a:gd name="T10" fmla="*/ 2698 w 4037"/>
              <a:gd name="T11" fmla="*/ 0 h 5125"/>
              <a:gd name="T12" fmla="*/ 0 w 4037"/>
              <a:gd name="T13" fmla="*/ 1933 h 5125"/>
              <a:gd name="T14" fmla="*/ 574 w 4037"/>
              <a:gd name="T15" fmla="*/ 2005 h 5125"/>
              <a:gd name="T16" fmla="*/ 198 w 4037"/>
              <a:gd name="T17" fmla="*/ 2880 h 5125"/>
              <a:gd name="T18" fmla="*/ 1155 w 4037"/>
              <a:gd name="T19" fmla="*/ 2968 h 5125"/>
              <a:gd name="T20" fmla="*/ 1524 w 4037"/>
              <a:gd name="T21" fmla="*/ 3094 h 5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37" h="5125">
                <a:moveTo>
                  <a:pt x="1524" y="3094"/>
                </a:moveTo>
                <a:cubicBezTo>
                  <a:pt x="1841" y="3346"/>
                  <a:pt x="1847" y="4334"/>
                  <a:pt x="1847" y="4334"/>
                </a:cubicBezTo>
                <a:cubicBezTo>
                  <a:pt x="1979" y="5125"/>
                  <a:pt x="2599" y="4123"/>
                  <a:pt x="2599" y="4123"/>
                </a:cubicBezTo>
                <a:cubicBezTo>
                  <a:pt x="3081" y="3206"/>
                  <a:pt x="3351" y="2309"/>
                  <a:pt x="3351" y="2309"/>
                </a:cubicBezTo>
                <a:lnTo>
                  <a:pt x="4037" y="2421"/>
                </a:lnTo>
                <a:lnTo>
                  <a:pt x="2698" y="0"/>
                </a:lnTo>
                <a:lnTo>
                  <a:pt x="0" y="1933"/>
                </a:lnTo>
                <a:lnTo>
                  <a:pt x="574" y="2005"/>
                </a:lnTo>
                <a:lnTo>
                  <a:pt x="198" y="2880"/>
                </a:lnTo>
                <a:lnTo>
                  <a:pt x="1155" y="2968"/>
                </a:lnTo>
                <a:cubicBezTo>
                  <a:pt x="1399" y="2942"/>
                  <a:pt x="1524" y="3094"/>
                  <a:pt x="1524" y="30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7" name="Freeform 10">
            <a:extLst>
              <a:ext uri="{FF2B5EF4-FFF2-40B4-BE49-F238E27FC236}">
                <a16:creationId xmlns:a16="http://schemas.microsoft.com/office/drawing/2014/main" xmlns="" id="{75A1D278-D4A6-4AE6-A998-167FEB650F2F}"/>
              </a:ext>
            </a:extLst>
          </p:cNvPr>
          <p:cNvSpPr>
            <a:spLocks/>
          </p:cNvSpPr>
          <p:nvPr/>
        </p:nvSpPr>
        <p:spPr bwMode="auto">
          <a:xfrm flipH="1">
            <a:off x="1966070" y="3243979"/>
            <a:ext cx="245517" cy="74009"/>
          </a:xfrm>
          <a:custGeom>
            <a:avLst/>
            <a:gdLst>
              <a:gd name="T0" fmla="*/ 0 w 161"/>
              <a:gd name="T1" fmla="*/ 0 h 43"/>
              <a:gd name="T2" fmla="*/ 87 w 161"/>
              <a:gd name="T3" fmla="*/ 35 h 43"/>
              <a:gd name="T4" fmla="*/ 151 w 161"/>
              <a:gd name="T5" fmla="*/ 43 h 43"/>
              <a:gd name="T6" fmla="*/ 161 w 161"/>
              <a:gd name="T7" fmla="*/ 20 h 43"/>
              <a:gd name="T8" fmla="*/ 0 w 161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43">
                <a:moveTo>
                  <a:pt x="0" y="0"/>
                </a:moveTo>
                <a:lnTo>
                  <a:pt x="87" y="35"/>
                </a:lnTo>
                <a:lnTo>
                  <a:pt x="151" y="43"/>
                </a:lnTo>
                <a:lnTo>
                  <a:pt x="161" y="2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8" name="Freeform 11">
            <a:extLst>
              <a:ext uri="{FF2B5EF4-FFF2-40B4-BE49-F238E27FC236}">
                <a16:creationId xmlns:a16="http://schemas.microsoft.com/office/drawing/2014/main" xmlns="" id="{D8275D7E-4858-40FD-B62F-EE8869FF3743}"/>
              </a:ext>
            </a:extLst>
          </p:cNvPr>
          <p:cNvSpPr>
            <a:spLocks/>
          </p:cNvSpPr>
          <p:nvPr/>
        </p:nvSpPr>
        <p:spPr bwMode="auto">
          <a:xfrm flipH="1">
            <a:off x="372506" y="2312841"/>
            <a:ext cx="689274" cy="1222012"/>
          </a:xfrm>
          <a:custGeom>
            <a:avLst/>
            <a:gdLst>
              <a:gd name="T0" fmla="*/ 73 w 452"/>
              <a:gd name="T1" fmla="*/ 33 h 710"/>
              <a:gd name="T2" fmla="*/ 0 w 452"/>
              <a:gd name="T3" fmla="*/ 0 h 710"/>
              <a:gd name="T4" fmla="*/ 375 w 452"/>
              <a:gd name="T5" fmla="*/ 677 h 710"/>
              <a:gd name="T6" fmla="*/ 452 w 452"/>
              <a:gd name="T7" fmla="*/ 710 h 710"/>
              <a:gd name="T8" fmla="*/ 73 w 452"/>
              <a:gd name="T9" fmla="*/ 33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10">
                <a:moveTo>
                  <a:pt x="73" y="33"/>
                </a:moveTo>
                <a:lnTo>
                  <a:pt x="0" y="0"/>
                </a:lnTo>
                <a:lnTo>
                  <a:pt x="375" y="677"/>
                </a:lnTo>
                <a:lnTo>
                  <a:pt x="452" y="710"/>
                </a:lnTo>
                <a:lnTo>
                  <a:pt x="73" y="33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89" name="Freeform 13">
            <a:extLst>
              <a:ext uri="{FF2B5EF4-FFF2-40B4-BE49-F238E27FC236}">
                <a16:creationId xmlns:a16="http://schemas.microsoft.com/office/drawing/2014/main" xmlns="" id="{DCB513A2-1092-48F9-BA46-72AFA19ED95A}"/>
              </a:ext>
            </a:extLst>
          </p:cNvPr>
          <p:cNvSpPr>
            <a:spLocks/>
          </p:cNvSpPr>
          <p:nvPr/>
        </p:nvSpPr>
        <p:spPr bwMode="auto">
          <a:xfrm flipH="1">
            <a:off x="372505" y="3424699"/>
            <a:ext cx="410210" cy="110154"/>
          </a:xfrm>
          <a:custGeom>
            <a:avLst/>
            <a:gdLst>
              <a:gd name="T0" fmla="*/ 686 w 963"/>
              <a:gd name="T1" fmla="*/ 112 h 231"/>
              <a:gd name="T2" fmla="*/ 0 w 963"/>
              <a:gd name="T3" fmla="*/ 0 h 231"/>
              <a:gd name="T4" fmla="*/ 218 w 963"/>
              <a:gd name="T5" fmla="*/ 92 h 231"/>
              <a:gd name="T6" fmla="*/ 963 w 963"/>
              <a:gd name="T7" fmla="*/ 231 h 231"/>
              <a:gd name="T8" fmla="*/ 686 w 963"/>
              <a:gd name="T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3" h="231">
                <a:moveTo>
                  <a:pt x="686" y="112"/>
                </a:moveTo>
                <a:cubicBezTo>
                  <a:pt x="686" y="112"/>
                  <a:pt x="0" y="0"/>
                  <a:pt x="0" y="0"/>
                </a:cubicBezTo>
                <a:lnTo>
                  <a:pt x="218" y="92"/>
                </a:lnTo>
                <a:lnTo>
                  <a:pt x="963" y="231"/>
                </a:lnTo>
                <a:lnTo>
                  <a:pt x="686" y="112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493DDAB2-9F81-4F97-8F79-E6A5D42A7777}"/>
              </a:ext>
            </a:extLst>
          </p:cNvPr>
          <p:cNvSpPr txBox="1"/>
          <p:nvPr/>
        </p:nvSpPr>
        <p:spPr>
          <a:xfrm>
            <a:off x="7667596" y="4572808"/>
            <a:ext cx="4200750" cy="9021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latinLnBrk="1">
              <a:lnSpc>
                <a:spcPct val="150000"/>
              </a:lnSpc>
            </a:pPr>
            <a:r>
              <a:rPr lang="ko-KR" altLang="en-US" sz="1400" dirty="0">
                <a:solidFill>
                  <a:schemeClr val="accent1">
                    <a:lumMod val="7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Calibri" panose="020F0502020204030204" pitchFamily="34" charset="0"/>
              </a:rPr>
              <a:t>기술 보급 확대를 통한 시장 점유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Calibri" panose="020F0502020204030204" pitchFamily="34" charset="0"/>
            </a:endParaRPr>
          </a:p>
          <a:p>
            <a:pPr defTabSz="914400" latinLnBrk="1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① 플라스틱 산업의 원료 공급 확대를 통해 친환경 이미지 확보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defTabSz="914400" latinLnBrk="1">
              <a:lnSpc>
                <a:spcPct val="150000"/>
              </a:lnSpc>
            </a:pPr>
            <a:r>
              <a:rPr lang="ko-KR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②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기술 활용으로 식품 산업의 제품 개발과 공급 확대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91" name="직사각형 490">
            <a:extLst>
              <a:ext uri="{FF2B5EF4-FFF2-40B4-BE49-F238E27FC236}">
                <a16:creationId xmlns:a16="http://schemas.microsoft.com/office/drawing/2014/main" xmlns="" id="{3C593673-6BD3-4192-A8D6-99B6EB3F1C70}"/>
              </a:ext>
            </a:extLst>
          </p:cNvPr>
          <p:cNvSpPr/>
          <p:nvPr/>
        </p:nvSpPr>
        <p:spPr>
          <a:xfrm>
            <a:off x="1098455" y="2996761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Aft>
                <a:spcPts val="200"/>
              </a:spcAft>
            </a:pPr>
            <a:r>
              <a:rPr lang="en-US" altLang="ko" sz="2000" b="1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03</a:t>
            </a:r>
            <a:endParaRPr lang="en-US" altLang="ko-KR" sz="2000" b="1" dirty="0"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92" name="직사각형 491">
            <a:extLst>
              <a:ext uri="{FF2B5EF4-FFF2-40B4-BE49-F238E27FC236}">
                <a16:creationId xmlns:a16="http://schemas.microsoft.com/office/drawing/2014/main" xmlns="" id="{DF6D896B-F518-4EB0-9528-DA10EA933034}"/>
              </a:ext>
            </a:extLst>
          </p:cNvPr>
          <p:cNvSpPr/>
          <p:nvPr/>
        </p:nvSpPr>
        <p:spPr>
          <a:xfrm>
            <a:off x="2427808" y="3882005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Aft>
                <a:spcPts val="200"/>
              </a:spcAft>
            </a:pPr>
            <a:r>
              <a:rPr lang="en-US" altLang="ko" sz="2000" b="1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02</a:t>
            </a:r>
            <a:endParaRPr lang="en-US" altLang="ko-KR" sz="2000" b="1" dirty="0"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93" name="직사각형 492">
            <a:extLst>
              <a:ext uri="{FF2B5EF4-FFF2-40B4-BE49-F238E27FC236}">
                <a16:creationId xmlns:a16="http://schemas.microsoft.com/office/drawing/2014/main" xmlns="" id="{6E363CDB-0DCC-4293-8007-186FD2A2158A}"/>
              </a:ext>
            </a:extLst>
          </p:cNvPr>
          <p:cNvSpPr/>
          <p:nvPr/>
        </p:nvSpPr>
        <p:spPr>
          <a:xfrm>
            <a:off x="4333735" y="4844094"/>
            <a:ext cx="471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Aft>
                <a:spcPts val="200"/>
              </a:spcAft>
            </a:pPr>
            <a:r>
              <a:rPr lang="en-US" altLang="ko" sz="2000" b="1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01</a:t>
            </a:r>
            <a:endParaRPr lang="en-US" altLang="ko-KR" sz="2000" b="1" dirty="0"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xmlns="" id="{43B9610A-FC8E-4ABC-8E87-5ECB718BB348}"/>
              </a:ext>
            </a:extLst>
          </p:cNvPr>
          <p:cNvSpPr txBox="1"/>
          <p:nvPr/>
        </p:nvSpPr>
        <p:spPr>
          <a:xfrm>
            <a:off x="4799982" y="2881561"/>
            <a:ext cx="4815358" cy="9021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latinLnBrk="1">
              <a:lnSpc>
                <a:spcPct val="150000"/>
              </a:lnSpc>
            </a:pPr>
            <a:r>
              <a:rPr lang="ko-KR" altLang="en-US" sz="1400" dirty="0">
                <a:solidFill>
                  <a:schemeClr val="accent2">
                    <a:lumMod val="50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Calibri" panose="020F0502020204030204" pitchFamily="34" charset="0"/>
              </a:rPr>
              <a:t>시장 확장을 통해 기업성장 도약</a:t>
            </a:r>
            <a:endParaRPr lang="en-US" altLang="ko-KR" sz="1400" dirty="0">
              <a:solidFill>
                <a:schemeClr val="accent2">
                  <a:lumMod val="50000"/>
                </a:schemeClr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Calibri" panose="020F0502020204030204" pitchFamily="34" charset="0"/>
            </a:endParaRPr>
          </a:p>
          <a:p>
            <a:pPr defTabSz="914400" latinLnBrk="1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① 특허 기술에 대한 국내외 라이선스 운영 확대로 다양한 산업 침투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defTabSz="914400" latinLnBrk="1">
              <a:lnSpc>
                <a:spcPct val="150000"/>
              </a:lnSpc>
            </a:pPr>
            <a:r>
              <a:rPr lang="ko-KR" altLang="ko-KR" sz="1100" kern="0" spc="0" dirty="0">
                <a:solidFill>
                  <a:srgbClr val="000000"/>
                </a:solidFill>
                <a:effectLst/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②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1100" kern="0" dirty="0">
                <a:solidFill>
                  <a:srgbClr val="0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다양한 선도 기업들과 기술 제휴를 통한 제품 개발로 글로벌 시장 확장</a:t>
            </a:r>
            <a:endParaRPr lang="ko-KR" altLang="en-US" sz="1100" kern="0" spc="0" dirty="0">
              <a:solidFill>
                <a:srgbClr val="000000"/>
              </a:solidFill>
              <a:effectLst/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xmlns="" id="{067675E6-FA9B-4F48-A6F8-68226DFBC1E4}"/>
              </a:ext>
            </a:extLst>
          </p:cNvPr>
          <p:cNvSpPr txBox="1"/>
          <p:nvPr/>
        </p:nvSpPr>
        <p:spPr>
          <a:xfrm>
            <a:off x="2341607" y="1438824"/>
            <a:ext cx="4876315" cy="9021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latinLnBrk="1">
              <a:lnSpc>
                <a:spcPct val="150000"/>
              </a:lnSpc>
            </a:pP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Calibri" panose="020F0502020204030204" pitchFamily="34" charset="0"/>
              </a:rPr>
              <a:t>IPO</a:t>
            </a:r>
            <a:r>
              <a:rPr lang="ko-KR" altLang="en-US" sz="1400" dirty="0">
                <a:solidFill>
                  <a:schemeClr val="accent1">
                    <a:lumMod val="7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Calibri" panose="020F0502020204030204" pitchFamily="34" charset="0"/>
              </a:rPr>
              <a:t>를 통한 투자 출구 도달</a:t>
            </a:r>
            <a:endParaRPr lang="en-US" altLang="ko-KR" sz="1400" dirty="0">
              <a:solidFill>
                <a:schemeClr val="accent1">
                  <a:lumMod val="75000"/>
                </a:schemeClr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Calibri" panose="020F0502020204030204" pitchFamily="34" charset="0"/>
            </a:endParaRPr>
          </a:p>
          <a:p>
            <a:pPr defTabSz="914400" latinLnBrk="1"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① 다양한 선도기업 제휴를 통해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M&amp;A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기회마련으로 기업가치 성장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defTabSz="914400" latinLnBrk="1">
              <a:lnSpc>
                <a:spcPct val="150000"/>
              </a:lnSpc>
            </a:pPr>
            <a:r>
              <a:rPr lang="ko-KR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②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기업가치 평가를 통해 성공적인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IPO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추진으로 투자 출구 도달</a:t>
            </a:r>
            <a:endParaRPr lang="en-US" altLang="ko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953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89ED7BA-F12D-4B10-BD11-5D27FD7FA6B0}"/>
              </a:ext>
            </a:extLst>
          </p:cNvPr>
          <p:cNvSpPr/>
          <p:nvPr/>
        </p:nvSpPr>
        <p:spPr>
          <a:xfrm>
            <a:off x="0" y="-519"/>
            <a:ext cx="121919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AA7511A-D30A-1844-B394-6C97AE75B342}"/>
              </a:ext>
            </a:extLst>
          </p:cNvPr>
          <p:cNvSpPr/>
          <p:nvPr/>
        </p:nvSpPr>
        <p:spPr>
          <a:xfrm>
            <a:off x="7437558" y="0"/>
            <a:ext cx="4754442" cy="6858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ED36429C-09A8-1F4F-B6CB-C05ADCF3095C}"/>
              </a:ext>
            </a:extLst>
          </p:cNvPr>
          <p:cNvGrpSpPr/>
          <p:nvPr/>
        </p:nvGrpSpPr>
        <p:grpSpPr>
          <a:xfrm>
            <a:off x="502276" y="0"/>
            <a:ext cx="0" cy="6858000"/>
            <a:chOff x="502276" y="0"/>
            <a:chExt cx="0" cy="6858000"/>
          </a:xfrm>
        </p:grpSpPr>
        <p:cxnSp>
          <p:nvCxnSpPr>
            <p:cNvPr id="6" name="직선 연결선[R] 5">
              <a:extLst>
                <a:ext uri="{FF2B5EF4-FFF2-40B4-BE49-F238E27FC236}">
                  <a16:creationId xmlns:a16="http://schemas.microsoft.com/office/drawing/2014/main" xmlns="" id="{EFB5287B-F71F-3244-A98B-2269F7DFBF3F}"/>
                </a:ext>
              </a:extLst>
            </p:cNvPr>
            <p:cNvCxnSpPr>
              <a:cxnSpLocks/>
            </p:cNvCxnSpPr>
            <p:nvPr/>
          </p:nvCxnSpPr>
          <p:spPr>
            <a:xfrm>
              <a:off x="502276" y="0"/>
              <a:ext cx="0" cy="68580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[R] 6">
              <a:extLst>
                <a:ext uri="{FF2B5EF4-FFF2-40B4-BE49-F238E27FC236}">
                  <a16:creationId xmlns:a16="http://schemas.microsoft.com/office/drawing/2014/main" xmlns="" id="{5664A623-CA8C-0C4D-9B1C-1FB2347AA422}"/>
                </a:ext>
              </a:extLst>
            </p:cNvPr>
            <p:cNvCxnSpPr>
              <a:cxnSpLocks/>
            </p:cNvCxnSpPr>
            <p:nvPr/>
          </p:nvCxnSpPr>
          <p:spPr>
            <a:xfrm>
              <a:off x="502276" y="0"/>
              <a:ext cx="0" cy="68580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636711C-4D9D-3D47-8BF7-3753C80C72DE}"/>
              </a:ext>
            </a:extLst>
          </p:cNvPr>
          <p:cNvSpPr/>
          <p:nvPr/>
        </p:nvSpPr>
        <p:spPr>
          <a:xfrm>
            <a:off x="851698" y="1306826"/>
            <a:ext cx="403806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자금계획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매출계획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추정손이계산서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추정손익전망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기업가치전망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투자수익추정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7B34079-374D-EB46-B15D-89954724F1F9}"/>
              </a:ext>
            </a:extLst>
          </p:cNvPr>
          <p:cNvSpPr/>
          <p:nvPr/>
        </p:nvSpPr>
        <p:spPr>
          <a:xfrm>
            <a:off x="0" y="5457422"/>
            <a:ext cx="108847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ko-KR" sz="6600" b="1" dirty="0">
                <a:solidFill>
                  <a:schemeClr val="bg1">
                    <a:lumMod val="95000"/>
                  </a:schemeClr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TABLE OF CONTENTS</a:t>
            </a:r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xmlns="" id="{BB524422-3E2A-4B22-A312-F2F7B382425F}"/>
              </a:ext>
            </a:extLst>
          </p:cNvPr>
          <p:cNvSpPr/>
          <p:nvPr/>
        </p:nvSpPr>
        <p:spPr>
          <a:xfrm>
            <a:off x="5670549" y="4757890"/>
            <a:ext cx="414019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r"/>
            <a:r>
              <a:rPr lang="en-US" altLang="ko-KR" sz="28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Ⅳ. </a:t>
            </a:r>
            <a:r>
              <a:rPr lang="ko-KR" altLang="en-US" sz="28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수지분석</a:t>
            </a:r>
            <a:endParaRPr lang="en-US" altLang="ko-KR" sz="2800" b="1" spc="3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EB9525DA-3CF5-46D5-8C02-8D5C8408CC85}"/>
              </a:ext>
            </a:extLst>
          </p:cNvPr>
          <p:cNvGrpSpPr/>
          <p:nvPr/>
        </p:nvGrpSpPr>
        <p:grpSpPr>
          <a:xfrm>
            <a:off x="7302242" y="1399606"/>
            <a:ext cx="3229554" cy="3236390"/>
            <a:chOff x="3332860" y="2737798"/>
            <a:chExt cx="2461188" cy="2466396"/>
          </a:xfrm>
        </p:grpSpPr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xmlns="" id="{18A14C33-796E-410D-AB3B-50148C05B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5861" y="2789942"/>
              <a:ext cx="2085750" cy="2111819"/>
            </a:xfrm>
            <a:custGeom>
              <a:avLst/>
              <a:gdLst>
                <a:gd name="T0" fmla="*/ 499 w 572"/>
                <a:gd name="T1" fmla="*/ 218 h 578"/>
                <a:gd name="T2" fmla="*/ 483 w 572"/>
                <a:gd name="T3" fmla="*/ 268 h 578"/>
                <a:gd name="T4" fmla="*/ 398 w 572"/>
                <a:gd name="T5" fmla="*/ 213 h 578"/>
                <a:gd name="T6" fmla="*/ 415 w 572"/>
                <a:gd name="T7" fmla="*/ 245 h 578"/>
                <a:gd name="T8" fmla="*/ 436 w 572"/>
                <a:gd name="T9" fmla="*/ 251 h 578"/>
                <a:gd name="T10" fmla="*/ 391 w 572"/>
                <a:gd name="T11" fmla="*/ 279 h 578"/>
                <a:gd name="T12" fmla="*/ 352 w 572"/>
                <a:gd name="T13" fmla="*/ 263 h 578"/>
                <a:gd name="T14" fmla="*/ 422 w 572"/>
                <a:gd name="T15" fmla="*/ 297 h 578"/>
                <a:gd name="T16" fmla="*/ 379 w 572"/>
                <a:gd name="T17" fmla="*/ 416 h 578"/>
                <a:gd name="T18" fmla="*/ 333 w 572"/>
                <a:gd name="T19" fmla="*/ 475 h 578"/>
                <a:gd name="T20" fmla="*/ 277 w 572"/>
                <a:gd name="T21" fmla="*/ 449 h 578"/>
                <a:gd name="T22" fmla="*/ 277 w 572"/>
                <a:gd name="T23" fmla="*/ 417 h 578"/>
                <a:gd name="T24" fmla="*/ 259 w 572"/>
                <a:gd name="T25" fmla="*/ 371 h 578"/>
                <a:gd name="T26" fmla="*/ 223 w 572"/>
                <a:gd name="T27" fmla="*/ 328 h 578"/>
                <a:gd name="T28" fmla="*/ 152 w 572"/>
                <a:gd name="T29" fmla="*/ 267 h 578"/>
                <a:gd name="T30" fmla="*/ 188 w 572"/>
                <a:gd name="T31" fmla="*/ 228 h 578"/>
                <a:gd name="T32" fmla="*/ 233 w 572"/>
                <a:gd name="T33" fmla="*/ 205 h 578"/>
                <a:gd name="T34" fmla="*/ 292 w 572"/>
                <a:gd name="T35" fmla="*/ 228 h 578"/>
                <a:gd name="T36" fmla="*/ 313 w 572"/>
                <a:gd name="T37" fmla="*/ 224 h 578"/>
                <a:gd name="T38" fmla="*/ 344 w 572"/>
                <a:gd name="T39" fmla="*/ 199 h 578"/>
                <a:gd name="T40" fmla="*/ 357 w 572"/>
                <a:gd name="T41" fmla="*/ 185 h 578"/>
                <a:gd name="T42" fmla="*/ 328 w 572"/>
                <a:gd name="T43" fmla="*/ 164 h 578"/>
                <a:gd name="T44" fmla="*/ 315 w 572"/>
                <a:gd name="T45" fmla="*/ 198 h 578"/>
                <a:gd name="T46" fmla="*/ 288 w 572"/>
                <a:gd name="T47" fmla="*/ 168 h 578"/>
                <a:gd name="T48" fmla="*/ 277 w 572"/>
                <a:gd name="T49" fmla="*/ 208 h 578"/>
                <a:gd name="T50" fmla="*/ 245 w 572"/>
                <a:gd name="T51" fmla="*/ 182 h 578"/>
                <a:gd name="T52" fmla="*/ 198 w 572"/>
                <a:gd name="T53" fmla="*/ 190 h 578"/>
                <a:gd name="T54" fmla="*/ 225 w 572"/>
                <a:gd name="T55" fmla="*/ 177 h 578"/>
                <a:gd name="T56" fmla="*/ 234 w 572"/>
                <a:gd name="T57" fmla="*/ 144 h 578"/>
                <a:gd name="T58" fmla="*/ 290 w 572"/>
                <a:gd name="T59" fmla="*/ 140 h 578"/>
                <a:gd name="T60" fmla="*/ 277 w 572"/>
                <a:gd name="T61" fmla="*/ 118 h 578"/>
                <a:gd name="T62" fmla="*/ 258 w 572"/>
                <a:gd name="T63" fmla="*/ 118 h 578"/>
                <a:gd name="T64" fmla="*/ 348 w 572"/>
                <a:gd name="T65" fmla="*/ 89 h 578"/>
                <a:gd name="T66" fmla="*/ 348 w 572"/>
                <a:gd name="T67" fmla="*/ 53 h 578"/>
                <a:gd name="T68" fmla="*/ 283 w 572"/>
                <a:gd name="T69" fmla="*/ 0 h 578"/>
                <a:gd name="T70" fmla="*/ 239 w 572"/>
                <a:gd name="T71" fmla="*/ 54 h 578"/>
                <a:gd name="T72" fmla="*/ 189 w 572"/>
                <a:gd name="T73" fmla="*/ 95 h 578"/>
                <a:gd name="T74" fmla="*/ 181 w 572"/>
                <a:gd name="T75" fmla="*/ 80 h 578"/>
                <a:gd name="T76" fmla="*/ 129 w 572"/>
                <a:gd name="T77" fmla="*/ 132 h 578"/>
                <a:gd name="T78" fmla="*/ 69 w 572"/>
                <a:gd name="T79" fmla="*/ 152 h 578"/>
                <a:gd name="T80" fmla="*/ 11 w 572"/>
                <a:gd name="T81" fmla="*/ 207 h 578"/>
                <a:gd name="T82" fmla="*/ 53 w 572"/>
                <a:gd name="T83" fmla="*/ 304 h 578"/>
                <a:gd name="T84" fmla="*/ 93 w 572"/>
                <a:gd name="T85" fmla="*/ 381 h 578"/>
                <a:gd name="T86" fmla="*/ 60 w 572"/>
                <a:gd name="T87" fmla="*/ 447 h 578"/>
                <a:gd name="T88" fmla="*/ 572 w 572"/>
                <a:gd name="T89" fmla="*/ 289 h 578"/>
                <a:gd name="T90" fmla="*/ 292 w 572"/>
                <a:gd name="T91" fmla="*/ 70 h 578"/>
                <a:gd name="T92" fmla="*/ 282 w 572"/>
                <a:gd name="T93" fmla="*/ 62 h 578"/>
                <a:gd name="T94" fmla="*/ 224 w 572"/>
                <a:gd name="T95" fmla="*/ 107 h 578"/>
                <a:gd name="T96" fmla="*/ 218 w 572"/>
                <a:gd name="T97" fmla="*/ 127 h 578"/>
                <a:gd name="T98" fmla="*/ 205 w 572"/>
                <a:gd name="T99" fmla="*/ 143 h 578"/>
                <a:gd name="T100" fmla="*/ 403 w 572"/>
                <a:gd name="T101" fmla="*/ 439 h 578"/>
                <a:gd name="T102" fmla="*/ 396 w 572"/>
                <a:gd name="T103" fmla="*/ 41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2" h="578">
                  <a:moveTo>
                    <a:pt x="556" y="193"/>
                  </a:moveTo>
                  <a:cubicBezTo>
                    <a:pt x="529" y="246"/>
                    <a:pt x="529" y="246"/>
                    <a:pt x="529" y="246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9" y="288"/>
                    <a:pt x="499" y="288"/>
                    <a:pt x="499" y="288"/>
                  </a:cubicBezTo>
                  <a:cubicBezTo>
                    <a:pt x="483" y="268"/>
                    <a:pt x="483" y="268"/>
                    <a:pt x="483" y="268"/>
                  </a:cubicBezTo>
                  <a:cubicBezTo>
                    <a:pt x="455" y="226"/>
                    <a:pt x="455" y="226"/>
                    <a:pt x="455" y="226"/>
                  </a:cubicBezTo>
                  <a:cubicBezTo>
                    <a:pt x="414" y="222"/>
                    <a:pt x="414" y="222"/>
                    <a:pt x="414" y="222"/>
                  </a:cubicBezTo>
                  <a:cubicBezTo>
                    <a:pt x="398" y="213"/>
                    <a:pt x="398" y="213"/>
                    <a:pt x="398" y="213"/>
                  </a:cubicBezTo>
                  <a:cubicBezTo>
                    <a:pt x="392" y="222"/>
                    <a:pt x="392" y="222"/>
                    <a:pt x="392" y="222"/>
                  </a:cubicBezTo>
                  <a:cubicBezTo>
                    <a:pt x="400" y="237"/>
                    <a:pt x="400" y="237"/>
                    <a:pt x="400" y="237"/>
                  </a:cubicBezTo>
                  <a:cubicBezTo>
                    <a:pt x="415" y="245"/>
                    <a:pt x="415" y="245"/>
                    <a:pt x="415" y="245"/>
                  </a:cubicBezTo>
                  <a:cubicBezTo>
                    <a:pt x="415" y="245"/>
                    <a:pt x="420" y="236"/>
                    <a:pt x="421" y="233"/>
                  </a:cubicBezTo>
                  <a:cubicBezTo>
                    <a:pt x="422" y="230"/>
                    <a:pt x="429" y="237"/>
                    <a:pt x="429" y="237"/>
                  </a:cubicBezTo>
                  <a:cubicBezTo>
                    <a:pt x="436" y="251"/>
                    <a:pt x="436" y="251"/>
                    <a:pt x="436" y="251"/>
                  </a:cubicBezTo>
                  <a:cubicBezTo>
                    <a:pt x="429" y="271"/>
                    <a:pt x="429" y="271"/>
                    <a:pt x="429" y="271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58" y="240"/>
                    <a:pt x="358" y="240"/>
                    <a:pt x="358" y="240"/>
                  </a:cubicBezTo>
                  <a:cubicBezTo>
                    <a:pt x="350" y="251"/>
                    <a:pt x="350" y="251"/>
                    <a:pt x="350" y="251"/>
                  </a:cubicBezTo>
                  <a:cubicBezTo>
                    <a:pt x="352" y="263"/>
                    <a:pt x="352" y="263"/>
                    <a:pt x="352" y="263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22" y="297"/>
                    <a:pt x="422" y="297"/>
                    <a:pt x="422" y="297"/>
                  </a:cubicBezTo>
                  <a:cubicBezTo>
                    <a:pt x="414" y="327"/>
                    <a:pt x="414" y="327"/>
                    <a:pt x="414" y="327"/>
                  </a:cubicBezTo>
                  <a:cubicBezTo>
                    <a:pt x="379" y="366"/>
                    <a:pt x="379" y="366"/>
                    <a:pt x="379" y="36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63" y="427"/>
                    <a:pt x="363" y="427"/>
                    <a:pt x="363" y="427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08" y="485"/>
                    <a:pt x="308" y="485"/>
                    <a:pt x="308" y="485"/>
                  </a:cubicBezTo>
                  <a:cubicBezTo>
                    <a:pt x="288" y="476"/>
                    <a:pt x="288" y="476"/>
                    <a:pt x="288" y="476"/>
                  </a:cubicBezTo>
                  <a:cubicBezTo>
                    <a:pt x="277" y="449"/>
                    <a:pt x="277" y="449"/>
                    <a:pt x="277" y="449"/>
                  </a:cubicBezTo>
                  <a:cubicBezTo>
                    <a:pt x="266" y="437"/>
                    <a:pt x="266" y="437"/>
                    <a:pt x="266" y="437"/>
                  </a:cubicBezTo>
                  <a:cubicBezTo>
                    <a:pt x="264" y="417"/>
                    <a:pt x="264" y="417"/>
                    <a:pt x="264" y="417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54" y="381"/>
                    <a:pt x="254" y="381"/>
                    <a:pt x="254" y="381"/>
                  </a:cubicBezTo>
                  <a:cubicBezTo>
                    <a:pt x="259" y="371"/>
                    <a:pt x="259" y="371"/>
                    <a:pt x="259" y="371"/>
                  </a:cubicBezTo>
                  <a:cubicBezTo>
                    <a:pt x="254" y="346"/>
                    <a:pt x="254" y="346"/>
                    <a:pt x="254" y="346"/>
                  </a:cubicBezTo>
                  <a:cubicBezTo>
                    <a:pt x="238" y="346"/>
                    <a:pt x="238" y="346"/>
                    <a:pt x="238" y="346"/>
                  </a:cubicBezTo>
                  <a:cubicBezTo>
                    <a:pt x="223" y="328"/>
                    <a:pt x="223" y="328"/>
                    <a:pt x="223" y="328"/>
                  </a:cubicBezTo>
                  <a:cubicBezTo>
                    <a:pt x="174" y="328"/>
                    <a:pt x="174" y="328"/>
                    <a:pt x="174" y="328"/>
                  </a:cubicBezTo>
                  <a:cubicBezTo>
                    <a:pt x="152" y="291"/>
                    <a:pt x="152" y="291"/>
                    <a:pt x="152" y="291"/>
                  </a:cubicBezTo>
                  <a:cubicBezTo>
                    <a:pt x="152" y="267"/>
                    <a:pt x="152" y="267"/>
                    <a:pt x="152" y="267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88" y="233"/>
                    <a:pt x="188" y="233"/>
                    <a:pt x="188" y="233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98" y="212"/>
                    <a:pt x="198" y="212"/>
                    <a:pt x="198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33" y="205"/>
                    <a:pt x="233" y="205"/>
                    <a:pt x="233" y="205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92" y="228"/>
                    <a:pt x="292" y="228"/>
                    <a:pt x="292" y="228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13" y="224"/>
                    <a:pt x="313" y="224"/>
                    <a:pt x="313" y="224"/>
                  </a:cubicBezTo>
                  <a:cubicBezTo>
                    <a:pt x="348" y="224"/>
                    <a:pt x="348" y="224"/>
                    <a:pt x="348" y="224"/>
                  </a:cubicBezTo>
                  <a:cubicBezTo>
                    <a:pt x="352" y="205"/>
                    <a:pt x="352" y="205"/>
                    <a:pt x="352" y="205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25" y="197"/>
                    <a:pt x="325" y="197"/>
                    <a:pt x="325" y="197"/>
                  </a:cubicBezTo>
                  <a:cubicBezTo>
                    <a:pt x="330" y="183"/>
                    <a:pt x="330" y="183"/>
                    <a:pt x="330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48" y="157"/>
                    <a:pt x="348" y="157"/>
                    <a:pt x="348" y="157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15" y="189"/>
                    <a:pt x="315" y="189"/>
                    <a:pt x="315" y="189"/>
                  </a:cubicBezTo>
                  <a:cubicBezTo>
                    <a:pt x="315" y="198"/>
                    <a:pt x="315" y="198"/>
                    <a:pt x="315" y="198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295" y="194"/>
                    <a:pt x="295" y="194"/>
                    <a:pt x="295" y="194"/>
                  </a:cubicBezTo>
                  <a:cubicBezTo>
                    <a:pt x="295" y="194"/>
                    <a:pt x="281" y="205"/>
                    <a:pt x="277" y="208"/>
                  </a:cubicBezTo>
                  <a:cubicBezTo>
                    <a:pt x="272" y="212"/>
                    <a:pt x="280" y="200"/>
                    <a:pt x="280" y="200"/>
                  </a:cubicBezTo>
                  <a:cubicBezTo>
                    <a:pt x="268" y="186"/>
                    <a:pt x="268" y="186"/>
                    <a:pt x="268" y="186"/>
                  </a:cubicBezTo>
                  <a:cubicBezTo>
                    <a:pt x="245" y="182"/>
                    <a:pt x="245" y="182"/>
                    <a:pt x="245" y="182"/>
                  </a:cubicBezTo>
                  <a:cubicBezTo>
                    <a:pt x="224" y="200"/>
                    <a:pt x="224" y="200"/>
                    <a:pt x="224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198" y="190"/>
                    <a:pt x="198" y="190"/>
                    <a:pt x="198" y="190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9" y="177"/>
                    <a:pt x="209" y="177"/>
                    <a:pt x="209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90" y="140"/>
                    <a:pt x="290" y="140"/>
                    <a:pt x="290" y="140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86" y="111"/>
                    <a:pt x="286" y="111"/>
                    <a:pt x="286" y="111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64" y="135"/>
                    <a:pt x="264" y="135"/>
                    <a:pt x="264" y="135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93" y="89"/>
                    <a:pt x="293" y="89"/>
                    <a:pt x="293" y="89"/>
                  </a:cubicBezTo>
                  <a:cubicBezTo>
                    <a:pt x="328" y="101"/>
                    <a:pt x="328" y="101"/>
                    <a:pt x="328" y="101"/>
                  </a:cubicBezTo>
                  <a:cubicBezTo>
                    <a:pt x="348" y="89"/>
                    <a:pt x="348" y="89"/>
                    <a:pt x="348" y="8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48" y="53"/>
                    <a:pt x="348" y="53"/>
                    <a:pt x="348" y="53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17" y="1"/>
                    <a:pt x="300" y="0"/>
                    <a:pt x="283" y="0"/>
                  </a:cubicBezTo>
                  <a:cubicBezTo>
                    <a:pt x="262" y="0"/>
                    <a:pt x="242" y="2"/>
                    <a:pt x="223" y="6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19" y="167"/>
                    <a:pt x="7" y="197"/>
                    <a:pt x="0" y="230"/>
                  </a:cubicBezTo>
                  <a:cubicBezTo>
                    <a:pt x="6" y="218"/>
                    <a:pt x="11" y="207"/>
                    <a:pt x="11" y="207"/>
                  </a:cubicBezTo>
                  <a:cubicBezTo>
                    <a:pt x="27" y="195"/>
                    <a:pt x="27" y="195"/>
                    <a:pt x="27" y="195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53" y="304"/>
                    <a:pt x="53" y="304"/>
                    <a:pt x="53" y="304"/>
                  </a:cubicBezTo>
                  <a:cubicBezTo>
                    <a:pt x="58" y="328"/>
                    <a:pt x="58" y="328"/>
                    <a:pt x="58" y="328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81"/>
                    <a:pt x="93" y="381"/>
                    <a:pt x="93" y="381"/>
                  </a:cubicBezTo>
                  <a:cubicBezTo>
                    <a:pt x="83" y="405"/>
                    <a:pt x="83" y="405"/>
                    <a:pt x="83" y="405"/>
                  </a:cubicBezTo>
                  <a:cubicBezTo>
                    <a:pt x="93" y="420"/>
                    <a:pt x="93" y="420"/>
                    <a:pt x="93" y="420"/>
                  </a:cubicBezTo>
                  <a:cubicBezTo>
                    <a:pt x="60" y="447"/>
                    <a:pt x="60" y="447"/>
                    <a:pt x="60" y="447"/>
                  </a:cubicBezTo>
                  <a:cubicBezTo>
                    <a:pt x="27" y="422"/>
                    <a:pt x="27" y="422"/>
                    <a:pt x="27" y="422"/>
                  </a:cubicBezTo>
                  <a:cubicBezTo>
                    <a:pt x="75" y="515"/>
                    <a:pt x="171" y="578"/>
                    <a:pt x="283" y="578"/>
                  </a:cubicBezTo>
                  <a:cubicBezTo>
                    <a:pt x="443" y="578"/>
                    <a:pt x="572" y="448"/>
                    <a:pt x="572" y="289"/>
                  </a:cubicBezTo>
                  <a:cubicBezTo>
                    <a:pt x="572" y="255"/>
                    <a:pt x="566" y="223"/>
                    <a:pt x="556" y="193"/>
                  </a:cubicBezTo>
                  <a:moveTo>
                    <a:pt x="282" y="62"/>
                  </a:moveTo>
                  <a:cubicBezTo>
                    <a:pt x="292" y="70"/>
                    <a:pt x="292" y="70"/>
                    <a:pt x="292" y="70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1" y="78"/>
                    <a:pt x="271" y="78"/>
                    <a:pt x="271" y="78"/>
                  </a:cubicBezTo>
                  <a:lnTo>
                    <a:pt x="282" y="62"/>
                  </a:lnTo>
                  <a:close/>
                  <a:moveTo>
                    <a:pt x="211" y="101"/>
                  </a:moveTo>
                  <a:cubicBezTo>
                    <a:pt x="232" y="96"/>
                    <a:pt x="232" y="96"/>
                    <a:pt x="232" y="96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11" y="107"/>
                    <a:pt x="211" y="107"/>
                    <a:pt x="211" y="107"/>
                  </a:cubicBezTo>
                  <a:lnTo>
                    <a:pt x="211" y="101"/>
                  </a:lnTo>
                  <a:close/>
                  <a:moveTo>
                    <a:pt x="218" y="127"/>
                  </a:moveTo>
                  <a:cubicBezTo>
                    <a:pt x="232" y="127"/>
                    <a:pt x="232" y="127"/>
                    <a:pt x="232" y="127"/>
                  </a:cubicBezTo>
                  <a:cubicBezTo>
                    <a:pt x="216" y="143"/>
                    <a:pt x="216" y="143"/>
                    <a:pt x="216" y="143"/>
                  </a:cubicBezTo>
                  <a:cubicBezTo>
                    <a:pt x="205" y="143"/>
                    <a:pt x="205" y="143"/>
                    <a:pt x="205" y="143"/>
                  </a:cubicBezTo>
                  <a:lnTo>
                    <a:pt x="218" y="127"/>
                  </a:lnTo>
                  <a:close/>
                  <a:moveTo>
                    <a:pt x="411" y="409"/>
                  </a:moveTo>
                  <a:cubicBezTo>
                    <a:pt x="403" y="439"/>
                    <a:pt x="403" y="439"/>
                    <a:pt x="403" y="439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4" y="437"/>
                    <a:pt x="384" y="437"/>
                    <a:pt x="384" y="437"/>
                  </a:cubicBezTo>
                  <a:cubicBezTo>
                    <a:pt x="396" y="415"/>
                    <a:pt x="396" y="415"/>
                    <a:pt x="396" y="415"/>
                  </a:cubicBezTo>
                  <a:cubicBezTo>
                    <a:pt x="411" y="396"/>
                    <a:pt x="411" y="396"/>
                    <a:pt x="411" y="396"/>
                  </a:cubicBezTo>
                  <a:lnTo>
                    <a:pt x="411" y="40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xmlns="" id="{B54C36A1-E43D-4690-8DE0-570926B58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860" y="2737798"/>
              <a:ext cx="2210895" cy="2210890"/>
            </a:xfrm>
            <a:custGeom>
              <a:avLst/>
              <a:gdLst>
                <a:gd name="T0" fmla="*/ 303 w 606"/>
                <a:gd name="T1" fmla="*/ 606 h 606"/>
                <a:gd name="T2" fmla="*/ 0 w 606"/>
                <a:gd name="T3" fmla="*/ 303 h 606"/>
                <a:gd name="T4" fmla="*/ 140 w 606"/>
                <a:gd name="T5" fmla="*/ 47 h 606"/>
                <a:gd name="T6" fmla="*/ 159 w 606"/>
                <a:gd name="T7" fmla="*/ 51 h 606"/>
                <a:gd name="T8" fmla="*/ 155 w 606"/>
                <a:gd name="T9" fmla="*/ 71 h 606"/>
                <a:gd name="T10" fmla="*/ 28 w 606"/>
                <a:gd name="T11" fmla="*/ 303 h 606"/>
                <a:gd name="T12" fmla="*/ 303 w 606"/>
                <a:gd name="T13" fmla="*/ 578 h 606"/>
                <a:gd name="T14" fmla="*/ 578 w 606"/>
                <a:gd name="T15" fmla="*/ 303 h 606"/>
                <a:gd name="T16" fmla="*/ 303 w 606"/>
                <a:gd name="T17" fmla="*/ 28 h 606"/>
                <a:gd name="T18" fmla="*/ 197 w 606"/>
                <a:gd name="T19" fmla="*/ 49 h 606"/>
                <a:gd name="T20" fmla="*/ 179 w 606"/>
                <a:gd name="T21" fmla="*/ 41 h 606"/>
                <a:gd name="T22" fmla="*/ 186 w 606"/>
                <a:gd name="T23" fmla="*/ 23 h 606"/>
                <a:gd name="T24" fmla="*/ 303 w 606"/>
                <a:gd name="T25" fmla="*/ 0 h 606"/>
                <a:gd name="T26" fmla="*/ 606 w 606"/>
                <a:gd name="T27" fmla="*/ 303 h 606"/>
                <a:gd name="T28" fmla="*/ 303 w 606"/>
                <a:gd name="T2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6" h="606">
                  <a:moveTo>
                    <a:pt x="303" y="606"/>
                  </a:moveTo>
                  <a:cubicBezTo>
                    <a:pt x="136" y="606"/>
                    <a:pt x="0" y="470"/>
                    <a:pt x="0" y="303"/>
                  </a:cubicBezTo>
                  <a:cubicBezTo>
                    <a:pt x="0" y="199"/>
                    <a:pt x="52" y="103"/>
                    <a:pt x="140" y="47"/>
                  </a:cubicBezTo>
                  <a:cubicBezTo>
                    <a:pt x="146" y="43"/>
                    <a:pt x="155" y="45"/>
                    <a:pt x="159" y="51"/>
                  </a:cubicBezTo>
                  <a:cubicBezTo>
                    <a:pt x="163" y="58"/>
                    <a:pt x="161" y="67"/>
                    <a:pt x="155" y="71"/>
                  </a:cubicBezTo>
                  <a:cubicBezTo>
                    <a:pt x="75" y="122"/>
                    <a:pt x="28" y="208"/>
                    <a:pt x="28" y="303"/>
                  </a:cubicBezTo>
                  <a:cubicBezTo>
                    <a:pt x="28" y="454"/>
                    <a:pt x="151" y="578"/>
                    <a:pt x="303" y="578"/>
                  </a:cubicBezTo>
                  <a:cubicBezTo>
                    <a:pt x="455" y="578"/>
                    <a:pt x="578" y="454"/>
                    <a:pt x="578" y="303"/>
                  </a:cubicBezTo>
                  <a:cubicBezTo>
                    <a:pt x="578" y="151"/>
                    <a:pt x="455" y="28"/>
                    <a:pt x="303" y="28"/>
                  </a:cubicBezTo>
                  <a:cubicBezTo>
                    <a:pt x="266" y="28"/>
                    <a:pt x="231" y="35"/>
                    <a:pt x="197" y="49"/>
                  </a:cubicBezTo>
                  <a:cubicBezTo>
                    <a:pt x="190" y="52"/>
                    <a:pt x="182" y="48"/>
                    <a:pt x="179" y="41"/>
                  </a:cubicBezTo>
                  <a:cubicBezTo>
                    <a:pt x="176" y="34"/>
                    <a:pt x="179" y="26"/>
                    <a:pt x="186" y="23"/>
                  </a:cubicBezTo>
                  <a:cubicBezTo>
                    <a:pt x="223" y="7"/>
                    <a:pt x="262" y="0"/>
                    <a:pt x="303" y="0"/>
                  </a:cubicBezTo>
                  <a:cubicBezTo>
                    <a:pt x="470" y="0"/>
                    <a:pt x="606" y="136"/>
                    <a:pt x="606" y="303"/>
                  </a:cubicBezTo>
                  <a:cubicBezTo>
                    <a:pt x="606" y="470"/>
                    <a:pt x="470" y="606"/>
                    <a:pt x="303" y="6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xmlns="" id="{FBD47707-797E-435E-BBAA-3008942D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507" y="2951589"/>
              <a:ext cx="2299541" cy="2252605"/>
            </a:xfrm>
            <a:custGeom>
              <a:avLst/>
              <a:gdLst>
                <a:gd name="T0" fmla="*/ 264 w 630"/>
                <a:gd name="T1" fmla="*/ 617 h 617"/>
                <a:gd name="T2" fmla="*/ 5 w 630"/>
                <a:gd name="T3" fmla="*/ 509 h 617"/>
                <a:gd name="T4" fmla="*/ 5 w 630"/>
                <a:gd name="T5" fmla="*/ 490 h 617"/>
                <a:gd name="T6" fmla="*/ 25 w 630"/>
                <a:gd name="T7" fmla="*/ 490 h 617"/>
                <a:gd name="T8" fmla="*/ 264 w 630"/>
                <a:gd name="T9" fmla="*/ 589 h 617"/>
                <a:gd name="T10" fmla="*/ 602 w 630"/>
                <a:gd name="T11" fmla="*/ 251 h 617"/>
                <a:gd name="T12" fmla="*/ 516 w 630"/>
                <a:gd name="T13" fmla="*/ 25 h 617"/>
                <a:gd name="T14" fmla="*/ 517 w 630"/>
                <a:gd name="T15" fmla="*/ 6 h 617"/>
                <a:gd name="T16" fmla="*/ 537 w 630"/>
                <a:gd name="T17" fmla="*/ 7 h 617"/>
                <a:gd name="T18" fmla="*/ 630 w 630"/>
                <a:gd name="T19" fmla="*/ 251 h 617"/>
                <a:gd name="T20" fmla="*/ 264 w 630"/>
                <a:gd name="T21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617">
                  <a:moveTo>
                    <a:pt x="264" y="617"/>
                  </a:moveTo>
                  <a:cubicBezTo>
                    <a:pt x="166" y="617"/>
                    <a:pt x="74" y="579"/>
                    <a:pt x="5" y="509"/>
                  </a:cubicBezTo>
                  <a:cubicBezTo>
                    <a:pt x="0" y="504"/>
                    <a:pt x="0" y="495"/>
                    <a:pt x="5" y="490"/>
                  </a:cubicBezTo>
                  <a:cubicBezTo>
                    <a:pt x="11" y="484"/>
                    <a:pt x="19" y="484"/>
                    <a:pt x="25" y="490"/>
                  </a:cubicBezTo>
                  <a:cubicBezTo>
                    <a:pt x="89" y="553"/>
                    <a:pt x="174" y="589"/>
                    <a:pt x="264" y="589"/>
                  </a:cubicBezTo>
                  <a:cubicBezTo>
                    <a:pt x="450" y="589"/>
                    <a:pt x="602" y="437"/>
                    <a:pt x="602" y="251"/>
                  </a:cubicBezTo>
                  <a:cubicBezTo>
                    <a:pt x="602" y="167"/>
                    <a:pt x="571" y="87"/>
                    <a:pt x="516" y="25"/>
                  </a:cubicBezTo>
                  <a:cubicBezTo>
                    <a:pt x="511" y="20"/>
                    <a:pt x="511" y="11"/>
                    <a:pt x="517" y="6"/>
                  </a:cubicBezTo>
                  <a:cubicBezTo>
                    <a:pt x="523" y="0"/>
                    <a:pt x="532" y="1"/>
                    <a:pt x="537" y="7"/>
                  </a:cubicBezTo>
                  <a:cubicBezTo>
                    <a:pt x="597" y="74"/>
                    <a:pt x="630" y="160"/>
                    <a:pt x="630" y="251"/>
                  </a:cubicBezTo>
                  <a:cubicBezTo>
                    <a:pt x="630" y="452"/>
                    <a:pt x="466" y="617"/>
                    <a:pt x="264" y="61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xmlns="" id="{80F33223-34C2-4955-BEA4-807BE8F587C3}"/>
              </a:ext>
            </a:extLst>
          </p:cNvPr>
          <p:cNvGrpSpPr/>
          <p:nvPr/>
        </p:nvGrpSpPr>
        <p:grpSpPr>
          <a:xfrm>
            <a:off x="11104660" y="154903"/>
            <a:ext cx="598714" cy="598714"/>
            <a:chOff x="8490857" y="892629"/>
            <a:chExt cx="598714" cy="598714"/>
          </a:xfrm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xmlns="" id="{A18F1FFA-6F11-47D5-BAB5-6F6B88AA99E8}"/>
                </a:ext>
              </a:extLst>
            </p:cNvPr>
            <p:cNvSpPr/>
            <p:nvPr/>
          </p:nvSpPr>
          <p:spPr>
            <a:xfrm>
              <a:off x="8490857" y="892629"/>
              <a:ext cx="598714" cy="5987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b="1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xmlns="" id="{4E2DA8DD-01D7-48C4-B829-FBD54505C4C4}"/>
                </a:ext>
              </a:extLst>
            </p:cNvPr>
            <p:cNvGrpSpPr/>
            <p:nvPr/>
          </p:nvGrpSpPr>
          <p:grpSpPr>
            <a:xfrm>
              <a:off x="8594164" y="1097705"/>
              <a:ext cx="392099" cy="188562"/>
              <a:chOff x="9240502" y="1326610"/>
              <a:chExt cx="764571" cy="367685"/>
            </a:xfrm>
            <a:solidFill>
              <a:schemeClr val="bg1"/>
            </a:solidFill>
          </p:grpSpPr>
          <p:sp>
            <p:nvSpPr>
              <p:cNvPr id="117" name="Freeform 236">
                <a:extLst>
                  <a:ext uri="{FF2B5EF4-FFF2-40B4-BE49-F238E27FC236}">
                    <a16:creationId xmlns:a16="http://schemas.microsoft.com/office/drawing/2014/main" xmlns="" id="{FD5B33B5-6C65-415D-962A-251F7F595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2" y="1326610"/>
                <a:ext cx="764571" cy="367685"/>
              </a:xfrm>
              <a:custGeom>
                <a:avLst/>
                <a:gdLst>
                  <a:gd name="T0" fmla="*/ 417 w 834"/>
                  <a:gd name="T1" fmla="*/ 401 h 401"/>
                  <a:gd name="T2" fmla="*/ 95 w 834"/>
                  <a:gd name="T3" fmla="*/ 281 h 401"/>
                  <a:gd name="T4" fmla="*/ 26 w 834"/>
                  <a:gd name="T5" fmla="*/ 12 h 401"/>
                  <a:gd name="T6" fmla="*/ 40 w 834"/>
                  <a:gd name="T7" fmla="*/ 0 h 401"/>
                  <a:gd name="T8" fmla="*/ 111 w 834"/>
                  <a:gd name="T9" fmla="*/ 4 h 401"/>
                  <a:gd name="T10" fmla="*/ 123 w 834"/>
                  <a:gd name="T11" fmla="*/ 19 h 401"/>
                  <a:gd name="T12" fmla="*/ 108 w 834"/>
                  <a:gd name="T13" fmla="*/ 32 h 401"/>
                  <a:gd name="T14" fmla="*/ 52 w 834"/>
                  <a:gd name="T15" fmla="*/ 29 h 401"/>
                  <a:gd name="T16" fmla="*/ 117 w 834"/>
                  <a:gd name="T17" fmla="*/ 263 h 401"/>
                  <a:gd name="T18" fmla="*/ 417 w 834"/>
                  <a:gd name="T19" fmla="*/ 373 h 401"/>
                  <a:gd name="T20" fmla="*/ 717 w 834"/>
                  <a:gd name="T21" fmla="*/ 263 h 401"/>
                  <a:gd name="T22" fmla="*/ 782 w 834"/>
                  <a:gd name="T23" fmla="*/ 29 h 401"/>
                  <a:gd name="T24" fmla="*/ 431 w 834"/>
                  <a:gd name="T25" fmla="*/ 288 h 401"/>
                  <a:gd name="T26" fmla="*/ 417 w 834"/>
                  <a:gd name="T27" fmla="*/ 301 h 401"/>
                  <a:gd name="T28" fmla="*/ 403 w 834"/>
                  <a:gd name="T29" fmla="*/ 288 h 401"/>
                  <a:gd name="T30" fmla="*/ 165 w 834"/>
                  <a:gd name="T31" fmla="*/ 41 h 401"/>
                  <a:gd name="T32" fmla="*/ 154 w 834"/>
                  <a:gd name="T33" fmla="*/ 24 h 401"/>
                  <a:gd name="T34" fmla="*/ 170 w 834"/>
                  <a:gd name="T35" fmla="*/ 13 h 401"/>
                  <a:gd name="T36" fmla="*/ 368 w 834"/>
                  <a:gd name="T37" fmla="*/ 129 h 401"/>
                  <a:gd name="T38" fmla="*/ 417 w 834"/>
                  <a:gd name="T39" fmla="*/ 222 h 401"/>
                  <a:gd name="T40" fmla="*/ 794 w 834"/>
                  <a:gd name="T41" fmla="*/ 0 h 401"/>
                  <a:gd name="T42" fmla="*/ 808 w 834"/>
                  <a:gd name="T43" fmla="*/ 12 h 401"/>
                  <a:gd name="T44" fmla="*/ 739 w 834"/>
                  <a:gd name="T45" fmla="*/ 281 h 401"/>
                  <a:gd name="T46" fmla="*/ 417 w 834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4" h="401">
                    <a:moveTo>
                      <a:pt x="417" y="401"/>
                    </a:moveTo>
                    <a:cubicBezTo>
                      <a:pt x="270" y="401"/>
                      <a:pt x="162" y="361"/>
                      <a:pt x="95" y="281"/>
                    </a:cubicBezTo>
                    <a:cubicBezTo>
                      <a:pt x="0" y="168"/>
                      <a:pt x="25" y="18"/>
                      <a:pt x="26" y="12"/>
                    </a:cubicBezTo>
                    <a:cubicBezTo>
                      <a:pt x="27" y="5"/>
                      <a:pt x="33" y="0"/>
                      <a:pt x="40" y="0"/>
                    </a:cubicBezTo>
                    <a:cubicBezTo>
                      <a:pt x="64" y="0"/>
                      <a:pt x="88" y="2"/>
                      <a:pt x="111" y="4"/>
                    </a:cubicBezTo>
                    <a:cubicBezTo>
                      <a:pt x="118" y="5"/>
                      <a:pt x="124" y="11"/>
                      <a:pt x="123" y="19"/>
                    </a:cubicBezTo>
                    <a:cubicBezTo>
                      <a:pt x="122" y="27"/>
                      <a:pt x="115" y="32"/>
                      <a:pt x="108" y="32"/>
                    </a:cubicBezTo>
                    <a:cubicBezTo>
                      <a:pt x="90" y="30"/>
                      <a:pt x="71" y="29"/>
                      <a:pt x="52" y="29"/>
                    </a:cubicBezTo>
                    <a:cubicBezTo>
                      <a:pt x="49" y="65"/>
                      <a:pt x="44" y="178"/>
                      <a:pt x="117" y="263"/>
                    </a:cubicBezTo>
                    <a:cubicBezTo>
                      <a:pt x="178" y="336"/>
                      <a:pt x="279" y="373"/>
                      <a:pt x="417" y="373"/>
                    </a:cubicBezTo>
                    <a:cubicBezTo>
                      <a:pt x="555" y="373"/>
                      <a:pt x="656" y="336"/>
                      <a:pt x="717" y="263"/>
                    </a:cubicBezTo>
                    <a:cubicBezTo>
                      <a:pt x="789" y="178"/>
                      <a:pt x="785" y="65"/>
                      <a:pt x="782" y="29"/>
                    </a:cubicBezTo>
                    <a:cubicBezTo>
                      <a:pt x="520" y="33"/>
                      <a:pt x="446" y="172"/>
                      <a:pt x="431" y="288"/>
                    </a:cubicBezTo>
                    <a:cubicBezTo>
                      <a:pt x="430" y="295"/>
                      <a:pt x="424" y="301"/>
                      <a:pt x="417" y="301"/>
                    </a:cubicBezTo>
                    <a:cubicBezTo>
                      <a:pt x="410" y="301"/>
                      <a:pt x="404" y="295"/>
                      <a:pt x="403" y="288"/>
                    </a:cubicBezTo>
                    <a:cubicBezTo>
                      <a:pt x="391" y="196"/>
                      <a:pt x="339" y="78"/>
                      <a:pt x="165" y="41"/>
                    </a:cubicBezTo>
                    <a:cubicBezTo>
                      <a:pt x="157" y="39"/>
                      <a:pt x="152" y="31"/>
                      <a:pt x="154" y="24"/>
                    </a:cubicBezTo>
                    <a:cubicBezTo>
                      <a:pt x="155" y="16"/>
                      <a:pt x="163" y="12"/>
                      <a:pt x="170" y="13"/>
                    </a:cubicBezTo>
                    <a:cubicBezTo>
                      <a:pt x="257" y="32"/>
                      <a:pt x="323" y="71"/>
                      <a:pt x="368" y="129"/>
                    </a:cubicBezTo>
                    <a:cubicBezTo>
                      <a:pt x="390" y="156"/>
                      <a:pt x="406" y="187"/>
                      <a:pt x="417" y="222"/>
                    </a:cubicBezTo>
                    <a:cubicBezTo>
                      <a:pt x="450" y="120"/>
                      <a:pt x="542" y="0"/>
                      <a:pt x="794" y="0"/>
                    </a:cubicBezTo>
                    <a:cubicBezTo>
                      <a:pt x="801" y="0"/>
                      <a:pt x="807" y="5"/>
                      <a:pt x="808" y="12"/>
                    </a:cubicBezTo>
                    <a:cubicBezTo>
                      <a:pt x="809" y="18"/>
                      <a:pt x="834" y="168"/>
                      <a:pt x="739" y="281"/>
                    </a:cubicBezTo>
                    <a:cubicBezTo>
                      <a:pt x="672" y="361"/>
                      <a:pt x="564" y="401"/>
                      <a:pt x="417" y="4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118" name="Freeform 238">
                <a:extLst>
                  <a:ext uri="{FF2B5EF4-FFF2-40B4-BE49-F238E27FC236}">
                    <a16:creationId xmlns:a16="http://schemas.microsoft.com/office/drawing/2014/main" xmlns="" id="{9DB4EFCE-631B-45D8-B016-C8B82B3E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8186" y="1432800"/>
                <a:ext cx="268131" cy="261494"/>
              </a:xfrm>
              <a:custGeom>
                <a:avLst/>
                <a:gdLst>
                  <a:gd name="T0" fmla="*/ 16 w 293"/>
                  <a:gd name="T1" fmla="*/ 286 h 286"/>
                  <a:gd name="T2" fmla="*/ 6 w 293"/>
                  <a:gd name="T3" fmla="*/ 282 h 286"/>
                  <a:gd name="T4" fmla="*/ 6 w 293"/>
                  <a:gd name="T5" fmla="*/ 262 h 286"/>
                  <a:gd name="T6" fmla="*/ 267 w 293"/>
                  <a:gd name="T7" fmla="*/ 5 h 286"/>
                  <a:gd name="T8" fmla="*/ 287 w 293"/>
                  <a:gd name="T9" fmla="*/ 5 h 286"/>
                  <a:gd name="T10" fmla="*/ 287 w 293"/>
                  <a:gd name="T11" fmla="*/ 25 h 286"/>
                  <a:gd name="T12" fmla="*/ 26 w 293"/>
                  <a:gd name="T13" fmla="*/ 282 h 286"/>
                  <a:gd name="T14" fmla="*/ 16 w 293"/>
                  <a:gd name="T1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286">
                    <a:moveTo>
                      <a:pt x="16" y="286"/>
                    </a:moveTo>
                    <a:cubicBezTo>
                      <a:pt x="12" y="286"/>
                      <a:pt x="9" y="284"/>
                      <a:pt x="6" y="282"/>
                    </a:cubicBezTo>
                    <a:cubicBezTo>
                      <a:pt x="0" y="276"/>
                      <a:pt x="0" y="267"/>
                      <a:pt x="6" y="262"/>
                    </a:cubicBezTo>
                    <a:cubicBezTo>
                      <a:pt x="267" y="5"/>
                      <a:pt x="267" y="5"/>
                      <a:pt x="267" y="5"/>
                    </a:cubicBezTo>
                    <a:cubicBezTo>
                      <a:pt x="273" y="0"/>
                      <a:pt x="282" y="0"/>
                      <a:pt x="287" y="5"/>
                    </a:cubicBezTo>
                    <a:cubicBezTo>
                      <a:pt x="293" y="11"/>
                      <a:pt x="292" y="20"/>
                      <a:pt x="287" y="25"/>
                    </a:cubicBezTo>
                    <a:cubicBezTo>
                      <a:pt x="26" y="282"/>
                      <a:pt x="26" y="282"/>
                      <a:pt x="26" y="282"/>
                    </a:cubicBezTo>
                    <a:cubicBezTo>
                      <a:pt x="23" y="284"/>
                      <a:pt x="19" y="286"/>
                      <a:pt x="16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119" name="Freeform 239">
                <a:extLst>
                  <a:ext uri="{FF2B5EF4-FFF2-40B4-BE49-F238E27FC236}">
                    <a16:creationId xmlns:a16="http://schemas.microsoft.com/office/drawing/2014/main" xmlns="" id="{3A346A4F-6C7E-446D-B84C-DBF2CC8B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257" y="1432800"/>
                <a:ext cx="266804" cy="261494"/>
              </a:xfrm>
              <a:custGeom>
                <a:avLst/>
                <a:gdLst>
                  <a:gd name="T0" fmla="*/ 277 w 292"/>
                  <a:gd name="T1" fmla="*/ 286 h 286"/>
                  <a:gd name="T2" fmla="*/ 267 w 292"/>
                  <a:gd name="T3" fmla="*/ 282 h 286"/>
                  <a:gd name="T4" fmla="*/ 6 w 292"/>
                  <a:gd name="T5" fmla="*/ 25 h 286"/>
                  <a:gd name="T6" fmla="*/ 5 w 292"/>
                  <a:gd name="T7" fmla="*/ 5 h 286"/>
                  <a:gd name="T8" fmla="*/ 25 w 292"/>
                  <a:gd name="T9" fmla="*/ 5 h 286"/>
                  <a:gd name="T10" fmla="*/ 287 w 292"/>
                  <a:gd name="T11" fmla="*/ 262 h 286"/>
                  <a:gd name="T12" fmla="*/ 287 w 292"/>
                  <a:gd name="T13" fmla="*/ 282 h 286"/>
                  <a:gd name="T14" fmla="*/ 277 w 292"/>
                  <a:gd name="T1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86">
                    <a:moveTo>
                      <a:pt x="277" y="286"/>
                    </a:moveTo>
                    <a:cubicBezTo>
                      <a:pt x="273" y="286"/>
                      <a:pt x="270" y="284"/>
                      <a:pt x="267" y="28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87" y="262"/>
                      <a:pt x="287" y="262"/>
                      <a:pt x="287" y="262"/>
                    </a:cubicBezTo>
                    <a:cubicBezTo>
                      <a:pt x="292" y="267"/>
                      <a:pt x="292" y="276"/>
                      <a:pt x="287" y="282"/>
                    </a:cubicBezTo>
                    <a:cubicBezTo>
                      <a:pt x="284" y="284"/>
                      <a:pt x="280" y="286"/>
                      <a:pt x="277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86CB6C21-0E90-46A3-9B51-C76CEC827AF6}"/>
              </a:ext>
            </a:extLst>
          </p:cNvPr>
          <p:cNvSpPr txBox="1"/>
          <p:nvPr/>
        </p:nvSpPr>
        <p:spPr>
          <a:xfrm>
            <a:off x="10679160" y="798785"/>
            <a:ext cx="1463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>
                <a:solidFill>
                  <a:schemeClr val="bg2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Eco-Friendly Recycling</a:t>
            </a:r>
            <a:endParaRPr kumimoji="1" lang="ko-KR" altLang="en-US" sz="800" b="1">
              <a:solidFill>
                <a:schemeClr val="bg2"/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pSp>
        <p:nvGrpSpPr>
          <p:cNvPr id="121" name="그룹 120">
            <a:extLst>
              <a:ext uri="{FF2B5EF4-FFF2-40B4-BE49-F238E27FC236}">
                <a16:creationId xmlns:a16="http://schemas.microsoft.com/office/drawing/2014/main" xmlns="" id="{E84AC6D6-F6C4-4F4A-ADB1-DAC1A72A9935}"/>
              </a:ext>
            </a:extLst>
          </p:cNvPr>
          <p:cNvGrpSpPr/>
          <p:nvPr/>
        </p:nvGrpSpPr>
        <p:grpSpPr>
          <a:xfrm>
            <a:off x="762343" y="216114"/>
            <a:ext cx="1476930" cy="396645"/>
            <a:chOff x="4264295" y="6070247"/>
            <a:chExt cx="1842274" cy="456065"/>
          </a:xfrm>
          <a:effectLst>
            <a:outerShdw blurRad="12700" sx="101000" sy="101000" algn="ctr" rotWithShape="0">
              <a:schemeClr val="bg1">
                <a:alpha val="80000"/>
              </a:schemeClr>
            </a:outerShdw>
          </a:effectLst>
        </p:grpSpPr>
        <p:sp>
          <p:nvSpPr>
            <p:cNvPr id="122" name="모서리가 둥근 직사각형 1">
              <a:extLst>
                <a:ext uri="{FF2B5EF4-FFF2-40B4-BE49-F238E27FC236}">
                  <a16:creationId xmlns:a16="http://schemas.microsoft.com/office/drawing/2014/main" xmlns="" id="{455981AC-49AF-4306-95CE-31C9DE5485C8}"/>
                </a:ext>
              </a:extLst>
            </p:cNvPr>
            <p:cNvSpPr/>
            <p:nvPr/>
          </p:nvSpPr>
          <p:spPr>
            <a:xfrm>
              <a:off x="4700829" y="6110824"/>
              <a:ext cx="1405740" cy="3678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rgbClr val="7BA04E"/>
                  </a:solidFill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ECO &amp; Mean</a:t>
              </a:r>
              <a:endParaRPr lang="ko-KR" altLang="en-US" sz="1050" b="1" dirty="0">
                <a:solidFill>
                  <a:srgbClr val="7BA04E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xmlns="" id="{2B85FACC-7DB0-491D-ABAF-336B5EFB1C72}"/>
                </a:ext>
              </a:extLst>
            </p:cNvPr>
            <p:cNvGrpSpPr/>
            <p:nvPr/>
          </p:nvGrpSpPr>
          <p:grpSpPr>
            <a:xfrm>
              <a:off x="4264295" y="6070247"/>
              <a:ext cx="416510" cy="456065"/>
              <a:chOff x="3452813" y="1825626"/>
              <a:chExt cx="825500" cy="673100"/>
            </a:xfrm>
            <a:solidFill>
              <a:srgbClr val="698845"/>
            </a:solidFill>
          </p:grpSpPr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xmlns="" id="{933E490C-410C-4EAD-8D91-42F53464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2201863"/>
                <a:ext cx="392113" cy="296863"/>
              </a:xfrm>
              <a:custGeom>
                <a:avLst/>
                <a:gdLst>
                  <a:gd name="T0" fmla="*/ 0 w 49"/>
                  <a:gd name="T1" fmla="*/ 9 h 37"/>
                  <a:gd name="T2" fmla="*/ 49 w 49"/>
                  <a:gd name="T3" fmla="*/ 25 h 37"/>
                  <a:gd name="T4" fmla="*/ 0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9"/>
                    </a:moveTo>
                    <a:cubicBezTo>
                      <a:pt x="0" y="9"/>
                      <a:pt x="17" y="37"/>
                      <a:pt x="49" y="25"/>
                    </a:cubicBezTo>
                    <a:cubicBezTo>
                      <a:pt x="49" y="25"/>
                      <a:pt x="33" y="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5" name="Freeform 8">
                <a:extLst>
                  <a:ext uri="{FF2B5EF4-FFF2-40B4-BE49-F238E27FC236}">
                    <a16:creationId xmlns:a16="http://schemas.microsoft.com/office/drawing/2014/main" xmlns="" id="{044C7B0E-7F4F-4027-8F73-22C15383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6" y="2073276"/>
                <a:ext cx="215900" cy="185738"/>
              </a:xfrm>
              <a:custGeom>
                <a:avLst/>
                <a:gdLst>
                  <a:gd name="T0" fmla="*/ 0 w 27"/>
                  <a:gd name="T1" fmla="*/ 0 h 23"/>
                  <a:gd name="T2" fmla="*/ 27 w 27"/>
                  <a:gd name="T3" fmla="*/ 23 h 23"/>
                  <a:gd name="T4" fmla="*/ 0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3" y="22"/>
                      <a:pt x="27" y="23"/>
                    </a:cubicBezTo>
                    <a:cubicBezTo>
                      <a:pt x="27" y="23"/>
                      <a:pt x="2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6" name="Freeform 9">
                <a:extLst>
                  <a:ext uri="{FF2B5EF4-FFF2-40B4-BE49-F238E27FC236}">
                    <a16:creationId xmlns:a16="http://schemas.microsoft.com/office/drawing/2014/main" xmlns="" id="{1A0D213B-A913-4E25-9B2E-2247B0D4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073276"/>
                <a:ext cx="215900" cy="185738"/>
              </a:xfrm>
              <a:custGeom>
                <a:avLst/>
                <a:gdLst>
                  <a:gd name="T0" fmla="*/ 27 w 27"/>
                  <a:gd name="T1" fmla="*/ 0 h 23"/>
                  <a:gd name="T2" fmla="*/ 0 w 27"/>
                  <a:gd name="T3" fmla="*/ 23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27" y="0"/>
                    </a:moveTo>
                    <a:cubicBezTo>
                      <a:pt x="27" y="0"/>
                      <a:pt x="24" y="22"/>
                      <a:pt x="0" y="23"/>
                    </a:cubicBezTo>
                    <a:cubicBezTo>
                      <a:pt x="0" y="23"/>
                      <a:pt x="3" y="3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7" name="Freeform 10">
                <a:extLst>
                  <a:ext uri="{FF2B5EF4-FFF2-40B4-BE49-F238E27FC236}">
                    <a16:creationId xmlns:a16="http://schemas.microsoft.com/office/drawing/2014/main" xmlns="" id="{8CBB2262-BB1C-4149-8507-3AB7913B6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2201863"/>
                <a:ext cx="393700" cy="296863"/>
              </a:xfrm>
              <a:custGeom>
                <a:avLst/>
                <a:gdLst>
                  <a:gd name="T0" fmla="*/ 49 w 49"/>
                  <a:gd name="T1" fmla="*/ 9 h 37"/>
                  <a:gd name="T2" fmla="*/ 0 w 49"/>
                  <a:gd name="T3" fmla="*/ 25 h 37"/>
                  <a:gd name="T4" fmla="*/ 49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49" y="9"/>
                    </a:moveTo>
                    <a:cubicBezTo>
                      <a:pt x="49" y="9"/>
                      <a:pt x="32" y="37"/>
                      <a:pt x="0" y="25"/>
                    </a:cubicBezTo>
                    <a:cubicBezTo>
                      <a:pt x="0" y="25"/>
                      <a:pt x="16" y="0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 dirty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xmlns="" id="{568AC96B-B17E-45D7-B16C-8D657FC6E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1825626"/>
                <a:ext cx="207963" cy="296863"/>
              </a:xfrm>
              <a:custGeom>
                <a:avLst/>
                <a:gdLst>
                  <a:gd name="T0" fmla="*/ 12 w 26"/>
                  <a:gd name="T1" fmla="*/ 37 h 37"/>
                  <a:gd name="T2" fmla="*/ 13 w 26"/>
                  <a:gd name="T3" fmla="*/ 0 h 37"/>
                  <a:gd name="T4" fmla="*/ 12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cubicBezTo>
                      <a:pt x="12" y="37"/>
                      <a:pt x="0" y="27"/>
                      <a:pt x="13" y="0"/>
                    </a:cubicBezTo>
                    <a:cubicBezTo>
                      <a:pt x="13" y="0"/>
                      <a:pt x="26" y="2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36258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자금계획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553DB00C-A350-4F4C-A407-9E2160B6313D}"/>
              </a:ext>
            </a:extLst>
          </p:cNvPr>
          <p:cNvGrpSpPr/>
          <p:nvPr/>
        </p:nvGrpSpPr>
        <p:grpSpPr>
          <a:xfrm>
            <a:off x="436897" y="3816350"/>
            <a:ext cx="1531603" cy="2373426"/>
            <a:chOff x="714781" y="2501900"/>
            <a:chExt cx="2171798" cy="3453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xmlns="" id="{687D62B9-5E61-4E84-A65A-6A0CD8FEE247}"/>
                </a:ext>
              </a:extLst>
            </p:cNvPr>
            <p:cNvGrpSpPr/>
            <p:nvPr/>
          </p:nvGrpSpPr>
          <p:grpSpPr>
            <a:xfrm flipH="1">
              <a:off x="761985" y="5290455"/>
              <a:ext cx="1480176" cy="664983"/>
              <a:chOff x="2583673" y="5251433"/>
              <a:chExt cx="2005922" cy="901179"/>
            </a:xfrm>
          </p:grpSpPr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xmlns="" id="{7311C5F2-F199-49BE-A9BD-BB17FB31BCF6}"/>
                  </a:ext>
                </a:extLst>
              </p:cNvPr>
              <p:cNvSpPr/>
              <p:nvPr/>
            </p:nvSpPr>
            <p:spPr>
              <a:xfrm>
                <a:off x="2583673" y="5251433"/>
                <a:ext cx="2005922" cy="901179"/>
              </a:xfrm>
              <a:prstGeom prst="ellipse">
                <a:avLst/>
              </a:prstGeom>
              <a:solidFill>
                <a:schemeClr val="accent2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xmlns="" id="{A57CA92D-FFDC-4DC2-B3A8-C7C923317BE4}"/>
                  </a:ext>
                </a:extLst>
              </p:cNvPr>
              <p:cNvSpPr/>
              <p:nvPr/>
            </p:nvSpPr>
            <p:spPr>
              <a:xfrm>
                <a:off x="3049365" y="5443822"/>
                <a:ext cx="1149446" cy="51640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xmlns="" id="{5D00D262-C5D1-4512-A241-59401F517145}"/>
                </a:ext>
              </a:extLst>
            </p:cNvPr>
            <p:cNvGrpSpPr/>
            <p:nvPr/>
          </p:nvGrpSpPr>
          <p:grpSpPr>
            <a:xfrm flipH="1">
              <a:off x="1996950" y="2746339"/>
              <a:ext cx="657663" cy="874542"/>
              <a:chOff x="4802788" y="1519564"/>
              <a:chExt cx="149227" cy="198438"/>
            </a:xfrm>
          </p:grpSpPr>
          <p:sp>
            <p:nvSpPr>
              <p:cNvPr id="52" name="Freeform 41000">
                <a:extLst>
                  <a:ext uri="{FF2B5EF4-FFF2-40B4-BE49-F238E27FC236}">
                    <a16:creationId xmlns:a16="http://schemas.microsoft.com/office/drawing/2014/main" xmlns="" id="{B4462150-CCC4-4970-9F5E-DC7A9C58D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788" y="1625927"/>
                <a:ext cx="36513" cy="92075"/>
              </a:xfrm>
              <a:custGeom>
                <a:avLst/>
                <a:gdLst>
                  <a:gd name="T0" fmla="*/ 0 w 23"/>
                  <a:gd name="T1" fmla="*/ 6 h 58"/>
                  <a:gd name="T2" fmla="*/ 0 w 23"/>
                  <a:gd name="T3" fmla="*/ 58 h 58"/>
                  <a:gd name="T4" fmla="*/ 23 w 23"/>
                  <a:gd name="T5" fmla="*/ 52 h 58"/>
                  <a:gd name="T6" fmla="*/ 23 w 23"/>
                  <a:gd name="T7" fmla="*/ 0 h 58"/>
                  <a:gd name="T8" fmla="*/ 0 w 23"/>
                  <a:gd name="T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8">
                    <a:moveTo>
                      <a:pt x="0" y="6"/>
                    </a:moveTo>
                    <a:lnTo>
                      <a:pt x="0" y="58"/>
                    </a:lnTo>
                    <a:lnTo>
                      <a:pt x="23" y="52"/>
                    </a:lnTo>
                    <a:lnTo>
                      <a:pt x="2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41001">
                <a:extLst>
                  <a:ext uri="{FF2B5EF4-FFF2-40B4-BE49-F238E27FC236}">
                    <a16:creationId xmlns:a16="http://schemas.microsoft.com/office/drawing/2014/main" xmlns="" id="{8FA16CBA-2932-4746-A28C-EE6DB6DF3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351" y="1575127"/>
                <a:ext cx="36513" cy="130175"/>
              </a:xfrm>
              <a:custGeom>
                <a:avLst/>
                <a:gdLst>
                  <a:gd name="T0" fmla="*/ 0 w 23"/>
                  <a:gd name="T1" fmla="*/ 7 h 82"/>
                  <a:gd name="T2" fmla="*/ 0 w 23"/>
                  <a:gd name="T3" fmla="*/ 82 h 82"/>
                  <a:gd name="T4" fmla="*/ 23 w 23"/>
                  <a:gd name="T5" fmla="*/ 74 h 82"/>
                  <a:gd name="T6" fmla="*/ 23 w 23"/>
                  <a:gd name="T7" fmla="*/ 0 h 82"/>
                  <a:gd name="T8" fmla="*/ 0 w 23"/>
                  <a:gd name="T9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2">
                    <a:moveTo>
                      <a:pt x="0" y="7"/>
                    </a:moveTo>
                    <a:lnTo>
                      <a:pt x="0" y="82"/>
                    </a:lnTo>
                    <a:lnTo>
                      <a:pt x="23" y="74"/>
                    </a:lnTo>
                    <a:lnTo>
                      <a:pt x="2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41002">
                <a:extLst>
                  <a:ext uri="{FF2B5EF4-FFF2-40B4-BE49-F238E27FC236}">
                    <a16:creationId xmlns:a16="http://schemas.microsoft.com/office/drawing/2014/main" xmlns="" id="{FDA40585-F956-4866-A5E4-34EBD0FA1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502" y="1625927"/>
                <a:ext cx="36513" cy="63500"/>
              </a:xfrm>
              <a:custGeom>
                <a:avLst/>
                <a:gdLst>
                  <a:gd name="T0" fmla="*/ 0 w 23"/>
                  <a:gd name="T1" fmla="*/ 6 h 40"/>
                  <a:gd name="T2" fmla="*/ 0 w 23"/>
                  <a:gd name="T3" fmla="*/ 40 h 40"/>
                  <a:gd name="T4" fmla="*/ 23 w 23"/>
                  <a:gd name="T5" fmla="*/ 31 h 40"/>
                  <a:gd name="T6" fmla="*/ 23 w 23"/>
                  <a:gd name="T7" fmla="*/ 0 h 40"/>
                  <a:gd name="T8" fmla="*/ 0 w 23"/>
                  <a:gd name="T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0">
                    <a:moveTo>
                      <a:pt x="0" y="6"/>
                    </a:moveTo>
                    <a:lnTo>
                      <a:pt x="0" y="40"/>
                    </a:lnTo>
                    <a:lnTo>
                      <a:pt x="23" y="31"/>
                    </a:lnTo>
                    <a:lnTo>
                      <a:pt x="2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41003">
                <a:extLst>
                  <a:ext uri="{FF2B5EF4-FFF2-40B4-BE49-F238E27FC236}">
                    <a16:creationId xmlns:a16="http://schemas.microsoft.com/office/drawing/2014/main" xmlns="" id="{1E87DA44-F068-4C3C-9B44-804FEA7F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176" y="1519564"/>
                <a:ext cx="39688" cy="46038"/>
              </a:xfrm>
              <a:custGeom>
                <a:avLst/>
                <a:gdLst>
                  <a:gd name="T0" fmla="*/ 2 w 25"/>
                  <a:gd name="T1" fmla="*/ 6 h 29"/>
                  <a:gd name="T2" fmla="*/ 0 w 25"/>
                  <a:gd name="T3" fmla="*/ 8 h 29"/>
                  <a:gd name="T4" fmla="*/ 0 w 25"/>
                  <a:gd name="T5" fmla="*/ 27 h 29"/>
                  <a:gd name="T6" fmla="*/ 2 w 25"/>
                  <a:gd name="T7" fmla="*/ 29 h 29"/>
                  <a:gd name="T8" fmla="*/ 25 w 25"/>
                  <a:gd name="T9" fmla="*/ 21 h 29"/>
                  <a:gd name="T10" fmla="*/ 25 w 25"/>
                  <a:gd name="T11" fmla="*/ 21 h 29"/>
                  <a:gd name="T12" fmla="*/ 25 w 25"/>
                  <a:gd name="T13" fmla="*/ 2 h 29"/>
                  <a:gd name="T14" fmla="*/ 25 w 25"/>
                  <a:gd name="T15" fmla="*/ 0 h 29"/>
                  <a:gd name="T16" fmla="*/ 2 w 25"/>
                  <a:gd name="T1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2" y="6"/>
                    </a:moveTo>
                    <a:lnTo>
                      <a:pt x="0" y="8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41005">
                <a:extLst>
                  <a:ext uri="{FF2B5EF4-FFF2-40B4-BE49-F238E27FC236}">
                    <a16:creationId xmlns:a16="http://schemas.microsoft.com/office/drawing/2014/main" xmlns="" id="{B1467D70-4CAD-49EA-A751-3213A3FD4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638" y="1556077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4 w 6"/>
                  <a:gd name="T3" fmla="*/ 8 h 8"/>
                  <a:gd name="T4" fmla="*/ 6 w 6"/>
                  <a:gd name="T5" fmla="*/ 0 h 8"/>
                  <a:gd name="T6" fmla="*/ 0 w 6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4" y="8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71ADF749-9582-484B-A282-B998D41AEED6}"/>
                </a:ext>
              </a:extLst>
            </p:cNvPr>
            <p:cNvGrpSpPr/>
            <p:nvPr/>
          </p:nvGrpSpPr>
          <p:grpSpPr>
            <a:xfrm flipH="1">
              <a:off x="901827" y="2822484"/>
              <a:ext cx="1206563" cy="3050688"/>
              <a:chOff x="8194676" y="4686301"/>
              <a:chExt cx="279400" cy="706438"/>
            </a:xfrm>
          </p:grpSpPr>
          <p:sp>
            <p:nvSpPr>
              <p:cNvPr id="32" name="Freeform 40964">
                <a:extLst>
                  <a:ext uri="{FF2B5EF4-FFF2-40B4-BE49-F238E27FC236}">
                    <a16:creationId xmlns:a16="http://schemas.microsoft.com/office/drawing/2014/main" xmlns="" id="{F2D248BE-B398-40E0-9EF6-02D30BD2C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526" y="5278439"/>
                <a:ext cx="73025" cy="47625"/>
              </a:xfrm>
              <a:custGeom>
                <a:avLst/>
                <a:gdLst>
                  <a:gd name="T0" fmla="*/ 2 w 22"/>
                  <a:gd name="T1" fmla="*/ 12 h 14"/>
                  <a:gd name="T2" fmla="*/ 14 w 22"/>
                  <a:gd name="T3" fmla="*/ 11 h 14"/>
                  <a:gd name="T4" fmla="*/ 21 w 22"/>
                  <a:gd name="T5" fmla="*/ 7 h 14"/>
                  <a:gd name="T6" fmla="*/ 21 w 22"/>
                  <a:gd name="T7" fmla="*/ 0 h 14"/>
                  <a:gd name="T8" fmla="*/ 16 w 22"/>
                  <a:gd name="T9" fmla="*/ 1 h 14"/>
                  <a:gd name="T10" fmla="*/ 11 w 22"/>
                  <a:gd name="T11" fmla="*/ 4 h 14"/>
                  <a:gd name="T12" fmla="*/ 2 w 22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4">
                    <a:moveTo>
                      <a:pt x="2" y="12"/>
                    </a:moveTo>
                    <a:cubicBezTo>
                      <a:pt x="4" y="14"/>
                      <a:pt x="9" y="13"/>
                      <a:pt x="14" y="11"/>
                    </a:cubicBezTo>
                    <a:cubicBezTo>
                      <a:pt x="18" y="8"/>
                      <a:pt x="20" y="9"/>
                      <a:pt x="21" y="7"/>
                    </a:cubicBezTo>
                    <a:cubicBezTo>
                      <a:pt x="22" y="6"/>
                      <a:pt x="21" y="0"/>
                      <a:pt x="21" y="0"/>
                    </a:cubicBezTo>
                    <a:cubicBezTo>
                      <a:pt x="21" y="0"/>
                      <a:pt x="18" y="0"/>
                      <a:pt x="16" y="1"/>
                    </a:cubicBezTo>
                    <a:cubicBezTo>
                      <a:pt x="14" y="2"/>
                      <a:pt x="12" y="4"/>
                      <a:pt x="11" y="4"/>
                    </a:cubicBezTo>
                    <a:cubicBezTo>
                      <a:pt x="7" y="6"/>
                      <a:pt x="0" y="11"/>
                      <a:pt x="2" y="12"/>
                    </a:cubicBez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40965">
                <a:extLst>
                  <a:ext uri="{FF2B5EF4-FFF2-40B4-BE49-F238E27FC236}">
                    <a16:creationId xmlns:a16="http://schemas.microsoft.com/office/drawing/2014/main" xmlns="" id="{65BE891A-5193-48AC-9904-0C0FEB6C3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713" y="5319714"/>
                <a:ext cx="36513" cy="73025"/>
              </a:xfrm>
              <a:custGeom>
                <a:avLst/>
                <a:gdLst>
                  <a:gd name="T0" fmla="*/ 1 w 11"/>
                  <a:gd name="T1" fmla="*/ 1 h 22"/>
                  <a:gd name="T2" fmla="*/ 6 w 11"/>
                  <a:gd name="T3" fmla="*/ 20 h 22"/>
                  <a:gd name="T4" fmla="*/ 10 w 11"/>
                  <a:gd name="T5" fmla="*/ 0 h 22"/>
                  <a:gd name="T6" fmla="*/ 1 w 11"/>
                  <a:gd name="T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1" y="1"/>
                    </a:moveTo>
                    <a:cubicBezTo>
                      <a:pt x="1" y="1"/>
                      <a:pt x="0" y="19"/>
                      <a:pt x="6" y="20"/>
                    </a:cubicBezTo>
                    <a:cubicBezTo>
                      <a:pt x="11" y="22"/>
                      <a:pt x="10" y="0"/>
                      <a:pt x="1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40966">
                <a:extLst>
                  <a:ext uri="{FF2B5EF4-FFF2-40B4-BE49-F238E27FC236}">
                    <a16:creationId xmlns:a16="http://schemas.microsoft.com/office/drawing/2014/main" xmlns="" id="{2AFD31DA-8D30-4BC6-A239-6F615DCA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038" y="4976814"/>
                <a:ext cx="120650" cy="352425"/>
              </a:xfrm>
              <a:custGeom>
                <a:avLst/>
                <a:gdLst>
                  <a:gd name="T0" fmla="*/ 0 w 36"/>
                  <a:gd name="T1" fmla="*/ 0 h 106"/>
                  <a:gd name="T2" fmla="*/ 0 w 36"/>
                  <a:gd name="T3" fmla="*/ 39 h 106"/>
                  <a:gd name="T4" fmla="*/ 1 w 36"/>
                  <a:gd name="T5" fmla="*/ 93 h 106"/>
                  <a:gd name="T6" fmla="*/ 6 w 36"/>
                  <a:gd name="T7" fmla="*/ 96 h 106"/>
                  <a:gd name="T8" fmla="*/ 12 w 36"/>
                  <a:gd name="T9" fmla="*/ 95 h 106"/>
                  <a:gd name="T10" fmla="*/ 16 w 36"/>
                  <a:gd name="T11" fmla="*/ 41 h 106"/>
                  <a:gd name="T12" fmla="*/ 19 w 36"/>
                  <a:gd name="T13" fmla="*/ 104 h 106"/>
                  <a:gd name="T14" fmla="*/ 26 w 36"/>
                  <a:gd name="T15" fmla="*/ 106 h 106"/>
                  <a:gd name="T16" fmla="*/ 32 w 36"/>
                  <a:gd name="T17" fmla="*/ 104 h 106"/>
                  <a:gd name="T18" fmla="*/ 35 w 36"/>
                  <a:gd name="T19" fmla="*/ 48 h 106"/>
                  <a:gd name="T20" fmla="*/ 36 w 36"/>
                  <a:gd name="T21" fmla="*/ 3 h 106"/>
                  <a:gd name="T22" fmla="*/ 0 w 36"/>
                  <a:gd name="T2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06">
                    <a:moveTo>
                      <a:pt x="0" y="0"/>
                    </a:moveTo>
                    <a:cubicBezTo>
                      <a:pt x="0" y="0"/>
                      <a:pt x="0" y="29"/>
                      <a:pt x="0" y="39"/>
                    </a:cubicBezTo>
                    <a:cubicBezTo>
                      <a:pt x="0" y="52"/>
                      <a:pt x="1" y="93"/>
                      <a:pt x="1" y="93"/>
                    </a:cubicBezTo>
                    <a:cubicBezTo>
                      <a:pt x="1" y="93"/>
                      <a:pt x="3" y="95"/>
                      <a:pt x="6" y="96"/>
                    </a:cubicBezTo>
                    <a:cubicBezTo>
                      <a:pt x="11" y="96"/>
                      <a:pt x="12" y="95"/>
                      <a:pt x="12" y="95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9" y="104"/>
                      <a:pt x="22" y="106"/>
                      <a:pt x="26" y="106"/>
                    </a:cubicBezTo>
                    <a:cubicBezTo>
                      <a:pt x="31" y="106"/>
                      <a:pt x="32" y="104"/>
                      <a:pt x="32" y="104"/>
                    </a:cubicBezTo>
                    <a:cubicBezTo>
                      <a:pt x="32" y="104"/>
                      <a:pt x="35" y="62"/>
                      <a:pt x="35" y="48"/>
                    </a:cubicBezTo>
                    <a:cubicBezTo>
                      <a:pt x="35" y="36"/>
                      <a:pt x="36" y="3"/>
                      <a:pt x="36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C71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40967">
                <a:extLst>
                  <a:ext uri="{FF2B5EF4-FFF2-40B4-BE49-F238E27FC236}">
                    <a16:creationId xmlns:a16="http://schemas.microsoft.com/office/drawing/2014/main" xmlns="" id="{00C323CE-10BD-486D-B878-AC2D96C6E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826" y="4986339"/>
                <a:ext cx="42863" cy="342900"/>
              </a:xfrm>
              <a:custGeom>
                <a:avLst/>
                <a:gdLst>
                  <a:gd name="T0" fmla="*/ 13 w 13"/>
                  <a:gd name="T1" fmla="*/ 0 h 103"/>
                  <a:gd name="T2" fmla="*/ 12 w 13"/>
                  <a:gd name="T3" fmla="*/ 45 h 103"/>
                  <a:gd name="T4" fmla="*/ 9 w 13"/>
                  <a:gd name="T5" fmla="*/ 101 h 103"/>
                  <a:gd name="T6" fmla="*/ 3 w 13"/>
                  <a:gd name="T7" fmla="*/ 103 h 103"/>
                  <a:gd name="T8" fmla="*/ 0 w 13"/>
                  <a:gd name="T9" fmla="*/ 102 h 103"/>
                  <a:gd name="T10" fmla="*/ 4 w 13"/>
                  <a:gd name="T11" fmla="*/ 89 h 103"/>
                  <a:gd name="T12" fmla="*/ 6 w 13"/>
                  <a:gd name="T13" fmla="*/ 7 h 103"/>
                  <a:gd name="T14" fmla="*/ 9 w 13"/>
                  <a:gd name="T15" fmla="*/ 0 h 103"/>
                  <a:gd name="T16" fmla="*/ 12 w 13"/>
                  <a:gd name="T17" fmla="*/ 0 h 103"/>
                  <a:gd name="T18" fmla="*/ 13 w 13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3">
                    <a:moveTo>
                      <a:pt x="13" y="0"/>
                    </a:moveTo>
                    <a:cubicBezTo>
                      <a:pt x="13" y="4"/>
                      <a:pt x="12" y="34"/>
                      <a:pt x="12" y="45"/>
                    </a:cubicBezTo>
                    <a:cubicBezTo>
                      <a:pt x="12" y="59"/>
                      <a:pt x="9" y="101"/>
                      <a:pt x="9" y="101"/>
                    </a:cubicBezTo>
                    <a:cubicBezTo>
                      <a:pt x="9" y="101"/>
                      <a:pt x="8" y="103"/>
                      <a:pt x="3" y="103"/>
                    </a:cubicBezTo>
                    <a:cubicBezTo>
                      <a:pt x="2" y="103"/>
                      <a:pt x="1" y="103"/>
                      <a:pt x="0" y="102"/>
                    </a:cubicBezTo>
                    <a:cubicBezTo>
                      <a:pt x="2" y="100"/>
                      <a:pt x="4" y="97"/>
                      <a:pt x="4" y="89"/>
                    </a:cubicBezTo>
                    <a:cubicBezTo>
                      <a:pt x="5" y="74"/>
                      <a:pt x="6" y="7"/>
                      <a:pt x="6" y="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75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40968">
                <a:extLst>
                  <a:ext uri="{FF2B5EF4-FFF2-40B4-BE49-F238E27FC236}">
                    <a16:creationId xmlns:a16="http://schemas.microsoft.com/office/drawing/2014/main" xmlns="" id="{7F6B70B2-782E-4A0D-8E43-77548FA83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8488" y="4779964"/>
                <a:ext cx="119063" cy="130175"/>
              </a:xfrm>
              <a:custGeom>
                <a:avLst/>
                <a:gdLst>
                  <a:gd name="T0" fmla="*/ 36 w 36"/>
                  <a:gd name="T1" fmla="*/ 3 h 39"/>
                  <a:gd name="T2" fmla="*/ 24 w 36"/>
                  <a:gd name="T3" fmla="*/ 6 h 39"/>
                  <a:gd name="T4" fmla="*/ 17 w 36"/>
                  <a:gd name="T5" fmla="*/ 22 h 39"/>
                  <a:gd name="T6" fmla="*/ 10 w 36"/>
                  <a:gd name="T7" fmla="*/ 24 h 39"/>
                  <a:gd name="T8" fmla="*/ 5 w 36"/>
                  <a:gd name="T9" fmla="*/ 26 h 39"/>
                  <a:gd name="T10" fmla="*/ 1 w 36"/>
                  <a:gd name="T11" fmla="*/ 30 h 39"/>
                  <a:gd name="T12" fmla="*/ 19 w 36"/>
                  <a:gd name="T13" fmla="*/ 38 h 39"/>
                  <a:gd name="T14" fmla="*/ 30 w 36"/>
                  <a:gd name="T15" fmla="*/ 25 h 39"/>
                  <a:gd name="T16" fmla="*/ 36 w 36"/>
                  <a:gd name="T17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9">
                    <a:moveTo>
                      <a:pt x="36" y="3"/>
                    </a:moveTo>
                    <a:cubicBezTo>
                      <a:pt x="36" y="3"/>
                      <a:pt x="28" y="0"/>
                      <a:pt x="24" y="6"/>
                    </a:cubicBezTo>
                    <a:cubicBezTo>
                      <a:pt x="20" y="12"/>
                      <a:pt x="17" y="22"/>
                      <a:pt x="17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8" y="24"/>
                      <a:pt x="5" y="26"/>
                    </a:cubicBezTo>
                    <a:cubicBezTo>
                      <a:pt x="0" y="28"/>
                      <a:pt x="1" y="30"/>
                      <a:pt x="1" y="30"/>
                    </a:cubicBezTo>
                    <a:cubicBezTo>
                      <a:pt x="1" y="30"/>
                      <a:pt x="11" y="39"/>
                      <a:pt x="19" y="38"/>
                    </a:cubicBezTo>
                    <a:cubicBezTo>
                      <a:pt x="28" y="38"/>
                      <a:pt x="30" y="25"/>
                      <a:pt x="30" y="25"/>
                    </a:cubicBezTo>
                    <a:lnTo>
                      <a:pt x="36" y="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40969">
                <a:extLst>
                  <a:ext uri="{FF2B5EF4-FFF2-40B4-BE49-F238E27FC236}">
                    <a16:creationId xmlns:a16="http://schemas.microsoft.com/office/drawing/2014/main" xmlns="" id="{7CA9C389-754A-4205-B6D3-F1B167FB3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4688" y="4783139"/>
                <a:ext cx="130175" cy="236538"/>
              </a:xfrm>
              <a:custGeom>
                <a:avLst/>
                <a:gdLst>
                  <a:gd name="T0" fmla="*/ 2 w 39"/>
                  <a:gd name="T1" fmla="*/ 18 h 71"/>
                  <a:gd name="T2" fmla="*/ 2 w 39"/>
                  <a:gd name="T3" fmla="*/ 60 h 71"/>
                  <a:gd name="T4" fmla="*/ 20 w 39"/>
                  <a:gd name="T5" fmla="*/ 71 h 71"/>
                  <a:gd name="T6" fmla="*/ 39 w 39"/>
                  <a:gd name="T7" fmla="*/ 62 h 71"/>
                  <a:gd name="T8" fmla="*/ 39 w 39"/>
                  <a:gd name="T9" fmla="*/ 43 h 71"/>
                  <a:gd name="T10" fmla="*/ 35 w 39"/>
                  <a:gd name="T11" fmla="*/ 6 h 71"/>
                  <a:gd name="T12" fmla="*/ 23 w 39"/>
                  <a:gd name="T13" fmla="*/ 3 h 71"/>
                  <a:gd name="T14" fmla="*/ 6 w 39"/>
                  <a:gd name="T15" fmla="*/ 2 h 71"/>
                  <a:gd name="T16" fmla="*/ 2 w 39"/>
                  <a:gd name="T17" fmla="*/ 1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71">
                    <a:moveTo>
                      <a:pt x="2" y="18"/>
                    </a:moveTo>
                    <a:cubicBezTo>
                      <a:pt x="0" y="29"/>
                      <a:pt x="2" y="60"/>
                      <a:pt x="2" y="60"/>
                    </a:cubicBezTo>
                    <a:cubicBezTo>
                      <a:pt x="2" y="60"/>
                      <a:pt x="2" y="71"/>
                      <a:pt x="20" y="71"/>
                    </a:cubicBezTo>
                    <a:cubicBezTo>
                      <a:pt x="35" y="71"/>
                      <a:pt x="39" y="65"/>
                      <a:pt x="39" y="62"/>
                    </a:cubicBezTo>
                    <a:cubicBezTo>
                      <a:pt x="38" y="57"/>
                      <a:pt x="39" y="50"/>
                      <a:pt x="39" y="43"/>
                    </a:cubicBezTo>
                    <a:cubicBezTo>
                      <a:pt x="38" y="25"/>
                      <a:pt x="35" y="6"/>
                      <a:pt x="35" y="6"/>
                    </a:cubicBezTo>
                    <a:cubicBezTo>
                      <a:pt x="35" y="6"/>
                      <a:pt x="30" y="4"/>
                      <a:pt x="23" y="3"/>
                    </a:cubicBezTo>
                    <a:cubicBezTo>
                      <a:pt x="15" y="1"/>
                      <a:pt x="9" y="0"/>
                      <a:pt x="6" y="2"/>
                    </a:cubicBezTo>
                    <a:cubicBezTo>
                      <a:pt x="3" y="5"/>
                      <a:pt x="2" y="15"/>
                      <a:pt x="2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40970">
                <a:extLst>
                  <a:ext uri="{FF2B5EF4-FFF2-40B4-BE49-F238E27FC236}">
                    <a16:creationId xmlns:a16="http://schemas.microsoft.com/office/drawing/2014/main" xmlns="" id="{D276C585-3A36-4B34-9AB5-117D1399C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1676" y="4686301"/>
                <a:ext cx="82550" cy="80963"/>
              </a:xfrm>
              <a:custGeom>
                <a:avLst/>
                <a:gdLst>
                  <a:gd name="T0" fmla="*/ 19 w 25"/>
                  <a:gd name="T1" fmla="*/ 23 h 24"/>
                  <a:gd name="T2" fmla="*/ 23 w 25"/>
                  <a:gd name="T3" fmla="*/ 18 h 24"/>
                  <a:gd name="T4" fmla="*/ 23 w 25"/>
                  <a:gd name="T5" fmla="*/ 8 h 24"/>
                  <a:gd name="T6" fmla="*/ 15 w 25"/>
                  <a:gd name="T7" fmla="*/ 3 h 24"/>
                  <a:gd name="T8" fmla="*/ 9 w 25"/>
                  <a:gd name="T9" fmla="*/ 1 h 24"/>
                  <a:gd name="T10" fmla="*/ 0 w 25"/>
                  <a:gd name="T11" fmla="*/ 5 h 24"/>
                  <a:gd name="T12" fmla="*/ 5 w 25"/>
                  <a:gd name="T13" fmla="*/ 13 h 24"/>
                  <a:gd name="T14" fmla="*/ 14 w 25"/>
                  <a:gd name="T15" fmla="*/ 24 h 24"/>
                  <a:gd name="T16" fmla="*/ 19 w 25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9" y="23"/>
                    </a:moveTo>
                    <a:cubicBezTo>
                      <a:pt x="20" y="22"/>
                      <a:pt x="21" y="21"/>
                      <a:pt x="23" y="18"/>
                    </a:cubicBezTo>
                    <a:cubicBezTo>
                      <a:pt x="24" y="14"/>
                      <a:pt x="25" y="10"/>
                      <a:pt x="23" y="8"/>
                    </a:cubicBezTo>
                    <a:cubicBezTo>
                      <a:pt x="22" y="7"/>
                      <a:pt x="22" y="3"/>
                      <a:pt x="15" y="3"/>
                    </a:cubicBezTo>
                    <a:cubicBezTo>
                      <a:pt x="12" y="3"/>
                      <a:pt x="11" y="1"/>
                      <a:pt x="9" y="1"/>
                    </a:cubicBezTo>
                    <a:cubicBezTo>
                      <a:pt x="4" y="0"/>
                      <a:pt x="1" y="2"/>
                      <a:pt x="0" y="5"/>
                    </a:cubicBezTo>
                    <a:cubicBezTo>
                      <a:pt x="0" y="10"/>
                      <a:pt x="3" y="12"/>
                      <a:pt x="5" y="13"/>
                    </a:cubicBezTo>
                    <a:cubicBezTo>
                      <a:pt x="7" y="14"/>
                      <a:pt x="14" y="24"/>
                      <a:pt x="14" y="24"/>
                    </a:cubicBezTo>
                    <a:cubicBezTo>
                      <a:pt x="14" y="24"/>
                      <a:pt x="18" y="23"/>
                      <a:pt x="19" y="23"/>
                    </a:cubicBez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40971">
                <a:extLst>
                  <a:ext uri="{FF2B5EF4-FFF2-40B4-BE49-F238E27FC236}">
                    <a16:creationId xmlns:a16="http://schemas.microsoft.com/office/drawing/2014/main" xmlns="" id="{2B0CEA2C-AAE7-4D66-9556-B9E4E6462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4851" y="4716464"/>
                <a:ext cx="60325" cy="90488"/>
              </a:xfrm>
              <a:custGeom>
                <a:avLst/>
                <a:gdLst>
                  <a:gd name="T0" fmla="*/ 13 w 18"/>
                  <a:gd name="T1" fmla="*/ 10 h 27"/>
                  <a:gd name="T2" fmla="*/ 16 w 18"/>
                  <a:gd name="T3" fmla="*/ 9 h 27"/>
                  <a:gd name="T4" fmla="*/ 15 w 18"/>
                  <a:gd name="T5" fmla="*/ 13 h 27"/>
                  <a:gd name="T6" fmla="*/ 18 w 18"/>
                  <a:gd name="T7" fmla="*/ 14 h 27"/>
                  <a:gd name="T8" fmla="*/ 18 w 18"/>
                  <a:gd name="T9" fmla="*/ 24 h 27"/>
                  <a:gd name="T10" fmla="*/ 12 w 18"/>
                  <a:gd name="T11" fmla="*/ 27 h 27"/>
                  <a:gd name="T12" fmla="*/ 7 w 18"/>
                  <a:gd name="T13" fmla="*/ 24 h 27"/>
                  <a:gd name="T14" fmla="*/ 7 w 18"/>
                  <a:gd name="T15" fmla="*/ 17 h 27"/>
                  <a:gd name="T16" fmla="*/ 2 w 18"/>
                  <a:gd name="T17" fmla="*/ 17 h 27"/>
                  <a:gd name="T18" fmla="*/ 1 w 18"/>
                  <a:gd name="T19" fmla="*/ 7 h 27"/>
                  <a:gd name="T20" fmla="*/ 1 w 18"/>
                  <a:gd name="T21" fmla="*/ 1 h 27"/>
                  <a:gd name="T22" fmla="*/ 7 w 18"/>
                  <a:gd name="T23" fmla="*/ 0 h 27"/>
                  <a:gd name="T24" fmla="*/ 13 w 18"/>
                  <a:gd name="T25" fmla="*/ 2 h 27"/>
                  <a:gd name="T26" fmla="*/ 12 w 18"/>
                  <a:gd name="T27" fmla="*/ 9 h 27"/>
                  <a:gd name="T28" fmla="*/ 13 w 18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7">
                    <a:moveTo>
                      <a:pt x="13" y="10"/>
                    </a:moveTo>
                    <a:cubicBezTo>
                      <a:pt x="13" y="10"/>
                      <a:pt x="15" y="8"/>
                      <a:pt x="16" y="9"/>
                    </a:cubicBezTo>
                    <a:cubicBezTo>
                      <a:pt x="18" y="11"/>
                      <a:pt x="15" y="13"/>
                      <a:pt x="15" y="13"/>
                    </a:cubicBezTo>
                    <a:cubicBezTo>
                      <a:pt x="15" y="13"/>
                      <a:pt x="16" y="14"/>
                      <a:pt x="18" y="1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7"/>
                      <a:pt x="12" y="27"/>
                    </a:cubicBezTo>
                    <a:cubicBezTo>
                      <a:pt x="8" y="27"/>
                      <a:pt x="7" y="24"/>
                      <a:pt x="7" y="2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4" y="18"/>
                      <a:pt x="2" y="17"/>
                    </a:cubicBezTo>
                    <a:cubicBezTo>
                      <a:pt x="0" y="15"/>
                      <a:pt x="1" y="10"/>
                      <a:pt x="1" y="7"/>
                    </a:cubicBezTo>
                    <a:cubicBezTo>
                      <a:pt x="1" y="5"/>
                      <a:pt x="1" y="1"/>
                      <a:pt x="1" y="1"/>
                    </a:cubicBezTo>
                    <a:cubicBezTo>
                      <a:pt x="1" y="1"/>
                      <a:pt x="4" y="0"/>
                      <a:pt x="7" y="0"/>
                    </a:cubicBezTo>
                    <a:cubicBezTo>
                      <a:pt x="10" y="1"/>
                      <a:pt x="13" y="2"/>
                      <a:pt x="13" y="2"/>
                    </a:cubicBezTo>
                    <a:cubicBezTo>
                      <a:pt x="13" y="2"/>
                      <a:pt x="12" y="7"/>
                      <a:pt x="12" y="9"/>
                    </a:cubicBezTo>
                    <a:cubicBezTo>
                      <a:pt x="12" y="10"/>
                      <a:pt x="13" y="10"/>
                      <a:pt x="13" y="10"/>
                    </a:cubicBezTo>
                    <a:close/>
                  </a:path>
                </a:pathLst>
              </a:custGeom>
              <a:solidFill>
                <a:srgbClr val="F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40972">
                <a:extLst>
                  <a:ext uri="{FF2B5EF4-FFF2-40B4-BE49-F238E27FC236}">
                    <a16:creationId xmlns:a16="http://schemas.microsoft.com/office/drawing/2014/main" xmlns="" id="{BD141825-52FF-4BAC-AE9B-26A43336A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8026" y="4716464"/>
                <a:ext cx="57150" cy="87313"/>
              </a:xfrm>
              <a:custGeom>
                <a:avLst/>
                <a:gdLst>
                  <a:gd name="T0" fmla="*/ 17 w 17"/>
                  <a:gd name="T1" fmla="*/ 24 h 26"/>
                  <a:gd name="T2" fmla="*/ 17 w 17"/>
                  <a:gd name="T3" fmla="*/ 14 h 26"/>
                  <a:gd name="T4" fmla="*/ 14 w 17"/>
                  <a:gd name="T5" fmla="*/ 13 h 26"/>
                  <a:gd name="T6" fmla="*/ 15 w 17"/>
                  <a:gd name="T7" fmla="*/ 9 h 26"/>
                  <a:gd name="T8" fmla="*/ 12 w 17"/>
                  <a:gd name="T9" fmla="*/ 10 h 26"/>
                  <a:gd name="T10" fmla="*/ 11 w 17"/>
                  <a:gd name="T11" fmla="*/ 9 h 26"/>
                  <a:gd name="T12" fmla="*/ 12 w 17"/>
                  <a:gd name="T13" fmla="*/ 2 h 26"/>
                  <a:gd name="T14" fmla="*/ 6 w 17"/>
                  <a:gd name="T15" fmla="*/ 0 h 26"/>
                  <a:gd name="T16" fmla="*/ 0 w 17"/>
                  <a:gd name="T17" fmla="*/ 1 h 26"/>
                  <a:gd name="T18" fmla="*/ 0 w 17"/>
                  <a:gd name="T19" fmla="*/ 2 h 26"/>
                  <a:gd name="T20" fmla="*/ 6 w 17"/>
                  <a:gd name="T21" fmla="*/ 2 h 26"/>
                  <a:gd name="T22" fmla="*/ 10 w 17"/>
                  <a:gd name="T23" fmla="*/ 3 h 26"/>
                  <a:gd name="T24" fmla="*/ 10 w 17"/>
                  <a:gd name="T25" fmla="*/ 11 h 26"/>
                  <a:gd name="T26" fmla="*/ 8 w 17"/>
                  <a:gd name="T27" fmla="*/ 16 h 26"/>
                  <a:gd name="T28" fmla="*/ 1 w 17"/>
                  <a:gd name="T29" fmla="*/ 17 h 26"/>
                  <a:gd name="T30" fmla="*/ 1 w 17"/>
                  <a:gd name="T31" fmla="*/ 17 h 26"/>
                  <a:gd name="T32" fmla="*/ 6 w 17"/>
                  <a:gd name="T33" fmla="*/ 17 h 26"/>
                  <a:gd name="T34" fmla="*/ 6 w 17"/>
                  <a:gd name="T35" fmla="*/ 18 h 26"/>
                  <a:gd name="T36" fmla="*/ 11 w 17"/>
                  <a:gd name="T37" fmla="*/ 19 h 26"/>
                  <a:gd name="T38" fmla="*/ 10 w 17"/>
                  <a:gd name="T39" fmla="*/ 25 h 26"/>
                  <a:gd name="T40" fmla="*/ 11 w 17"/>
                  <a:gd name="T41" fmla="*/ 25 h 26"/>
                  <a:gd name="T42" fmla="*/ 17 w 17"/>
                  <a:gd name="T43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26">
                    <a:moveTo>
                      <a:pt x="17" y="2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4"/>
                      <a:pt x="14" y="13"/>
                      <a:pt x="14" y="13"/>
                    </a:cubicBezTo>
                    <a:cubicBezTo>
                      <a:pt x="14" y="13"/>
                      <a:pt x="17" y="11"/>
                      <a:pt x="15" y="9"/>
                    </a:cubicBezTo>
                    <a:cubicBezTo>
                      <a:pt x="14" y="8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1" y="9"/>
                    </a:cubicBezTo>
                    <a:cubicBezTo>
                      <a:pt x="11" y="7"/>
                      <a:pt x="12" y="2"/>
                      <a:pt x="12" y="2"/>
                    </a:cubicBezTo>
                    <a:cubicBezTo>
                      <a:pt x="12" y="2"/>
                      <a:pt x="9" y="1"/>
                      <a:pt x="6" y="0"/>
                    </a:cubicBezTo>
                    <a:cubicBezTo>
                      <a:pt x="3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3" y="1"/>
                      <a:pt x="6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3"/>
                      <a:pt x="10" y="9"/>
                      <a:pt x="10" y="11"/>
                    </a:cubicBezTo>
                    <a:cubicBezTo>
                      <a:pt x="10" y="13"/>
                      <a:pt x="10" y="14"/>
                      <a:pt x="8" y="16"/>
                    </a:cubicBezTo>
                    <a:cubicBezTo>
                      <a:pt x="6" y="17"/>
                      <a:pt x="3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8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18"/>
                      <a:pt x="11" y="19"/>
                      <a:pt x="11" y="19"/>
                    </a:cubicBezTo>
                    <a:cubicBezTo>
                      <a:pt x="11" y="19"/>
                      <a:pt x="11" y="23"/>
                      <a:pt x="10" y="25"/>
                    </a:cubicBezTo>
                    <a:cubicBezTo>
                      <a:pt x="10" y="25"/>
                      <a:pt x="11" y="25"/>
                      <a:pt x="11" y="25"/>
                    </a:cubicBezTo>
                    <a:cubicBezTo>
                      <a:pt x="16" y="26"/>
                      <a:pt x="17" y="24"/>
                      <a:pt x="17" y="24"/>
                    </a:cubicBezTo>
                    <a:close/>
                  </a:path>
                </a:pathLst>
              </a:custGeom>
              <a:solidFill>
                <a:srgbClr val="EA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40973">
                <a:extLst>
                  <a:ext uri="{FF2B5EF4-FFF2-40B4-BE49-F238E27FC236}">
                    <a16:creationId xmlns:a16="http://schemas.microsoft.com/office/drawing/2014/main" xmlns="" id="{9C3AB66A-23C9-4B55-B181-E054CA4EA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551" y="4779964"/>
                <a:ext cx="17463" cy="36513"/>
              </a:xfrm>
              <a:custGeom>
                <a:avLst/>
                <a:gdLst>
                  <a:gd name="T0" fmla="*/ 3 w 5"/>
                  <a:gd name="T1" fmla="*/ 0 h 11"/>
                  <a:gd name="T2" fmla="*/ 4 w 5"/>
                  <a:gd name="T3" fmla="*/ 4 h 11"/>
                  <a:gd name="T4" fmla="*/ 5 w 5"/>
                  <a:gd name="T5" fmla="*/ 7 h 11"/>
                  <a:gd name="T6" fmla="*/ 0 w 5"/>
                  <a:gd name="T7" fmla="*/ 11 h 11"/>
                  <a:gd name="T8" fmla="*/ 1 w 5"/>
                  <a:gd name="T9" fmla="*/ 4 h 11"/>
                  <a:gd name="T10" fmla="*/ 3 w 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3" y="0"/>
                      <a:pt x="3" y="2"/>
                      <a:pt x="4" y="4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7"/>
                      <a:pt x="1" y="4"/>
                    </a:cubicBezTo>
                    <a:cubicBezTo>
                      <a:pt x="1" y="3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974">
                <a:extLst>
                  <a:ext uri="{FF2B5EF4-FFF2-40B4-BE49-F238E27FC236}">
                    <a16:creationId xmlns:a16="http://schemas.microsoft.com/office/drawing/2014/main" xmlns="" id="{8E40A0CD-F56F-4BC6-A0B3-2A3B95E79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5013" y="4783139"/>
                <a:ext cx="39688" cy="39688"/>
              </a:xfrm>
              <a:custGeom>
                <a:avLst/>
                <a:gdLst>
                  <a:gd name="T0" fmla="*/ 9 w 12"/>
                  <a:gd name="T1" fmla="*/ 0 h 12"/>
                  <a:gd name="T2" fmla="*/ 12 w 12"/>
                  <a:gd name="T3" fmla="*/ 4 h 12"/>
                  <a:gd name="T4" fmla="*/ 3 w 12"/>
                  <a:gd name="T5" fmla="*/ 12 h 12"/>
                  <a:gd name="T6" fmla="*/ 0 w 12"/>
                  <a:gd name="T7" fmla="*/ 6 h 12"/>
                  <a:gd name="T8" fmla="*/ 5 w 12"/>
                  <a:gd name="T9" fmla="*/ 3 h 12"/>
                  <a:gd name="T10" fmla="*/ 9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9" y="0"/>
                    </a:moveTo>
                    <a:cubicBezTo>
                      <a:pt x="9" y="0"/>
                      <a:pt x="11" y="2"/>
                      <a:pt x="12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2" y="6"/>
                      <a:pt x="5" y="3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0975">
                <a:extLst>
                  <a:ext uri="{FF2B5EF4-FFF2-40B4-BE49-F238E27FC236}">
                    <a16:creationId xmlns:a16="http://schemas.microsoft.com/office/drawing/2014/main" xmlns="" id="{4491F91F-C3AC-4FCD-BE64-8D9475CF0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4851" y="4837114"/>
                <a:ext cx="106363" cy="136525"/>
              </a:xfrm>
              <a:custGeom>
                <a:avLst/>
                <a:gdLst>
                  <a:gd name="T0" fmla="*/ 31 w 32"/>
                  <a:gd name="T1" fmla="*/ 7 h 41"/>
                  <a:gd name="T2" fmla="*/ 23 w 32"/>
                  <a:gd name="T3" fmla="*/ 4 h 41"/>
                  <a:gd name="T4" fmla="*/ 25 w 32"/>
                  <a:gd name="T5" fmla="*/ 19 h 41"/>
                  <a:gd name="T6" fmla="*/ 0 w 32"/>
                  <a:gd name="T7" fmla="*/ 17 h 41"/>
                  <a:gd name="T8" fmla="*/ 3 w 32"/>
                  <a:gd name="T9" fmla="*/ 24 h 41"/>
                  <a:gd name="T10" fmla="*/ 3 w 32"/>
                  <a:gd name="T11" fmla="*/ 30 h 41"/>
                  <a:gd name="T12" fmla="*/ 30 w 32"/>
                  <a:gd name="T13" fmla="*/ 37 h 41"/>
                  <a:gd name="T14" fmla="*/ 30 w 32"/>
                  <a:gd name="T15" fmla="*/ 27 h 41"/>
                  <a:gd name="T16" fmla="*/ 31 w 32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1">
                    <a:moveTo>
                      <a:pt x="31" y="7"/>
                    </a:moveTo>
                    <a:cubicBezTo>
                      <a:pt x="28" y="0"/>
                      <a:pt x="23" y="4"/>
                      <a:pt x="23" y="4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3" y="21"/>
                      <a:pt x="3" y="24"/>
                    </a:cubicBezTo>
                    <a:cubicBezTo>
                      <a:pt x="2" y="29"/>
                      <a:pt x="3" y="30"/>
                      <a:pt x="3" y="30"/>
                    </a:cubicBezTo>
                    <a:cubicBezTo>
                      <a:pt x="3" y="30"/>
                      <a:pt x="21" y="41"/>
                      <a:pt x="30" y="37"/>
                    </a:cubicBezTo>
                    <a:cubicBezTo>
                      <a:pt x="30" y="35"/>
                      <a:pt x="30" y="29"/>
                      <a:pt x="30" y="27"/>
                    </a:cubicBezTo>
                    <a:cubicBezTo>
                      <a:pt x="29" y="16"/>
                      <a:pt x="32" y="14"/>
                      <a:pt x="31" y="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0976">
                <a:extLst>
                  <a:ext uri="{FF2B5EF4-FFF2-40B4-BE49-F238E27FC236}">
                    <a16:creationId xmlns:a16="http://schemas.microsoft.com/office/drawing/2014/main" xmlns="" id="{A9FD87CC-4B3C-463A-BAE2-0D28D47F5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4676" y="4822826"/>
                <a:ext cx="157163" cy="153988"/>
              </a:xfrm>
              <a:custGeom>
                <a:avLst/>
                <a:gdLst>
                  <a:gd name="T0" fmla="*/ 78 w 99"/>
                  <a:gd name="T1" fmla="*/ 21 h 97"/>
                  <a:gd name="T2" fmla="*/ 0 w 99"/>
                  <a:gd name="T3" fmla="*/ 0 h 97"/>
                  <a:gd name="T4" fmla="*/ 21 w 99"/>
                  <a:gd name="T5" fmla="*/ 76 h 97"/>
                  <a:gd name="T6" fmla="*/ 99 w 99"/>
                  <a:gd name="T7" fmla="*/ 97 h 97"/>
                  <a:gd name="T8" fmla="*/ 78 w 99"/>
                  <a:gd name="T9" fmla="*/ 2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97">
                    <a:moveTo>
                      <a:pt x="78" y="21"/>
                    </a:moveTo>
                    <a:lnTo>
                      <a:pt x="0" y="0"/>
                    </a:lnTo>
                    <a:lnTo>
                      <a:pt x="21" y="76"/>
                    </a:lnTo>
                    <a:lnTo>
                      <a:pt x="99" y="97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0977">
                <a:extLst>
                  <a:ext uri="{FF2B5EF4-FFF2-40B4-BE49-F238E27FC236}">
                    <a16:creationId xmlns:a16="http://schemas.microsoft.com/office/drawing/2014/main" xmlns="" id="{3A3D5B34-D4A7-4036-B660-409678C15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2613" y="4876801"/>
                <a:ext cx="28575" cy="39688"/>
              </a:xfrm>
              <a:custGeom>
                <a:avLst/>
                <a:gdLst>
                  <a:gd name="T0" fmla="*/ 3 w 9"/>
                  <a:gd name="T1" fmla="*/ 0 h 12"/>
                  <a:gd name="T2" fmla="*/ 0 w 9"/>
                  <a:gd name="T3" fmla="*/ 6 h 12"/>
                  <a:gd name="T4" fmla="*/ 6 w 9"/>
                  <a:gd name="T5" fmla="*/ 12 h 12"/>
                  <a:gd name="T6" fmla="*/ 3 w 9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3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12"/>
                      <a:pt x="6" y="12"/>
                      <a:pt x="6" y="12"/>
                    </a:cubicBezTo>
                    <a:cubicBezTo>
                      <a:pt x="6" y="12"/>
                      <a:pt x="9" y="4"/>
                      <a:pt x="3" y="0"/>
                    </a:cubicBezTo>
                    <a:close/>
                  </a:path>
                </a:pathLst>
              </a:custGeom>
              <a:solidFill>
                <a:srgbClr val="F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0978">
                <a:extLst>
                  <a:ext uri="{FF2B5EF4-FFF2-40B4-BE49-F238E27FC236}">
                    <a16:creationId xmlns:a16="http://schemas.microsoft.com/office/drawing/2014/main" xmlns="" id="{58135BB4-F5DB-4C29-AD36-E6D9A960D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1513" y="4899026"/>
                <a:ext cx="79375" cy="38100"/>
              </a:xfrm>
              <a:custGeom>
                <a:avLst/>
                <a:gdLst>
                  <a:gd name="T0" fmla="*/ 24 w 24"/>
                  <a:gd name="T1" fmla="*/ 3 h 11"/>
                  <a:gd name="T2" fmla="*/ 12 w 24"/>
                  <a:gd name="T3" fmla="*/ 1 h 11"/>
                  <a:gd name="T4" fmla="*/ 7 w 24"/>
                  <a:gd name="T5" fmla="*/ 2 h 11"/>
                  <a:gd name="T6" fmla="*/ 2 w 24"/>
                  <a:gd name="T7" fmla="*/ 1 h 11"/>
                  <a:gd name="T8" fmla="*/ 3 w 24"/>
                  <a:gd name="T9" fmla="*/ 8 h 11"/>
                  <a:gd name="T10" fmla="*/ 9 w 24"/>
                  <a:gd name="T11" fmla="*/ 10 h 11"/>
                  <a:gd name="T12" fmla="*/ 17 w 24"/>
                  <a:gd name="T13" fmla="*/ 9 h 11"/>
                  <a:gd name="T14" fmla="*/ 22 w 24"/>
                  <a:gd name="T15" fmla="*/ 8 h 11"/>
                  <a:gd name="T16" fmla="*/ 24 w 24"/>
                  <a:gd name="T1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24" y="3"/>
                    </a:moveTo>
                    <a:cubicBezTo>
                      <a:pt x="24" y="3"/>
                      <a:pt x="14" y="1"/>
                      <a:pt x="12" y="1"/>
                    </a:cubicBezTo>
                    <a:cubicBezTo>
                      <a:pt x="11" y="1"/>
                      <a:pt x="9" y="2"/>
                      <a:pt x="7" y="2"/>
                    </a:cubicBezTo>
                    <a:cubicBezTo>
                      <a:pt x="6" y="2"/>
                      <a:pt x="2" y="0"/>
                      <a:pt x="2" y="1"/>
                    </a:cubicBezTo>
                    <a:cubicBezTo>
                      <a:pt x="0" y="2"/>
                      <a:pt x="1" y="6"/>
                      <a:pt x="3" y="8"/>
                    </a:cubicBezTo>
                    <a:cubicBezTo>
                      <a:pt x="6" y="11"/>
                      <a:pt x="8" y="10"/>
                      <a:pt x="9" y="10"/>
                    </a:cubicBezTo>
                    <a:cubicBezTo>
                      <a:pt x="11" y="10"/>
                      <a:pt x="14" y="11"/>
                      <a:pt x="17" y="9"/>
                    </a:cubicBezTo>
                    <a:cubicBezTo>
                      <a:pt x="22" y="8"/>
                      <a:pt x="22" y="8"/>
                      <a:pt x="22" y="8"/>
                    </a:cubicBez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F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0979">
                <a:extLst>
                  <a:ext uri="{FF2B5EF4-FFF2-40B4-BE49-F238E27FC236}">
                    <a16:creationId xmlns:a16="http://schemas.microsoft.com/office/drawing/2014/main" xmlns="" id="{BA6C42BD-A635-4506-91F0-2C524036C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038" y="4903789"/>
                <a:ext cx="63500" cy="33338"/>
              </a:xfrm>
              <a:custGeom>
                <a:avLst/>
                <a:gdLst>
                  <a:gd name="T0" fmla="*/ 4 w 19"/>
                  <a:gd name="T1" fmla="*/ 1 h 10"/>
                  <a:gd name="T2" fmla="*/ 9 w 19"/>
                  <a:gd name="T3" fmla="*/ 0 h 10"/>
                  <a:gd name="T4" fmla="*/ 10 w 19"/>
                  <a:gd name="T5" fmla="*/ 0 h 10"/>
                  <a:gd name="T6" fmla="*/ 10 w 19"/>
                  <a:gd name="T7" fmla="*/ 0 h 10"/>
                  <a:gd name="T8" fmla="*/ 11 w 19"/>
                  <a:gd name="T9" fmla="*/ 0 h 10"/>
                  <a:gd name="T10" fmla="*/ 12 w 19"/>
                  <a:gd name="T11" fmla="*/ 0 h 10"/>
                  <a:gd name="T12" fmla="*/ 18 w 19"/>
                  <a:gd name="T13" fmla="*/ 1 h 10"/>
                  <a:gd name="T14" fmla="*/ 19 w 19"/>
                  <a:gd name="T15" fmla="*/ 7 h 10"/>
                  <a:gd name="T16" fmla="*/ 15 w 19"/>
                  <a:gd name="T17" fmla="*/ 8 h 10"/>
                  <a:gd name="T18" fmla="*/ 14 w 19"/>
                  <a:gd name="T19" fmla="*/ 8 h 10"/>
                  <a:gd name="T20" fmla="*/ 13 w 19"/>
                  <a:gd name="T21" fmla="*/ 8 h 10"/>
                  <a:gd name="T22" fmla="*/ 11 w 19"/>
                  <a:gd name="T23" fmla="*/ 9 h 10"/>
                  <a:gd name="T24" fmla="*/ 5 w 19"/>
                  <a:gd name="T25" fmla="*/ 9 h 10"/>
                  <a:gd name="T26" fmla="*/ 6 w 19"/>
                  <a:gd name="T27" fmla="*/ 2 h 10"/>
                  <a:gd name="T28" fmla="*/ 0 w 19"/>
                  <a:gd name="T29" fmla="*/ 0 h 10"/>
                  <a:gd name="T30" fmla="*/ 4 w 19"/>
                  <a:gd name="T3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10">
                    <a:moveTo>
                      <a:pt x="4" y="1"/>
                    </a:moveTo>
                    <a:cubicBezTo>
                      <a:pt x="6" y="1"/>
                      <a:pt x="8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1"/>
                      <a:pt x="18" y="1"/>
                      <a:pt x="18" y="1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1" y="9"/>
                    </a:cubicBezTo>
                    <a:cubicBezTo>
                      <a:pt x="8" y="10"/>
                      <a:pt x="5" y="9"/>
                      <a:pt x="5" y="9"/>
                    </a:cubicBezTo>
                    <a:cubicBezTo>
                      <a:pt x="13" y="8"/>
                      <a:pt x="9" y="3"/>
                      <a:pt x="6" y="2"/>
                    </a:cubicBezTo>
                    <a:cubicBezTo>
                      <a:pt x="5" y="2"/>
                      <a:pt x="1" y="1"/>
                      <a:pt x="0" y="0"/>
                    </a:cubicBezTo>
                    <a:cubicBezTo>
                      <a:pt x="1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A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0980">
                <a:extLst>
                  <a:ext uri="{FF2B5EF4-FFF2-40B4-BE49-F238E27FC236}">
                    <a16:creationId xmlns:a16="http://schemas.microsoft.com/office/drawing/2014/main" xmlns="" id="{27BD71D1-CBA1-4334-8BA1-ED74419AC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8188" y="4803776"/>
                <a:ext cx="115888" cy="158750"/>
              </a:xfrm>
              <a:custGeom>
                <a:avLst/>
                <a:gdLst>
                  <a:gd name="T0" fmla="*/ 0 w 35"/>
                  <a:gd name="T1" fmla="*/ 33 h 48"/>
                  <a:gd name="T2" fmla="*/ 1 w 35"/>
                  <a:gd name="T3" fmla="*/ 30 h 48"/>
                  <a:gd name="T4" fmla="*/ 18 w 35"/>
                  <a:gd name="T5" fmla="*/ 32 h 48"/>
                  <a:gd name="T6" fmla="*/ 14 w 35"/>
                  <a:gd name="T7" fmla="*/ 17 h 48"/>
                  <a:gd name="T8" fmla="*/ 14 w 35"/>
                  <a:gd name="T9" fmla="*/ 10 h 48"/>
                  <a:gd name="T10" fmla="*/ 14 w 35"/>
                  <a:gd name="T11" fmla="*/ 0 h 48"/>
                  <a:gd name="T12" fmla="*/ 26 w 35"/>
                  <a:gd name="T13" fmla="*/ 12 h 48"/>
                  <a:gd name="T14" fmla="*/ 28 w 35"/>
                  <a:gd name="T15" fmla="*/ 44 h 48"/>
                  <a:gd name="T16" fmla="*/ 1 w 35"/>
                  <a:gd name="T17" fmla="*/ 39 h 48"/>
                  <a:gd name="T18" fmla="*/ 0 w 35"/>
                  <a:gd name="T1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8">
                    <a:moveTo>
                      <a:pt x="0" y="33"/>
                    </a:moveTo>
                    <a:cubicBezTo>
                      <a:pt x="0" y="30"/>
                      <a:pt x="1" y="30"/>
                      <a:pt x="1" y="30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4" y="21"/>
                      <a:pt x="14" y="17"/>
                    </a:cubicBezTo>
                    <a:cubicBezTo>
                      <a:pt x="13" y="15"/>
                      <a:pt x="14" y="10"/>
                      <a:pt x="14" y="1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24" y="1"/>
                      <a:pt x="26" y="12"/>
                    </a:cubicBezTo>
                    <a:cubicBezTo>
                      <a:pt x="30" y="25"/>
                      <a:pt x="35" y="41"/>
                      <a:pt x="28" y="44"/>
                    </a:cubicBezTo>
                    <a:cubicBezTo>
                      <a:pt x="19" y="48"/>
                      <a:pt x="1" y="39"/>
                      <a:pt x="1" y="39"/>
                    </a:cubicBezTo>
                    <a:cubicBezTo>
                      <a:pt x="1" y="39"/>
                      <a:pt x="0" y="38"/>
                      <a:pt x="0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0981">
                <a:extLst>
                  <a:ext uri="{FF2B5EF4-FFF2-40B4-BE49-F238E27FC236}">
                    <a16:creationId xmlns:a16="http://schemas.microsoft.com/office/drawing/2014/main" xmlns="" id="{7B50EBD7-C6CD-4AFF-808B-9FDAC549C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1838" y="5135564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0982">
                <a:extLst>
                  <a:ext uri="{FF2B5EF4-FFF2-40B4-BE49-F238E27FC236}">
                    <a16:creationId xmlns:a16="http://schemas.microsoft.com/office/drawing/2014/main" xmlns="" id="{C23441DE-A11E-4F66-9CD7-812BA5CBE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1838" y="5135564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0983">
                <a:extLst>
                  <a:ext uri="{FF2B5EF4-FFF2-40B4-BE49-F238E27FC236}">
                    <a16:creationId xmlns:a16="http://schemas.microsoft.com/office/drawing/2014/main" xmlns="" id="{E47BEA89-78AF-45D7-905F-49D342E0F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8026" y="5053014"/>
                <a:ext cx="26988" cy="96838"/>
              </a:xfrm>
              <a:custGeom>
                <a:avLst/>
                <a:gdLst>
                  <a:gd name="T0" fmla="*/ 1 w 8"/>
                  <a:gd name="T1" fmla="*/ 0 h 29"/>
                  <a:gd name="T2" fmla="*/ 0 w 8"/>
                  <a:gd name="T3" fmla="*/ 0 h 29"/>
                  <a:gd name="T4" fmla="*/ 7 w 8"/>
                  <a:gd name="T5" fmla="*/ 29 h 29"/>
                  <a:gd name="T6" fmla="*/ 7 w 8"/>
                  <a:gd name="T7" fmla="*/ 28 h 29"/>
                  <a:gd name="T8" fmla="*/ 8 w 8"/>
                  <a:gd name="T9" fmla="*/ 25 h 29"/>
                  <a:gd name="T10" fmla="*/ 8 w 8"/>
                  <a:gd name="T11" fmla="*/ 19 h 29"/>
                  <a:gd name="T12" fmla="*/ 5 w 8"/>
                  <a:gd name="T13" fmla="*/ 3 h 29"/>
                  <a:gd name="T14" fmla="*/ 1 w 8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9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725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7" name="타원 6">
              <a:extLst>
                <a:ext uri="{FF2B5EF4-FFF2-40B4-BE49-F238E27FC236}">
                  <a16:creationId xmlns:a16="http://schemas.microsoft.com/office/drawing/2014/main" xmlns="" id="{B09FB2E8-4A8D-4F85-B469-C3BAE6496F9C}"/>
                </a:ext>
              </a:extLst>
            </p:cNvPr>
            <p:cNvSpPr/>
            <p:nvPr/>
          </p:nvSpPr>
          <p:spPr>
            <a:xfrm flipH="1">
              <a:off x="1798364" y="5432420"/>
              <a:ext cx="593370" cy="1332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55090075-09FB-4306-89C4-E78F50EB16EC}"/>
                </a:ext>
              </a:extLst>
            </p:cNvPr>
            <p:cNvGrpSpPr/>
            <p:nvPr/>
          </p:nvGrpSpPr>
          <p:grpSpPr>
            <a:xfrm rot="1733877" flipH="1">
              <a:off x="1885098" y="3765565"/>
              <a:ext cx="722156" cy="1860772"/>
              <a:chOff x="1050166" y="2886852"/>
              <a:chExt cx="978660" cy="2521701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xmlns="" id="{57A6DF3C-86EF-4C6D-95B1-53897FA0D50E}"/>
                  </a:ext>
                </a:extLst>
              </p:cNvPr>
              <p:cNvGrpSpPr/>
              <p:nvPr/>
            </p:nvGrpSpPr>
            <p:grpSpPr>
              <a:xfrm>
                <a:off x="1384749" y="4339791"/>
                <a:ext cx="321231" cy="1068762"/>
                <a:chOff x="7921036" y="4586288"/>
                <a:chExt cx="254795" cy="847724"/>
              </a:xfrm>
            </p:grpSpPr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xmlns="" id="{DC517AAE-4F53-416B-93AD-27B060A69422}"/>
                    </a:ext>
                  </a:extLst>
                </p:cNvPr>
                <p:cNvSpPr/>
                <p:nvPr/>
              </p:nvSpPr>
              <p:spPr>
                <a:xfrm>
                  <a:off x="7921036" y="4638675"/>
                  <a:ext cx="254795" cy="795337"/>
                </a:xfrm>
                <a:custGeom>
                  <a:avLst/>
                  <a:gdLst>
                    <a:gd name="connsiteX0" fmla="*/ 1 w 254795"/>
                    <a:gd name="connsiteY0" fmla="*/ 0 h 795337"/>
                    <a:gd name="connsiteX1" fmla="*/ 254795 w 254795"/>
                    <a:gd name="connsiteY1" fmla="*/ 0 h 795337"/>
                    <a:gd name="connsiteX2" fmla="*/ 254795 w 254795"/>
                    <a:gd name="connsiteY2" fmla="*/ 742950 h 795337"/>
                    <a:gd name="connsiteX3" fmla="*/ 254794 w 254795"/>
                    <a:gd name="connsiteY3" fmla="*/ 742950 h 795337"/>
                    <a:gd name="connsiteX4" fmla="*/ 127397 w 254795"/>
                    <a:gd name="connsiteY4" fmla="*/ 795337 h 795337"/>
                    <a:gd name="connsiteX5" fmla="*/ 0 w 254795"/>
                    <a:gd name="connsiteY5" fmla="*/ 742950 h 795337"/>
                    <a:gd name="connsiteX6" fmla="*/ 1 w 254795"/>
                    <a:gd name="connsiteY6" fmla="*/ 742948 h 79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795" h="795337">
                      <a:moveTo>
                        <a:pt x="1" y="0"/>
                      </a:moveTo>
                      <a:lnTo>
                        <a:pt x="254795" y="0"/>
                      </a:lnTo>
                      <a:lnTo>
                        <a:pt x="254795" y="742950"/>
                      </a:lnTo>
                      <a:lnTo>
                        <a:pt x="254794" y="742950"/>
                      </a:lnTo>
                      <a:cubicBezTo>
                        <a:pt x="254794" y="771883"/>
                        <a:pt x="197756" y="795337"/>
                        <a:pt x="127397" y="795337"/>
                      </a:cubicBezTo>
                      <a:cubicBezTo>
                        <a:pt x="57038" y="795337"/>
                        <a:pt x="0" y="771883"/>
                        <a:pt x="0" y="742950"/>
                      </a:cubicBezTo>
                      <a:lnTo>
                        <a:pt x="1" y="7429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xmlns="" id="{DA647940-4DBA-401A-BB99-A43CDC41B378}"/>
                    </a:ext>
                  </a:extLst>
                </p:cNvPr>
                <p:cNvSpPr/>
                <p:nvPr/>
              </p:nvSpPr>
              <p:spPr>
                <a:xfrm>
                  <a:off x="8047434" y="4638676"/>
                  <a:ext cx="95250" cy="795321"/>
                </a:xfrm>
                <a:custGeom>
                  <a:avLst/>
                  <a:gdLst>
                    <a:gd name="connsiteX0" fmla="*/ 0 w 95250"/>
                    <a:gd name="connsiteY0" fmla="*/ 0 h 795321"/>
                    <a:gd name="connsiteX1" fmla="*/ 95250 w 95250"/>
                    <a:gd name="connsiteY1" fmla="*/ 0 h 795321"/>
                    <a:gd name="connsiteX2" fmla="*/ 95250 w 95250"/>
                    <a:gd name="connsiteY2" fmla="*/ 776725 h 795321"/>
                    <a:gd name="connsiteX3" fmla="*/ 89891 w 95250"/>
                    <a:gd name="connsiteY3" fmla="*/ 779994 h 795321"/>
                    <a:gd name="connsiteX4" fmla="*/ 49396 w 95250"/>
                    <a:gd name="connsiteY4" fmla="*/ 791220 h 795321"/>
                    <a:gd name="connsiteX5" fmla="*/ 0 w 95250"/>
                    <a:gd name="connsiteY5" fmla="*/ 795321 h 79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250" h="795321">
                      <a:moveTo>
                        <a:pt x="0" y="0"/>
                      </a:moveTo>
                      <a:lnTo>
                        <a:pt x="95250" y="0"/>
                      </a:lnTo>
                      <a:lnTo>
                        <a:pt x="95250" y="776725"/>
                      </a:lnTo>
                      <a:lnTo>
                        <a:pt x="89891" y="779994"/>
                      </a:lnTo>
                      <a:cubicBezTo>
                        <a:pt x="78364" y="784734"/>
                        <a:pt x="64638" y="788570"/>
                        <a:pt x="49396" y="791220"/>
                      </a:cubicBezTo>
                      <a:lnTo>
                        <a:pt x="0" y="795321"/>
                      </a:ln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xmlns="" id="{A11C1E90-42A7-4396-9850-7167A2C697FC}"/>
                    </a:ext>
                  </a:extLst>
                </p:cNvPr>
                <p:cNvSpPr/>
                <p:nvPr/>
              </p:nvSpPr>
              <p:spPr>
                <a:xfrm>
                  <a:off x="7921036" y="4586288"/>
                  <a:ext cx="254794" cy="1047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xmlns="" id="{AE0B9645-F45F-4E1F-BA77-95620CA27745}"/>
                  </a:ext>
                </a:extLst>
              </p:cNvPr>
              <p:cNvGrpSpPr/>
              <p:nvPr/>
            </p:nvGrpSpPr>
            <p:grpSpPr>
              <a:xfrm>
                <a:off x="1464803" y="4017562"/>
                <a:ext cx="161118" cy="417097"/>
                <a:chOff x="7984534" y="4362450"/>
                <a:chExt cx="127796" cy="299085"/>
              </a:xfrm>
            </p:grpSpPr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xmlns="" id="{D30AEB1C-6570-45DE-9FDE-4E5899B975FC}"/>
                    </a:ext>
                  </a:extLst>
                </p:cNvPr>
                <p:cNvSpPr/>
                <p:nvPr/>
              </p:nvSpPr>
              <p:spPr>
                <a:xfrm>
                  <a:off x="7984534" y="4362450"/>
                  <a:ext cx="127796" cy="299085"/>
                </a:xfrm>
                <a:custGeom>
                  <a:avLst/>
                  <a:gdLst>
                    <a:gd name="connsiteX0" fmla="*/ 1 w 127796"/>
                    <a:gd name="connsiteY0" fmla="*/ 0 h 299085"/>
                    <a:gd name="connsiteX1" fmla="*/ 127796 w 127796"/>
                    <a:gd name="connsiteY1" fmla="*/ 0 h 299085"/>
                    <a:gd name="connsiteX2" fmla="*/ 127796 w 127796"/>
                    <a:gd name="connsiteY2" fmla="*/ 276225 h 299085"/>
                    <a:gd name="connsiteX3" fmla="*/ 63898 w 127796"/>
                    <a:gd name="connsiteY3" fmla="*/ 299085 h 299085"/>
                    <a:gd name="connsiteX4" fmla="*/ 0 w 127796"/>
                    <a:gd name="connsiteY4" fmla="*/ 276225 h 299085"/>
                    <a:gd name="connsiteX5" fmla="*/ 1 w 127796"/>
                    <a:gd name="connsiteY5" fmla="*/ 276223 h 29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796" h="299085">
                      <a:moveTo>
                        <a:pt x="1" y="0"/>
                      </a:moveTo>
                      <a:lnTo>
                        <a:pt x="127796" y="0"/>
                      </a:lnTo>
                      <a:lnTo>
                        <a:pt x="127796" y="276225"/>
                      </a:lnTo>
                      <a:cubicBezTo>
                        <a:pt x="127796" y="288850"/>
                        <a:pt x="99188" y="299085"/>
                        <a:pt x="63898" y="299085"/>
                      </a:cubicBezTo>
                      <a:cubicBezTo>
                        <a:pt x="28608" y="299085"/>
                        <a:pt x="0" y="288850"/>
                        <a:pt x="0" y="276225"/>
                      </a:cubicBezTo>
                      <a:lnTo>
                        <a:pt x="1" y="276223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xmlns="" id="{2DC3D44A-C270-47FA-BF76-8AB48FAF54CB}"/>
                    </a:ext>
                  </a:extLst>
                </p:cNvPr>
                <p:cNvSpPr/>
                <p:nvPr/>
              </p:nvSpPr>
              <p:spPr>
                <a:xfrm>
                  <a:off x="8048625" y="4362450"/>
                  <a:ext cx="63705" cy="299057"/>
                </a:xfrm>
                <a:custGeom>
                  <a:avLst/>
                  <a:gdLst>
                    <a:gd name="connsiteX0" fmla="*/ 0 w 63705"/>
                    <a:gd name="connsiteY0" fmla="*/ 0 h 299057"/>
                    <a:gd name="connsiteX1" fmla="*/ 63705 w 63705"/>
                    <a:gd name="connsiteY1" fmla="*/ 0 h 299057"/>
                    <a:gd name="connsiteX2" fmla="*/ 63705 w 63705"/>
                    <a:gd name="connsiteY2" fmla="*/ 276225 h 299057"/>
                    <a:gd name="connsiteX3" fmla="*/ 44990 w 63705"/>
                    <a:gd name="connsiteY3" fmla="*/ 292390 h 299057"/>
                    <a:gd name="connsiteX4" fmla="*/ 0 w 63705"/>
                    <a:gd name="connsiteY4" fmla="*/ 299057 h 29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05" h="299057">
                      <a:moveTo>
                        <a:pt x="0" y="0"/>
                      </a:moveTo>
                      <a:lnTo>
                        <a:pt x="63705" y="0"/>
                      </a:lnTo>
                      <a:lnTo>
                        <a:pt x="63705" y="276225"/>
                      </a:lnTo>
                      <a:cubicBezTo>
                        <a:pt x="63705" y="282538"/>
                        <a:pt x="56553" y="288253"/>
                        <a:pt x="44990" y="292390"/>
                      </a:cubicBezTo>
                      <a:lnTo>
                        <a:pt x="0" y="299057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xmlns="" id="{3DF261C5-E498-4130-B13C-424F916986F0}"/>
                  </a:ext>
                </a:extLst>
              </p:cNvPr>
              <p:cNvGrpSpPr/>
              <p:nvPr/>
            </p:nvGrpSpPr>
            <p:grpSpPr>
              <a:xfrm>
                <a:off x="1050166" y="2886852"/>
                <a:ext cx="978660" cy="1226738"/>
                <a:chOff x="7727162" y="3581400"/>
                <a:chExt cx="633233" cy="793751"/>
              </a:xfrm>
            </p:grpSpPr>
            <p:sp>
              <p:nvSpPr>
                <p:cNvPr id="23" name="Freeform 7">
                  <a:extLst>
                    <a:ext uri="{FF2B5EF4-FFF2-40B4-BE49-F238E27FC236}">
                      <a16:creationId xmlns:a16="http://schemas.microsoft.com/office/drawing/2014/main" xmlns="" id="{84740B87-0C38-4964-B283-2A75AAB62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9170" y="3654425"/>
                  <a:ext cx="438529" cy="635000"/>
                </a:xfrm>
                <a:custGeom>
                  <a:avLst/>
                  <a:gdLst>
                    <a:gd name="T0" fmla="*/ 134 w 140"/>
                    <a:gd name="T1" fmla="*/ 92 h 184"/>
                    <a:gd name="T2" fmla="*/ 53 w 140"/>
                    <a:gd name="T3" fmla="*/ 184 h 184"/>
                    <a:gd name="T4" fmla="*/ 5 w 140"/>
                    <a:gd name="T5" fmla="*/ 95 h 184"/>
                    <a:gd name="T6" fmla="*/ 83 w 140"/>
                    <a:gd name="T7" fmla="*/ 0 h 184"/>
                    <a:gd name="T8" fmla="*/ 134 w 140"/>
                    <a:gd name="T9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184">
                      <a:moveTo>
                        <a:pt x="134" y="92"/>
                      </a:moveTo>
                      <a:cubicBezTo>
                        <a:pt x="127" y="148"/>
                        <a:pt x="88" y="184"/>
                        <a:pt x="53" y="184"/>
                      </a:cubicBezTo>
                      <a:cubicBezTo>
                        <a:pt x="19" y="184"/>
                        <a:pt x="0" y="144"/>
                        <a:pt x="5" y="95"/>
                      </a:cubicBezTo>
                      <a:cubicBezTo>
                        <a:pt x="11" y="35"/>
                        <a:pt x="48" y="0"/>
                        <a:pt x="83" y="0"/>
                      </a:cubicBezTo>
                      <a:cubicBezTo>
                        <a:pt x="117" y="0"/>
                        <a:pt x="140" y="44"/>
                        <a:pt x="134" y="9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DFF7E6">
                        <a:alpha val="41000"/>
                      </a:srgbClr>
                    </a:gs>
                    <a:gs pos="74000">
                      <a:srgbClr val="DFF7E6">
                        <a:alpha val="12000"/>
                      </a:srgbClr>
                    </a:gs>
                    <a:gs pos="0">
                      <a:schemeClr val="accent6">
                        <a:lumMod val="20000"/>
                        <a:lumOff val="80000"/>
                        <a:alpha val="62000"/>
                      </a:schemeClr>
                    </a:gs>
                    <a:gs pos="39000">
                      <a:schemeClr val="accent6">
                        <a:lumMod val="20000"/>
                        <a:lumOff val="80000"/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xmlns="" id="{ED43A26C-B0DF-4F17-A9BD-8A1FBA95C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5281" y="3675063"/>
                  <a:ext cx="354807" cy="635000"/>
                </a:xfrm>
                <a:custGeom>
                  <a:avLst/>
                  <a:gdLst>
                    <a:gd name="connsiteX0" fmla="*/ 172914 w 348648"/>
                    <a:gd name="connsiteY0" fmla="*/ 0 h 622300"/>
                    <a:gd name="connsiteX1" fmla="*/ 345324 w 348648"/>
                    <a:gd name="connsiteY1" fmla="*/ 312832 h 622300"/>
                    <a:gd name="connsiteX2" fmla="*/ 74878 w 348648"/>
                    <a:gd name="connsiteY2" fmla="*/ 622300 h 622300"/>
                    <a:gd name="connsiteX3" fmla="*/ 33241 w 348648"/>
                    <a:gd name="connsiteY3" fmla="*/ 616197 h 622300"/>
                    <a:gd name="connsiteX4" fmla="*/ 0 w 348648"/>
                    <a:gd name="connsiteY4" fmla="*/ 600047 h 622300"/>
                    <a:gd name="connsiteX5" fmla="*/ 187 w 348648"/>
                    <a:gd name="connsiteY5" fmla="*/ 600075 h 622300"/>
                    <a:gd name="connsiteX6" fmla="*/ 273894 w 348648"/>
                    <a:gd name="connsiteY6" fmla="*/ 289719 h 622300"/>
                    <a:gd name="connsiteX7" fmla="*/ 179808 w 348648"/>
                    <a:gd name="connsiteY7" fmla="*/ 5085 h 622300"/>
                    <a:gd name="connsiteX8" fmla="*/ 170515 w 348648"/>
                    <a:gd name="connsiteY8" fmla="*/ 309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8648" h="622300">
                      <a:moveTo>
                        <a:pt x="172914" y="0"/>
                      </a:moveTo>
                      <a:cubicBezTo>
                        <a:pt x="291234" y="0"/>
                        <a:pt x="365607" y="148007"/>
                        <a:pt x="345324" y="312832"/>
                      </a:cubicBezTo>
                      <a:cubicBezTo>
                        <a:pt x="321660" y="501204"/>
                        <a:pt x="189817" y="622300"/>
                        <a:pt x="74878" y="622300"/>
                      </a:cubicBezTo>
                      <a:cubicBezTo>
                        <a:pt x="60088" y="622300"/>
                        <a:pt x="46196" y="620198"/>
                        <a:pt x="33241" y="616197"/>
                      </a:cubicBezTo>
                      <a:lnTo>
                        <a:pt x="0" y="600047"/>
                      </a:lnTo>
                      <a:lnTo>
                        <a:pt x="187" y="600075"/>
                      </a:lnTo>
                      <a:cubicBezTo>
                        <a:pt x="118455" y="600075"/>
                        <a:pt x="250241" y="478631"/>
                        <a:pt x="273894" y="289719"/>
                      </a:cubicBezTo>
                      <a:cubicBezTo>
                        <a:pt x="289100" y="168275"/>
                        <a:pt x="249185" y="54421"/>
                        <a:pt x="179808" y="5085"/>
                      </a:cubicBezTo>
                      <a:lnTo>
                        <a:pt x="170515" y="30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xmlns="" id="{EEDCD102-C7DC-47F8-A78C-B3B57E59E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3296" y="3602038"/>
                  <a:ext cx="547099" cy="773113"/>
                </a:xfrm>
                <a:custGeom>
                  <a:avLst/>
                  <a:gdLst>
                    <a:gd name="connsiteX0" fmla="*/ 317274 w 547099"/>
                    <a:gd name="connsiteY0" fmla="*/ 73025 h 773113"/>
                    <a:gd name="connsiteX1" fmla="*/ 56970 w 547099"/>
                    <a:gd name="connsiteY1" fmla="*/ 395948 h 773113"/>
                    <a:gd name="connsiteX2" fmla="*/ 219238 w 547099"/>
                    <a:gd name="connsiteY2" fmla="*/ 695325 h 773113"/>
                    <a:gd name="connsiteX3" fmla="*/ 489684 w 547099"/>
                    <a:gd name="connsiteY3" fmla="*/ 385857 h 773113"/>
                    <a:gd name="connsiteX4" fmla="*/ 317274 w 547099"/>
                    <a:gd name="connsiteY4" fmla="*/ 73025 h 773113"/>
                    <a:gd name="connsiteX5" fmla="*/ 330736 w 547099"/>
                    <a:gd name="connsiteY5" fmla="*/ 0 h 773113"/>
                    <a:gd name="connsiteX6" fmla="*/ 543479 w 547099"/>
                    <a:gd name="connsiteY6" fmla="*/ 386557 h 773113"/>
                    <a:gd name="connsiteX7" fmla="*/ 205791 w 547099"/>
                    <a:gd name="connsiteY7" fmla="*/ 773113 h 773113"/>
                    <a:gd name="connsiteX8" fmla="*/ 3178 w 547099"/>
                    <a:gd name="connsiteY8" fmla="*/ 400002 h 773113"/>
                    <a:gd name="connsiteX9" fmla="*/ 330736 w 547099"/>
                    <a:gd name="connsiteY9" fmla="*/ 0 h 77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7099" h="773113">
                      <a:moveTo>
                        <a:pt x="317274" y="73025"/>
                      </a:moveTo>
                      <a:cubicBezTo>
                        <a:pt x="202335" y="73025"/>
                        <a:pt x="73873" y="194121"/>
                        <a:pt x="56970" y="395948"/>
                      </a:cubicBezTo>
                      <a:cubicBezTo>
                        <a:pt x="40067" y="560774"/>
                        <a:pt x="100918" y="695325"/>
                        <a:pt x="219238" y="695325"/>
                      </a:cubicBezTo>
                      <a:cubicBezTo>
                        <a:pt x="334177" y="695325"/>
                        <a:pt x="466020" y="574229"/>
                        <a:pt x="489684" y="385857"/>
                      </a:cubicBezTo>
                      <a:cubicBezTo>
                        <a:pt x="509967" y="221032"/>
                        <a:pt x="435595" y="73025"/>
                        <a:pt x="317274" y="73025"/>
                      </a:cubicBezTo>
                      <a:close/>
                      <a:moveTo>
                        <a:pt x="330736" y="0"/>
                      </a:moveTo>
                      <a:cubicBezTo>
                        <a:pt x="472565" y="0"/>
                        <a:pt x="567117" y="181514"/>
                        <a:pt x="543479" y="386557"/>
                      </a:cubicBezTo>
                      <a:cubicBezTo>
                        <a:pt x="513087" y="621852"/>
                        <a:pt x="350997" y="773113"/>
                        <a:pt x="205791" y="773113"/>
                      </a:cubicBezTo>
                      <a:cubicBezTo>
                        <a:pt x="60585" y="773113"/>
                        <a:pt x="-17083" y="605045"/>
                        <a:pt x="3178" y="400002"/>
                      </a:cubicBezTo>
                      <a:cubicBezTo>
                        <a:pt x="26816" y="147900"/>
                        <a:pt x="185530" y="0"/>
                        <a:pt x="3307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xmlns="" id="{A901C90B-01D0-4D33-BB1B-A3B4AC563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7162" y="3581400"/>
                  <a:ext cx="476237" cy="785348"/>
                </a:xfrm>
                <a:custGeom>
                  <a:avLst/>
                  <a:gdLst>
                    <a:gd name="connsiteX0" fmla="*/ 330183 w 476237"/>
                    <a:gd name="connsiteY0" fmla="*/ 0 h 785348"/>
                    <a:gd name="connsiteX1" fmla="*/ 468732 w 476237"/>
                    <a:gd name="connsiteY1" fmla="*/ 26913 h 785348"/>
                    <a:gd name="connsiteX2" fmla="*/ 476237 w 476237"/>
                    <a:gd name="connsiteY2" fmla="*/ 32809 h 785348"/>
                    <a:gd name="connsiteX3" fmla="*/ 468493 w 476237"/>
                    <a:gd name="connsiteY3" fmla="*/ 28838 h 785348"/>
                    <a:gd name="connsiteX4" fmla="*/ 417662 w 476237"/>
                    <a:gd name="connsiteY4" fmla="*/ 20638 h 785348"/>
                    <a:gd name="connsiteX5" fmla="*/ 90104 w 476237"/>
                    <a:gd name="connsiteY5" fmla="*/ 420640 h 785348"/>
                    <a:gd name="connsiteX6" fmla="*/ 196951 w 476237"/>
                    <a:gd name="connsiteY6" fmla="*/ 764287 h 785348"/>
                    <a:gd name="connsiteX7" fmla="*/ 239897 w 476237"/>
                    <a:gd name="connsiteY7" fmla="*/ 785348 h 785348"/>
                    <a:gd name="connsiteX8" fmla="*/ 200927 w 476237"/>
                    <a:gd name="connsiteY8" fmla="*/ 777119 h 785348"/>
                    <a:gd name="connsiteX9" fmla="*/ 127429 w 476237"/>
                    <a:gd name="connsiteY9" fmla="*/ 753570 h 785348"/>
                    <a:gd name="connsiteX10" fmla="*/ 2397 w 476237"/>
                    <a:gd name="connsiteY10" fmla="*/ 400334 h 785348"/>
                    <a:gd name="connsiteX11" fmla="*/ 330183 w 476237"/>
                    <a:gd name="connsiteY11" fmla="*/ 0 h 78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237" h="785348">
                      <a:moveTo>
                        <a:pt x="330183" y="0"/>
                      </a:moveTo>
                      <a:cubicBezTo>
                        <a:pt x="360596" y="0"/>
                        <a:pt x="445077" y="13457"/>
                        <a:pt x="468732" y="26913"/>
                      </a:cubicBezTo>
                      <a:lnTo>
                        <a:pt x="476237" y="32809"/>
                      </a:lnTo>
                      <a:lnTo>
                        <a:pt x="468493" y="28838"/>
                      </a:lnTo>
                      <a:cubicBezTo>
                        <a:pt x="452381" y="23474"/>
                        <a:pt x="435391" y="20638"/>
                        <a:pt x="417662" y="20638"/>
                      </a:cubicBezTo>
                      <a:cubicBezTo>
                        <a:pt x="272456" y="20638"/>
                        <a:pt x="113742" y="168538"/>
                        <a:pt x="90104" y="420640"/>
                      </a:cubicBezTo>
                      <a:cubicBezTo>
                        <a:pt x="74908" y="574422"/>
                        <a:pt x="114798" y="707406"/>
                        <a:pt x="196951" y="764287"/>
                      </a:cubicBezTo>
                      <a:lnTo>
                        <a:pt x="239897" y="785348"/>
                      </a:lnTo>
                      <a:lnTo>
                        <a:pt x="200927" y="777119"/>
                      </a:lnTo>
                      <a:cubicBezTo>
                        <a:pt x="169670" y="769549"/>
                        <a:pt x="139257" y="760298"/>
                        <a:pt x="127429" y="753570"/>
                      </a:cubicBezTo>
                      <a:cubicBezTo>
                        <a:pt x="32810" y="703107"/>
                        <a:pt x="-11120" y="561813"/>
                        <a:pt x="2397" y="400334"/>
                      </a:cubicBezTo>
                      <a:cubicBezTo>
                        <a:pt x="29431" y="148023"/>
                        <a:pt x="184876" y="0"/>
                        <a:pt x="3301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9" name="Freeform 40935">
              <a:extLst>
                <a:ext uri="{FF2B5EF4-FFF2-40B4-BE49-F238E27FC236}">
                  <a16:creationId xmlns:a16="http://schemas.microsoft.com/office/drawing/2014/main" xmlns="" id="{5A010343-2F6F-48F1-AC86-41639BFEA3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01062" y="2620214"/>
              <a:ext cx="83171" cy="67942"/>
            </a:xfrm>
            <a:custGeom>
              <a:avLst/>
              <a:gdLst>
                <a:gd name="T0" fmla="*/ 71 w 71"/>
                <a:gd name="T1" fmla="*/ 0 h 58"/>
                <a:gd name="T2" fmla="*/ 35 w 71"/>
                <a:gd name="T3" fmla="*/ 58 h 58"/>
                <a:gd name="T4" fmla="*/ 0 w 71"/>
                <a:gd name="T5" fmla="*/ 0 h 58"/>
                <a:gd name="T6" fmla="*/ 71 w 71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8">
                  <a:moveTo>
                    <a:pt x="71" y="0"/>
                  </a:moveTo>
                  <a:lnTo>
                    <a:pt x="35" y="58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D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40936">
              <a:extLst>
                <a:ext uri="{FF2B5EF4-FFF2-40B4-BE49-F238E27FC236}">
                  <a16:creationId xmlns:a16="http://schemas.microsoft.com/office/drawing/2014/main" xmlns="" id="{3A7D3BD3-FC0C-42C8-A257-9FC7A9A1E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5634" y="2501900"/>
              <a:ext cx="85514" cy="71457"/>
            </a:xfrm>
            <a:custGeom>
              <a:avLst/>
              <a:gdLst>
                <a:gd name="T0" fmla="*/ 0 w 73"/>
                <a:gd name="T1" fmla="*/ 61 h 61"/>
                <a:gd name="T2" fmla="*/ 35 w 73"/>
                <a:gd name="T3" fmla="*/ 0 h 61"/>
                <a:gd name="T4" fmla="*/ 73 w 73"/>
                <a:gd name="T5" fmla="*/ 61 h 61"/>
                <a:gd name="T6" fmla="*/ 0 w 7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1">
                  <a:moveTo>
                    <a:pt x="0" y="61"/>
                  </a:moveTo>
                  <a:lnTo>
                    <a:pt x="35" y="0"/>
                  </a:lnTo>
                  <a:lnTo>
                    <a:pt x="73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61851E62-842E-46CA-A50F-57CCC75AFD46}"/>
                </a:ext>
              </a:extLst>
            </p:cNvPr>
            <p:cNvGrpSpPr/>
            <p:nvPr/>
          </p:nvGrpSpPr>
          <p:grpSpPr>
            <a:xfrm flipH="1">
              <a:off x="714781" y="3319075"/>
              <a:ext cx="107771" cy="111285"/>
              <a:chOff x="10048875" y="4449764"/>
              <a:chExt cx="146051" cy="15081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7" name="Freeform 40933">
                <a:extLst>
                  <a:ext uri="{FF2B5EF4-FFF2-40B4-BE49-F238E27FC236}">
                    <a16:creationId xmlns:a16="http://schemas.microsoft.com/office/drawing/2014/main" xmlns="" id="{8CE6EA83-B21C-4DF7-8A61-8A48F8F8F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8876" y="4449764"/>
                <a:ext cx="146050" cy="150813"/>
              </a:xfrm>
              <a:custGeom>
                <a:avLst/>
                <a:gdLst>
                  <a:gd name="T0" fmla="*/ 71 w 92"/>
                  <a:gd name="T1" fmla="*/ 95 h 95"/>
                  <a:gd name="T2" fmla="*/ 0 w 92"/>
                  <a:gd name="T3" fmla="*/ 24 h 95"/>
                  <a:gd name="T4" fmla="*/ 23 w 92"/>
                  <a:gd name="T5" fmla="*/ 0 h 95"/>
                  <a:gd name="T6" fmla="*/ 92 w 92"/>
                  <a:gd name="T7" fmla="*/ 72 h 95"/>
                  <a:gd name="T8" fmla="*/ 71 w 92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5">
                    <a:moveTo>
                      <a:pt x="71" y="95"/>
                    </a:moveTo>
                    <a:lnTo>
                      <a:pt x="0" y="24"/>
                    </a:lnTo>
                    <a:lnTo>
                      <a:pt x="23" y="0"/>
                    </a:lnTo>
                    <a:lnTo>
                      <a:pt x="92" y="72"/>
                    </a:lnTo>
                    <a:lnTo>
                      <a:pt x="71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8" name="Freeform 40934">
                <a:extLst>
                  <a:ext uri="{FF2B5EF4-FFF2-40B4-BE49-F238E27FC236}">
                    <a16:creationId xmlns:a16="http://schemas.microsoft.com/office/drawing/2014/main" xmlns="" id="{3582A87F-359C-4233-AA70-E52A656B5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8875" y="4449764"/>
                <a:ext cx="146050" cy="150813"/>
              </a:xfrm>
              <a:custGeom>
                <a:avLst/>
                <a:gdLst>
                  <a:gd name="T0" fmla="*/ 0 w 92"/>
                  <a:gd name="T1" fmla="*/ 72 h 95"/>
                  <a:gd name="T2" fmla="*/ 71 w 92"/>
                  <a:gd name="T3" fmla="*/ 0 h 95"/>
                  <a:gd name="T4" fmla="*/ 92 w 92"/>
                  <a:gd name="T5" fmla="*/ 24 h 95"/>
                  <a:gd name="T6" fmla="*/ 23 w 92"/>
                  <a:gd name="T7" fmla="*/ 95 h 95"/>
                  <a:gd name="T8" fmla="*/ 0 w 92"/>
                  <a:gd name="T9" fmla="*/ 7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5">
                    <a:moveTo>
                      <a:pt x="0" y="72"/>
                    </a:moveTo>
                    <a:lnTo>
                      <a:pt x="71" y="0"/>
                    </a:lnTo>
                    <a:lnTo>
                      <a:pt x="92" y="24"/>
                    </a:lnTo>
                    <a:lnTo>
                      <a:pt x="23" y="95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08E22BF6-588A-479C-8327-0EA0E20608E4}"/>
                </a:ext>
              </a:extLst>
            </p:cNvPr>
            <p:cNvGrpSpPr/>
            <p:nvPr/>
          </p:nvGrpSpPr>
          <p:grpSpPr>
            <a:xfrm rot="17667197">
              <a:off x="2744733" y="5118366"/>
              <a:ext cx="151978" cy="131715"/>
              <a:chOff x="2967038" y="1898651"/>
              <a:chExt cx="119062" cy="103188"/>
            </a:xfrm>
          </p:grpSpPr>
          <p:sp>
            <p:nvSpPr>
              <p:cNvPr id="14" name="Freeform 40267">
                <a:extLst>
                  <a:ext uri="{FF2B5EF4-FFF2-40B4-BE49-F238E27FC236}">
                    <a16:creationId xmlns:a16="http://schemas.microsoft.com/office/drawing/2014/main" xmlns="" id="{5A5D88D2-C461-43A6-8B76-66501C282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1898651"/>
                <a:ext cx="79375" cy="73025"/>
              </a:xfrm>
              <a:custGeom>
                <a:avLst/>
                <a:gdLst>
                  <a:gd name="T0" fmla="*/ 50 w 50"/>
                  <a:gd name="T1" fmla="*/ 8 h 46"/>
                  <a:gd name="T2" fmla="*/ 19 w 50"/>
                  <a:gd name="T3" fmla="*/ 0 h 46"/>
                  <a:gd name="T4" fmla="*/ 0 w 50"/>
                  <a:gd name="T5" fmla="*/ 40 h 46"/>
                  <a:gd name="T6" fmla="*/ 33 w 50"/>
                  <a:gd name="T7" fmla="*/ 46 h 46"/>
                  <a:gd name="T8" fmla="*/ 50 w 50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50" y="8"/>
                    </a:moveTo>
                    <a:lnTo>
                      <a:pt x="19" y="0"/>
                    </a:lnTo>
                    <a:lnTo>
                      <a:pt x="0" y="40"/>
                    </a:lnTo>
                    <a:lnTo>
                      <a:pt x="33" y="46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40268">
                <a:extLst>
                  <a:ext uri="{FF2B5EF4-FFF2-40B4-BE49-F238E27FC236}">
                    <a16:creationId xmlns:a16="http://schemas.microsoft.com/office/drawing/2014/main" xmlns="" id="{9D9A7375-6F9A-46FD-858A-694D06152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038" y="1962151"/>
                <a:ext cx="88900" cy="39688"/>
              </a:xfrm>
              <a:custGeom>
                <a:avLst/>
                <a:gdLst>
                  <a:gd name="T0" fmla="*/ 33 w 56"/>
                  <a:gd name="T1" fmla="*/ 6 h 25"/>
                  <a:gd name="T2" fmla="*/ 0 w 56"/>
                  <a:gd name="T3" fmla="*/ 0 h 25"/>
                  <a:gd name="T4" fmla="*/ 23 w 56"/>
                  <a:gd name="T5" fmla="*/ 18 h 25"/>
                  <a:gd name="T6" fmla="*/ 56 w 56"/>
                  <a:gd name="T7" fmla="*/ 25 h 25"/>
                  <a:gd name="T8" fmla="*/ 33 w 56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">
                    <a:moveTo>
                      <a:pt x="33" y="6"/>
                    </a:moveTo>
                    <a:lnTo>
                      <a:pt x="0" y="0"/>
                    </a:lnTo>
                    <a:lnTo>
                      <a:pt x="23" y="18"/>
                    </a:lnTo>
                    <a:lnTo>
                      <a:pt x="56" y="25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40269">
                <a:extLst>
                  <a:ext uri="{FF2B5EF4-FFF2-40B4-BE49-F238E27FC236}">
                    <a16:creationId xmlns:a16="http://schemas.microsoft.com/office/drawing/2014/main" xmlns="" id="{09C3008B-F731-483C-B381-98AA0C127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1911351"/>
                <a:ext cx="66675" cy="90488"/>
              </a:xfrm>
              <a:custGeom>
                <a:avLst/>
                <a:gdLst>
                  <a:gd name="T0" fmla="*/ 17 w 42"/>
                  <a:gd name="T1" fmla="*/ 0 h 57"/>
                  <a:gd name="T2" fmla="*/ 0 w 42"/>
                  <a:gd name="T3" fmla="*/ 38 h 57"/>
                  <a:gd name="T4" fmla="*/ 23 w 42"/>
                  <a:gd name="T5" fmla="*/ 57 h 57"/>
                  <a:gd name="T6" fmla="*/ 42 w 42"/>
                  <a:gd name="T7" fmla="*/ 19 h 57"/>
                  <a:gd name="T8" fmla="*/ 17 w 42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7">
                    <a:moveTo>
                      <a:pt x="17" y="0"/>
                    </a:moveTo>
                    <a:lnTo>
                      <a:pt x="0" y="38"/>
                    </a:lnTo>
                    <a:lnTo>
                      <a:pt x="23" y="57"/>
                    </a:lnTo>
                    <a:lnTo>
                      <a:pt x="42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xmlns="" id="{DCDFADE8-5820-40DE-BFD1-BDFB49F7F3BE}"/>
                </a:ext>
              </a:extLst>
            </p:cNvPr>
            <p:cNvSpPr>
              <a:spLocks/>
            </p:cNvSpPr>
            <p:nvPr/>
          </p:nvSpPr>
          <p:spPr bwMode="auto">
            <a:xfrm rot="8100000" flipH="1" flipV="1">
              <a:off x="824829" y="2897304"/>
              <a:ext cx="144227" cy="214424"/>
            </a:xfrm>
            <a:custGeom>
              <a:avLst/>
              <a:gdLst>
                <a:gd name="connsiteX0" fmla="*/ 974770 w 3014378"/>
                <a:gd name="connsiteY0" fmla="*/ 3536791 h 4481536"/>
                <a:gd name="connsiteX1" fmla="*/ 1935528 w 3014378"/>
                <a:gd name="connsiteY1" fmla="*/ 3536791 h 4481536"/>
                <a:gd name="connsiteX2" fmla="*/ 1935528 w 3014378"/>
                <a:gd name="connsiteY2" fmla="*/ 4481536 h 4481536"/>
                <a:gd name="connsiteX3" fmla="*/ 974770 w 3014378"/>
                <a:gd name="connsiteY3" fmla="*/ 4481536 h 4481536"/>
                <a:gd name="connsiteX4" fmla="*/ 1405109 w 3014378"/>
                <a:gd name="connsiteY4" fmla="*/ 0 h 4481536"/>
                <a:gd name="connsiteX5" fmla="*/ 1489175 w 3014378"/>
                <a:gd name="connsiteY5" fmla="*/ 0 h 4481536"/>
                <a:gd name="connsiteX6" fmla="*/ 1513194 w 3014378"/>
                <a:gd name="connsiteY6" fmla="*/ 0 h 4481536"/>
                <a:gd name="connsiteX7" fmla="*/ 1617276 w 3014378"/>
                <a:gd name="connsiteY7" fmla="*/ 2002 h 4481536"/>
                <a:gd name="connsiteX8" fmla="*/ 1715354 w 3014378"/>
                <a:gd name="connsiteY8" fmla="*/ 8006 h 4481536"/>
                <a:gd name="connsiteX9" fmla="*/ 1807426 w 3014378"/>
                <a:gd name="connsiteY9" fmla="*/ 16013 h 4481536"/>
                <a:gd name="connsiteX10" fmla="*/ 1897497 w 3014378"/>
                <a:gd name="connsiteY10" fmla="*/ 30024 h 4481536"/>
                <a:gd name="connsiteX11" fmla="*/ 1983565 w 3014378"/>
                <a:gd name="connsiteY11" fmla="*/ 48038 h 4481536"/>
                <a:gd name="connsiteX12" fmla="*/ 2063628 w 3014378"/>
                <a:gd name="connsiteY12" fmla="*/ 68054 h 4481536"/>
                <a:gd name="connsiteX13" fmla="*/ 2143691 w 3014378"/>
                <a:gd name="connsiteY13" fmla="*/ 92073 h 4481536"/>
                <a:gd name="connsiteX14" fmla="*/ 2215748 w 3014378"/>
                <a:gd name="connsiteY14" fmla="*/ 120095 h 4481536"/>
                <a:gd name="connsiteX15" fmla="*/ 2285804 w 3014378"/>
                <a:gd name="connsiteY15" fmla="*/ 150119 h 4481536"/>
                <a:gd name="connsiteX16" fmla="*/ 2351856 w 3014378"/>
                <a:gd name="connsiteY16" fmla="*/ 182144 h 4481536"/>
                <a:gd name="connsiteX17" fmla="*/ 2415906 w 3014378"/>
                <a:gd name="connsiteY17" fmla="*/ 216171 h 4481536"/>
                <a:gd name="connsiteX18" fmla="*/ 2475954 w 3014378"/>
                <a:gd name="connsiteY18" fmla="*/ 252199 h 4481536"/>
                <a:gd name="connsiteX19" fmla="*/ 2533999 w 3014378"/>
                <a:gd name="connsiteY19" fmla="*/ 290229 h 4481536"/>
                <a:gd name="connsiteX20" fmla="*/ 2586040 w 3014378"/>
                <a:gd name="connsiteY20" fmla="*/ 330261 h 4481536"/>
                <a:gd name="connsiteX21" fmla="*/ 2638081 w 3014378"/>
                <a:gd name="connsiteY21" fmla="*/ 372294 h 4481536"/>
                <a:gd name="connsiteX22" fmla="*/ 2682116 w 3014378"/>
                <a:gd name="connsiteY22" fmla="*/ 416329 h 4481536"/>
                <a:gd name="connsiteX23" fmla="*/ 2726151 w 3014378"/>
                <a:gd name="connsiteY23" fmla="*/ 460363 h 4481536"/>
                <a:gd name="connsiteX24" fmla="*/ 2766182 w 3014378"/>
                <a:gd name="connsiteY24" fmla="*/ 506400 h 4481536"/>
                <a:gd name="connsiteX25" fmla="*/ 2802211 w 3014378"/>
                <a:gd name="connsiteY25" fmla="*/ 554438 h 4481536"/>
                <a:gd name="connsiteX26" fmla="*/ 2836238 w 3014378"/>
                <a:gd name="connsiteY26" fmla="*/ 600474 h 4481536"/>
                <a:gd name="connsiteX27" fmla="*/ 2866261 w 3014378"/>
                <a:gd name="connsiteY27" fmla="*/ 648512 h 4481536"/>
                <a:gd name="connsiteX28" fmla="*/ 2892282 w 3014378"/>
                <a:gd name="connsiteY28" fmla="*/ 698551 h 4481536"/>
                <a:gd name="connsiteX29" fmla="*/ 2916301 w 3014378"/>
                <a:gd name="connsiteY29" fmla="*/ 748591 h 4481536"/>
                <a:gd name="connsiteX30" fmla="*/ 2936317 w 3014378"/>
                <a:gd name="connsiteY30" fmla="*/ 798630 h 4481536"/>
                <a:gd name="connsiteX31" fmla="*/ 2956332 w 3014378"/>
                <a:gd name="connsiteY31" fmla="*/ 850671 h 4481536"/>
                <a:gd name="connsiteX32" fmla="*/ 2970343 w 3014378"/>
                <a:gd name="connsiteY32" fmla="*/ 900711 h 4481536"/>
                <a:gd name="connsiteX33" fmla="*/ 2984355 w 3014378"/>
                <a:gd name="connsiteY33" fmla="*/ 950750 h 4481536"/>
                <a:gd name="connsiteX34" fmla="*/ 2994362 w 3014378"/>
                <a:gd name="connsiteY34" fmla="*/ 998788 h 4481536"/>
                <a:gd name="connsiteX35" fmla="*/ 3002369 w 3014378"/>
                <a:gd name="connsiteY35" fmla="*/ 1044825 h 4481536"/>
                <a:gd name="connsiteX36" fmla="*/ 3008373 w 3014378"/>
                <a:gd name="connsiteY36" fmla="*/ 1092862 h 4481536"/>
                <a:gd name="connsiteX37" fmla="*/ 3012377 w 3014378"/>
                <a:gd name="connsiteY37" fmla="*/ 1136897 h 4481536"/>
                <a:gd name="connsiteX38" fmla="*/ 3014378 w 3014378"/>
                <a:gd name="connsiteY38" fmla="*/ 1182934 h 4481536"/>
                <a:gd name="connsiteX39" fmla="*/ 3012377 w 3014378"/>
                <a:gd name="connsiteY39" fmla="*/ 1254990 h 4481536"/>
                <a:gd name="connsiteX40" fmla="*/ 3008373 w 3014378"/>
                <a:gd name="connsiteY40" fmla="*/ 1323044 h 4481536"/>
                <a:gd name="connsiteX41" fmla="*/ 3002369 w 3014378"/>
                <a:gd name="connsiteY41" fmla="*/ 1389096 h 4481536"/>
                <a:gd name="connsiteX42" fmla="*/ 2994362 w 3014378"/>
                <a:gd name="connsiteY42" fmla="*/ 1451145 h 4481536"/>
                <a:gd name="connsiteX43" fmla="*/ 2984355 w 3014378"/>
                <a:gd name="connsiteY43" fmla="*/ 1509191 h 4481536"/>
                <a:gd name="connsiteX44" fmla="*/ 2970343 w 3014378"/>
                <a:gd name="connsiteY44" fmla="*/ 1565235 h 4481536"/>
                <a:gd name="connsiteX45" fmla="*/ 2956332 w 3014378"/>
                <a:gd name="connsiteY45" fmla="*/ 1619278 h 4481536"/>
                <a:gd name="connsiteX46" fmla="*/ 2936317 w 3014378"/>
                <a:gd name="connsiteY46" fmla="*/ 1665314 h 4481536"/>
                <a:gd name="connsiteX47" fmla="*/ 2916301 w 3014378"/>
                <a:gd name="connsiteY47" fmla="*/ 1711350 h 4481536"/>
                <a:gd name="connsiteX48" fmla="*/ 2896285 w 3014378"/>
                <a:gd name="connsiteY48" fmla="*/ 1755385 h 4481536"/>
                <a:gd name="connsiteX49" fmla="*/ 2896286 w 3014378"/>
                <a:gd name="connsiteY49" fmla="*/ 1755385 h 4481536"/>
                <a:gd name="connsiteX50" fmla="*/ 2864261 w 3014378"/>
                <a:gd name="connsiteY50" fmla="*/ 1819436 h 4481536"/>
                <a:gd name="connsiteX51" fmla="*/ 2826231 w 3014378"/>
                <a:gd name="connsiteY51" fmla="*/ 1881485 h 4481536"/>
                <a:gd name="connsiteX52" fmla="*/ 2788201 w 3014378"/>
                <a:gd name="connsiteY52" fmla="*/ 1937529 h 4481536"/>
                <a:gd name="connsiteX53" fmla="*/ 2746168 w 3014378"/>
                <a:gd name="connsiteY53" fmla="*/ 1989570 h 4481536"/>
                <a:gd name="connsiteX54" fmla="*/ 2688122 w 3014378"/>
                <a:gd name="connsiteY54" fmla="*/ 2057624 h 4481536"/>
                <a:gd name="connsiteX55" fmla="*/ 2628075 w 3014378"/>
                <a:gd name="connsiteY55" fmla="*/ 2115670 h 4481536"/>
                <a:gd name="connsiteX56" fmla="*/ 2564024 w 3014378"/>
                <a:gd name="connsiteY56" fmla="*/ 2171714 h 4481536"/>
                <a:gd name="connsiteX57" fmla="*/ 2493969 w 3014378"/>
                <a:gd name="connsiteY57" fmla="*/ 2221753 h 4481536"/>
                <a:gd name="connsiteX58" fmla="*/ 2359863 w 3014378"/>
                <a:gd name="connsiteY58" fmla="*/ 2317829 h 4481536"/>
                <a:gd name="connsiteX59" fmla="*/ 2235765 w 3014378"/>
                <a:gd name="connsiteY59" fmla="*/ 2411904 h 4481536"/>
                <a:gd name="connsiteX60" fmla="*/ 2175718 w 3014378"/>
                <a:gd name="connsiteY60" fmla="*/ 2459942 h 4481536"/>
                <a:gd name="connsiteX61" fmla="*/ 2119673 w 3014378"/>
                <a:gd name="connsiteY61" fmla="*/ 2513984 h 4481536"/>
                <a:gd name="connsiteX62" fmla="*/ 2067632 w 3014378"/>
                <a:gd name="connsiteY62" fmla="*/ 2570029 h 4481536"/>
                <a:gd name="connsiteX63" fmla="*/ 2017593 w 3014378"/>
                <a:gd name="connsiteY63" fmla="*/ 2628074 h 4481536"/>
                <a:gd name="connsiteX64" fmla="*/ 1995575 w 3014378"/>
                <a:gd name="connsiteY64" fmla="*/ 2662101 h 4481536"/>
                <a:gd name="connsiteX65" fmla="*/ 1975560 w 3014378"/>
                <a:gd name="connsiteY65" fmla="*/ 2694127 h 4481536"/>
                <a:gd name="connsiteX66" fmla="*/ 1955544 w 3014378"/>
                <a:gd name="connsiteY66" fmla="*/ 2728153 h 4481536"/>
                <a:gd name="connsiteX67" fmla="*/ 1941533 w 3014378"/>
                <a:gd name="connsiteY67" fmla="*/ 2768185 h 4481536"/>
                <a:gd name="connsiteX68" fmla="*/ 1927522 w 3014378"/>
                <a:gd name="connsiteY68" fmla="*/ 2806215 h 4481536"/>
                <a:gd name="connsiteX69" fmla="*/ 1915512 w 3014378"/>
                <a:gd name="connsiteY69" fmla="*/ 2848248 h 4481536"/>
                <a:gd name="connsiteX70" fmla="*/ 1905504 w 3014378"/>
                <a:gd name="connsiteY70" fmla="*/ 2890281 h 4481536"/>
                <a:gd name="connsiteX71" fmla="*/ 1899500 w 3014378"/>
                <a:gd name="connsiteY71" fmla="*/ 2936318 h 4481536"/>
                <a:gd name="connsiteX72" fmla="*/ 1899500 w 3014378"/>
                <a:gd name="connsiteY72" fmla="*/ 3168501 h 4481536"/>
                <a:gd name="connsiteX73" fmla="*/ 1072847 w 3014378"/>
                <a:gd name="connsiteY73" fmla="*/ 3168501 h 4481536"/>
                <a:gd name="connsiteX74" fmla="*/ 1072847 w 3014378"/>
                <a:gd name="connsiteY74" fmla="*/ 2894285 h 4481536"/>
                <a:gd name="connsiteX75" fmla="*/ 1078852 w 3014378"/>
                <a:gd name="connsiteY75" fmla="*/ 2826231 h 4481536"/>
                <a:gd name="connsiteX76" fmla="*/ 1084857 w 3014378"/>
                <a:gd name="connsiteY76" fmla="*/ 2764182 h 4481536"/>
                <a:gd name="connsiteX77" fmla="*/ 1094865 w 3014378"/>
                <a:gd name="connsiteY77" fmla="*/ 2706136 h 4481536"/>
                <a:gd name="connsiteX78" fmla="*/ 1106874 w 3014378"/>
                <a:gd name="connsiteY78" fmla="*/ 2650092 h 4481536"/>
                <a:gd name="connsiteX79" fmla="*/ 1120885 w 3014378"/>
                <a:gd name="connsiteY79" fmla="*/ 2598051 h 4481536"/>
                <a:gd name="connsiteX80" fmla="*/ 1134896 w 3014378"/>
                <a:gd name="connsiteY80" fmla="*/ 2546010 h 4481536"/>
                <a:gd name="connsiteX81" fmla="*/ 1152910 w 3014378"/>
                <a:gd name="connsiteY81" fmla="*/ 2495970 h 4481536"/>
                <a:gd name="connsiteX82" fmla="*/ 1172926 w 3014378"/>
                <a:gd name="connsiteY82" fmla="*/ 2451935 h 4481536"/>
                <a:gd name="connsiteX83" fmla="*/ 1214959 w 3014378"/>
                <a:gd name="connsiteY83" fmla="*/ 2365867 h 4481536"/>
                <a:gd name="connsiteX84" fmla="*/ 1262997 w 3014378"/>
                <a:gd name="connsiteY84" fmla="*/ 2287806 h 4481536"/>
                <a:gd name="connsiteX85" fmla="*/ 1313037 w 3014378"/>
                <a:gd name="connsiteY85" fmla="*/ 2213747 h 4481536"/>
                <a:gd name="connsiteX86" fmla="*/ 1339057 w 3014378"/>
                <a:gd name="connsiteY86" fmla="*/ 2179720 h 4481536"/>
                <a:gd name="connsiteX87" fmla="*/ 1367079 w 3014378"/>
                <a:gd name="connsiteY87" fmla="*/ 2147695 h 4481536"/>
                <a:gd name="connsiteX88" fmla="*/ 1421122 w 3014378"/>
                <a:gd name="connsiteY88" fmla="*/ 2087648 h 4481536"/>
                <a:gd name="connsiteX89" fmla="*/ 1477166 w 3014378"/>
                <a:gd name="connsiteY89" fmla="*/ 2029602 h 4481536"/>
                <a:gd name="connsiteX90" fmla="*/ 1539215 w 3014378"/>
                <a:gd name="connsiteY90" fmla="*/ 1979562 h 4481536"/>
                <a:gd name="connsiteX91" fmla="*/ 1597261 w 3014378"/>
                <a:gd name="connsiteY91" fmla="*/ 1929523 h 4481536"/>
                <a:gd name="connsiteX92" fmla="*/ 1709350 w 3014378"/>
                <a:gd name="connsiteY92" fmla="*/ 1841453 h 4481536"/>
                <a:gd name="connsiteX93" fmla="*/ 1815433 w 3014378"/>
                <a:gd name="connsiteY93" fmla="*/ 1755385 h 4481536"/>
                <a:gd name="connsiteX94" fmla="*/ 1815433 w 3014378"/>
                <a:gd name="connsiteY94" fmla="*/ 1755385 h 4481536"/>
                <a:gd name="connsiteX95" fmla="*/ 1823439 w 3014378"/>
                <a:gd name="connsiteY95" fmla="*/ 1747379 h 4481536"/>
                <a:gd name="connsiteX96" fmla="*/ 1875480 w 3014378"/>
                <a:gd name="connsiteY96" fmla="*/ 1699341 h 4481536"/>
                <a:gd name="connsiteX97" fmla="*/ 1919515 w 3014378"/>
                <a:gd name="connsiteY97" fmla="*/ 1649301 h 4481536"/>
                <a:gd name="connsiteX98" fmla="*/ 1957545 w 3014378"/>
                <a:gd name="connsiteY98" fmla="*/ 1599262 h 4481536"/>
                <a:gd name="connsiteX99" fmla="*/ 1991572 w 3014378"/>
                <a:gd name="connsiteY99" fmla="*/ 1543218 h 4481536"/>
                <a:gd name="connsiteX100" fmla="*/ 2009586 w 3014378"/>
                <a:gd name="connsiteY100" fmla="*/ 1515196 h 4481536"/>
                <a:gd name="connsiteX101" fmla="*/ 2019594 w 3014378"/>
                <a:gd name="connsiteY101" fmla="*/ 1485172 h 4481536"/>
                <a:gd name="connsiteX102" fmla="*/ 2031603 w 3014378"/>
                <a:gd name="connsiteY102" fmla="*/ 1453147 h 4481536"/>
                <a:gd name="connsiteX103" fmla="*/ 2039609 w 3014378"/>
                <a:gd name="connsiteY103" fmla="*/ 1421121 h 4481536"/>
                <a:gd name="connsiteX104" fmla="*/ 2045614 w 3014378"/>
                <a:gd name="connsiteY104" fmla="*/ 1383091 h 4481536"/>
                <a:gd name="connsiteX105" fmla="*/ 2049617 w 3014378"/>
                <a:gd name="connsiteY105" fmla="*/ 1347063 h 4481536"/>
                <a:gd name="connsiteX106" fmla="*/ 2049617 w 3014378"/>
                <a:gd name="connsiteY106" fmla="*/ 1309033 h 4481536"/>
                <a:gd name="connsiteX107" fmla="*/ 2049617 w 3014378"/>
                <a:gd name="connsiteY107" fmla="*/ 1267000 h 4481536"/>
                <a:gd name="connsiteX108" fmla="*/ 2049617 w 3014378"/>
                <a:gd name="connsiteY108" fmla="*/ 1198946 h 4481536"/>
                <a:gd name="connsiteX109" fmla="*/ 2041611 w 3014378"/>
                <a:gd name="connsiteY109" fmla="*/ 1134896 h 4481536"/>
                <a:gd name="connsiteX110" fmla="*/ 2031603 w 3014378"/>
                <a:gd name="connsiteY110" fmla="*/ 1076850 h 4481536"/>
                <a:gd name="connsiteX111" fmla="*/ 2017592 w 3014378"/>
                <a:gd name="connsiteY111" fmla="*/ 1022807 h 4481536"/>
                <a:gd name="connsiteX112" fmla="*/ 1997576 w 3014378"/>
                <a:gd name="connsiteY112" fmla="*/ 972768 h 4481536"/>
                <a:gd name="connsiteX113" fmla="*/ 1975559 w 3014378"/>
                <a:gd name="connsiteY113" fmla="*/ 928733 h 4481536"/>
                <a:gd name="connsiteX114" fmla="*/ 1947537 w 3014378"/>
                <a:gd name="connsiteY114" fmla="*/ 886700 h 4481536"/>
                <a:gd name="connsiteX115" fmla="*/ 1913510 w 3014378"/>
                <a:gd name="connsiteY115" fmla="*/ 850671 h 4481536"/>
                <a:gd name="connsiteX116" fmla="*/ 1877482 w 3014378"/>
                <a:gd name="connsiteY116" fmla="*/ 818646 h 4481536"/>
                <a:gd name="connsiteX117" fmla="*/ 1837450 w 3014378"/>
                <a:gd name="connsiteY117" fmla="*/ 790624 h 4481536"/>
                <a:gd name="connsiteX118" fmla="*/ 1793415 w 3014378"/>
                <a:gd name="connsiteY118" fmla="*/ 768607 h 4481536"/>
                <a:gd name="connsiteX119" fmla="*/ 1749381 w 3014378"/>
                <a:gd name="connsiteY119" fmla="*/ 748591 h 4481536"/>
                <a:gd name="connsiteX120" fmla="*/ 1699341 w 3014378"/>
                <a:gd name="connsiteY120" fmla="*/ 734580 h 4481536"/>
                <a:gd name="connsiteX121" fmla="*/ 1645298 w 3014378"/>
                <a:gd name="connsiteY121" fmla="*/ 724572 h 4481536"/>
                <a:gd name="connsiteX122" fmla="*/ 1589254 w 3014378"/>
                <a:gd name="connsiteY122" fmla="*/ 718567 h 4481536"/>
                <a:gd name="connsiteX123" fmla="*/ 1531208 w 3014378"/>
                <a:gd name="connsiteY123" fmla="*/ 716566 h 4481536"/>
                <a:gd name="connsiteX124" fmla="*/ 1513194 w 3014378"/>
                <a:gd name="connsiteY124" fmla="*/ 716566 h 4481536"/>
                <a:gd name="connsiteX125" fmla="*/ 1475164 w 3014378"/>
                <a:gd name="connsiteY125" fmla="*/ 718567 h 4481536"/>
                <a:gd name="connsiteX126" fmla="*/ 1439136 w 3014378"/>
                <a:gd name="connsiteY126" fmla="*/ 720569 h 4481536"/>
                <a:gd name="connsiteX127" fmla="*/ 1403107 w 3014378"/>
                <a:gd name="connsiteY127" fmla="*/ 726573 h 4481536"/>
                <a:gd name="connsiteX128" fmla="*/ 1369080 w 3014378"/>
                <a:gd name="connsiteY128" fmla="*/ 734580 h 4481536"/>
                <a:gd name="connsiteX129" fmla="*/ 1335054 w 3014378"/>
                <a:gd name="connsiteY129" fmla="*/ 744588 h 4481536"/>
                <a:gd name="connsiteX130" fmla="*/ 1305030 w 3014378"/>
                <a:gd name="connsiteY130" fmla="*/ 754596 h 4481536"/>
                <a:gd name="connsiteX131" fmla="*/ 1273005 w 3014378"/>
                <a:gd name="connsiteY131" fmla="*/ 766605 h 4481536"/>
                <a:gd name="connsiteX132" fmla="*/ 1244983 w 3014378"/>
                <a:gd name="connsiteY132" fmla="*/ 780616 h 4481536"/>
                <a:gd name="connsiteX133" fmla="*/ 1218962 w 3014378"/>
                <a:gd name="connsiteY133" fmla="*/ 796629 h 4481536"/>
                <a:gd name="connsiteX134" fmla="*/ 1190940 w 3014378"/>
                <a:gd name="connsiteY134" fmla="*/ 816645 h 4481536"/>
                <a:gd name="connsiteX135" fmla="*/ 1162918 w 3014378"/>
                <a:gd name="connsiteY135" fmla="*/ 836660 h 4481536"/>
                <a:gd name="connsiteX136" fmla="*/ 1136897 w 3014378"/>
                <a:gd name="connsiteY136" fmla="*/ 854675 h 4481536"/>
                <a:gd name="connsiteX137" fmla="*/ 1114880 w 3014378"/>
                <a:gd name="connsiteY137" fmla="*/ 878693 h 4481536"/>
                <a:gd name="connsiteX138" fmla="*/ 1092863 w 3014378"/>
                <a:gd name="connsiteY138" fmla="*/ 900711 h 4481536"/>
                <a:gd name="connsiteX139" fmla="*/ 1070845 w 3014378"/>
                <a:gd name="connsiteY139" fmla="*/ 924730 h 4481536"/>
                <a:gd name="connsiteX140" fmla="*/ 1050829 w 3014378"/>
                <a:gd name="connsiteY140" fmla="*/ 952752 h 4481536"/>
                <a:gd name="connsiteX141" fmla="*/ 1030814 w 3014378"/>
                <a:gd name="connsiteY141" fmla="*/ 978772 h 4481536"/>
                <a:gd name="connsiteX142" fmla="*/ 1014801 w 3014378"/>
                <a:gd name="connsiteY142" fmla="*/ 1008796 h 4481536"/>
                <a:gd name="connsiteX143" fmla="*/ 982776 w 3014378"/>
                <a:gd name="connsiteY143" fmla="*/ 1068844 h 4481536"/>
                <a:gd name="connsiteX144" fmla="*/ 958757 w 3014378"/>
                <a:gd name="connsiteY144" fmla="*/ 1134896 h 4481536"/>
                <a:gd name="connsiteX145" fmla="*/ 936739 w 3014378"/>
                <a:gd name="connsiteY145" fmla="*/ 1204951 h 4481536"/>
                <a:gd name="connsiteX146" fmla="*/ 918725 w 3014378"/>
                <a:gd name="connsiteY146" fmla="*/ 1277008 h 4481536"/>
                <a:gd name="connsiteX147" fmla="*/ 908717 w 3014378"/>
                <a:gd name="connsiteY147" fmla="*/ 1353068 h 4481536"/>
                <a:gd name="connsiteX148" fmla="*/ 902713 w 3014378"/>
                <a:gd name="connsiteY148" fmla="*/ 1431129 h 4481536"/>
                <a:gd name="connsiteX149" fmla="*/ 898709 w 3014378"/>
                <a:gd name="connsiteY149" fmla="*/ 1513194 h 4481536"/>
                <a:gd name="connsiteX150" fmla="*/ 0 w 3014378"/>
                <a:gd name="connsiteY150" fmla="*/ 1513194 h 4481536"/>
                <a:gd name="connsiteX151" fmla="*/ 2002 w 3014378"/>
                <a:gd name="connsiteY151" fmla="*/ 1431129 h 4481536"/>
                <a:gd name="connsiteX152" fmla="*/ 8007 w 3014378"/>
                <a:gd name="connsiteY152" fmla="*/ 1351066 h 4481536"/>
                <a:gd name="connsiteX153" fmla="*/ 16013 w 3014378"/>
                <a:gd name="connsiteY153" fmla="*/ 1273005 h 4481536"/>
                <a:gd name="connsiteX154" fmla="*/ 30024 w 3014378"/>
                <a:gd name="connsiteY154" fmla="*/ 1196945 h 4481536"/>
                <a:gd name="connsiteX155" fmla="*/ 44035 w 3014378"/>
                <a:gd name="connsiteY155" fmla="*/ 1120885 h 4481536"/>
                <a:gd name="connsiteX156" fmla="*/ 64051 w 3014378"/>
                <a:gd name="connsiteY156" fmla="*/ 1048828 h 4481536"/>
                <a:gd name="connsiteX157" fmla="*/ 86068 w 3014378"/>
                <a:gd name="connsiteY157" fmla="*/ 974769 h 4481536"/>
                <a:gd name="connsiteX158" fmla="*/ 112089 w 3014378"/>
                <a:gd name="connsiteY158" fmla="*/ 906716 h 4481536"/>
                <a:gd name="connsiteX159" fmla="*/ 140111 w 3014378"/>
                <a:gd name="connsiteY159" fmla="*/ 838662 h 4481536"/>
                <a:gd name="connsiteX160" fmla="*/ 170134 w 3014378"/>
                <a:gd name="connsiteY160" fmla="*/ 772610 h 4481536"/>
                <a:gd name="connsiteX161" fmla="*/ 204161 w 3014378"/>
                <a:gd name="connsiteY161" fmla="*/ 710561 h 4481536"/>
                <a:gd name="connsiteX162" fmla="*/ 240190 w 3014378"/>
                <a:gd name="connsiteY162" fmla="*/ 648512 h 4481536"/>
                <a:gd name="connsiteX163" fmla="*/ 280221 w 3014378"/>
                <a:gd name="connsiteY163" fmla="*/ 590466 h 4481536"/>
                <a:gd name="connsiteX164" fmla="*/ 322255 w 3014378"/>
                <a:gd name="connsiteY164" fmla="*/ 534422 h 4481536"/>
                <a:gd name="connsiteX165" fmla="*/ 366289 w 3014378"/>
                <a:gd name="connsiteY165" fmla="*/ 480379 h 4481536"/>
                <a:gd name="connsiteX166" fmla="*/ 414327 w 3014378"/>
                <a:gd name="connsiteY166" fmla="*/ 428338 h 4481536"/>
                <a:gd name="connsiteX167" fmla="*/ 460363 w 3014378"/>
                <a:gd name="connsiteY167" fmla="*/ 378299 h 4481536"/>
                <a:gd name="connsiteX168" fmla="*/ 514406 w 3014378"/>
                <a:gd name="connsiteY168" fmla="*/ 332262 h 4481536"/>
                <a:gd name="connsiteX169" fmla="*/ 566447 w 3014378"/>
                <a:gd name="connsiteY169" fmla="*/ 288228 h 4481536"/>
                <a:gd name="connsiteX170" fmla="*/ 626495 w 3014378"/>
                <a:gd name="connsiteY170" fmla="*/ 248196 h 4481536"/>
                <a:gd name="connsiteX171" fmla="*/ 684540 w 3014378"/>
                <a:gd name="connsiteY171" fmla="*/ 210166 h 4481536"/>
                <a:gd name="connsiteX172" fmla="*/ 746589 w 3014378"/>
                <a:gd name="connsiteY172" fmla="*/ 176139 h 4481536"/>
                <a:gd name="connsiteX173" fmla="*/ 810640 w 3014378"/>
                <a:gd name="connsiteY173" fmla="*/ 142112 h 4481536"/>
                <a:gd name="connsiteX174" fmla="*/ 876692 w 3014378"/>
                <a:gd name="connsiteY174" fmla="*/ 112089 h 4481536"/>
                <a:gd name="connsiteX175" fmla="*/ 946747 w 3014378"/>
                <a:gd name="connsiteY175" fmla="*/ 86068 h 4481536"/>
                <a:gd name="connsiteX176" fmla="*/ 1018804 w 3014378"/>
                <a:gd name="connsiteY176" fmla="*/ 62049 h 4481536"/>
                <a:gd name="connsiteX177" fmla="*/ 1092863 w 3014378"/>
                <a:gd name="connsiteY177" fmla="*/ 42033 h 4481536"/>
                <a:gd name="connsiteX178" fmla="*/ 1166921 w 3014378"/>
                <a:gd name="connsiteY178" fmla="*/ 28022 h 4481536"/>
                <a:gd name="connsiteX179" fmla="*/ 1242981 w 3014378"/>
                <a:gd name="connsiteY179" fmla="*/ 14011 h 4481536"/>
                <a:gd name="connsiteX180" fmla="*/ 1325046 w 3014378"/>
                <a:gd name="connsiteY180" fmla="*/ 6005 h 448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3014378" h="4481536">
                  <a:moveTo>
                    <a:pt x="974770" y="3536791"/>
                  </a:moveTo>
                  <a:lnTo>
                    <a:pt x="1935528" y="3536791"/>
                  </a:lnTo>
                  <a:lnTo>
                    <a:pt x="1935528" y="4481536"/>
                  </a:lnTo>
                  <a:lnTo>
                    <a:pt x="974770" y="4481536"/>
                  </a:lnTo>
                  <a:close/>
                  <a:moveTo>
                    <a:pt x="1405109" y="0"/>
                  </a:moveTo>
                  <a:lnTo>
                    <a:pt x="1489175" y="0"/>
                  </a:lnTo>
                  <a:lnTo>
                    <a:pt x="1513194" y="0"/>
                  </a:lnTo>
                  <a:lnTo>
                    <a:pt x="1617276" y="2002"/>
                  </a:lnTo>
                  <a:lnTo>
                    <a:pt x="1715354" y="8006"/>
                  </a:lnTo>
                  <a:lnTo>
                    <a:pt x="1807426" y="16013"/>
                  </a:lnTo>
                  <a:lnTo>
                    <a:pt x="1897497" y="30024"/>
                  </a:lnTo>
                  <a:lnTo>
                    <a:pt x="1983565" y="48038"/>
                  </a:lnTo>
                  <a:lnTo>
                    <a:pt x="2063628" y="68054"/>
                  </a:lnTo>
                  <a:lnTo>
                    <a:pt x="2143691" y="92073"/>
                  </a:lnTo>
                  <a:lnTo>
                    <a:pt x="2215748" y="120095"/>
                  </a:lnTo>
                  <a:lnTo>
                    <a:pt x="2285804" y="150119"/>
                  </a:lnTo>
                  <a:lnTo>
                    <a:pt x="2351856" y="182144"/>
                  </a:lnTo>
                  <a:lnTo>
                    <a:pt x="2415906" y="216171"/>
                  </a:lnTo>
                  <a:lnTo>
                    <a:pt x="2475954" y="252199"/>
                  </a:lnTo>
                  <a:lnTo>
                    <a:pt x="2533999" y="290229"/>
                  </a:lnTo>
                  <a:lnTo>
                    <a:pt x="2586040" y="330261"/>
                  </a:lnTo>
                  <a:lnTo>
                    <a:pt x="2638081" y="372294"/>
                  </a:lnTo>
                  <a:lnTo>
                    <a:pt x="2682116" y="416329"/>
                  </a:lnTo>
                  <a:lnTo>
                    <a:pt x="2726151" y="460363"/>
                  </a:lnTo>
                  <a:lnTo>
                    <a:pt x="2766182" y="506400"/>
                  </a:lnTo>
                  <a:lnTo>
                    <a:pt x="2802211" y="554438"/>
                  </a:lnTo>
                  <a:lnTo>
                    <a:pt x="2836238" y="600474"/>
                  </a:lnTo>
                  <a:lnTo>
                    <a:pt x="2866261" y="648512"/>
                  </a:lnTo>
                  <a:lnTo>
                    <a:pt x="2892282" y="698551"/>
                  </a:lnTo>
                  <a:lnTo>
                    <a:pt x="2916301" y="748591"/>
                  </a:lnTo>
                  <a:lnTo>
                    <a:pt x="2936317" y="798630"/>
                  </a:lnTo>
                  <a:lnTo>
                    <a:pt x="2956332" y="850671"/>
                  </a:lnTo>
                  <a:lnTo>
                    <a:pt x="2970343" y="900711"/>
                  </a:lnTo>
                  <a:lnTo>
                    <a:pt x="2984355" y="950750"/>
                  </a:lnTo>
                  <a:lnTo>
                    <a:pt x="2994362" y="998788"/>
                  </a:lnTo>
                  <a:lnTo>
                    <a:pt x="3002369" y="1044825"/>
                  </a:lnTo>
                  <a:lnTo>
                    <a:pt x="3008373" y="1092862"/>
                  </a:lnTo>
                  <a:lnTo>
                    <a:pt x="3012377" y="1136897"/>
                  </a:lnTo>
                  <a:lnTo>
                    <a:pt x="3014378" y="1182934"/>
                  </a:lnTo>
                  <a:lnTo>
                    <a:pt x="3012377" y="1254990"/>
                  </a:lnTo>
                  <a:lnTo>
                    <a:pt x="3008373" y="1323044"/>
                  </a:lnTo>
                  <a:lnTo>
                    <a:pt x="3002369" y="1389096"/>
                  </a:lnTo>
                  <a:lnTo>
                    <a:pt x="2994362" y="1451145"/>
                  </a:lnTo>
                  <a:lnTo>
                    <a:pt x="2984355" y="1509191"/>
                  </a:lnTo>
                  <a:lnTo>
                    <a:pt x="2970343" y="1565235"/>
                  </a:lnTo>
                  <a:lnTo>
                    <a:pt x="2956332" y="1619278"/>
                  </a:lnTo>
                  <a:lnTo>
                    <a:pt x="2936317" y="1665314"/>
                  </a:lnTo>
                  <a:lnTo>
                    <a:pt x="2916301" y="1711350"/>
                  </a:lnTo>
                  <a:lnTo>
                    <a:pt x="2896285" y="1755385"/>
                  </a:lnTo>
                  <a:lnTo>
                    <a:pt x="2896286" y="1755385"/>
                  </a:lnTo>
                  <a:lnTo>
                    <a:pt x="2864261" y="1819436"/>
                  </a:lnTo>
                  <a:lnTo>
                    <a:pt x="2826231" y="1881485"/>
                  </a:lnTo>
                  <a:lnTo>
                    <a:pt x="2788201" y="1937529"/>
                  </a:lnTo>
                  <a:lnTo>
                    <a:pt x="2746168" y="1989570"/>
                  </a:lnTo>
                  <a:lnTo>
                    <a:pt x="2688122" y="2057624"/>
                  </a:lnTo>
                  <a:lnTo>
                    <a:pt x="2628075" y="2115670"/>
                  </a:lnTo>
                  <a:lnTo>
                    <a:pt x="2564024" y="2171714"/>
                  </a:lnTo>
                  <a:lnTo>
                    <a:pt x="2493969" y="2221753"/>
                  </a:lnTo>
                  <a:lnTo>
                    <a:pt x="2359863" y="2317829"/>
                  </a:lnTo>
                  <a:lnTo>
                    <a:pt x="2235765" y="2411904"/>
                  </a:lnTo>
                  <a:lnTo>
                    <a:pt x="2175718" y="2459942"/>
                  </a:lnTo>
                  <a:lnTo>
                    <a:pt x="2119673" y="2513984"/>
                  </a:lnTo>
                  <a:lnTo>
                    <a:pt x="2067632" y="2570029"/>
                  </a:lnTo>
                  <a:lnTo>
                    <a:pt x="2017593" y="2628074"/>
                  </a:lnTo>
                  <a:lnTo>
                    <a:pt x="1995575" y="2662101"/>
                  </a:lnTo>
                  <a:lnTo>
                    <a:pt x="1975560" y="2694127"/>
                  </a:lnTo>
                  <a:lnTo>
                    <a:pt x="1955544" y="2728153"/>
                  </a:lnTo>
                  <a:lnTo>
                    <a:pt x="1941533" y="2768185"/>
                  </a:lnTo>
                  <a:lnTo>
                    <a:pt x="1927522" y="2806215"/>
                  </a:lnTo>
                  <a:lnTo>
                    <a:pt x="1915512" y="2848248"/>
                  </a:lnTo>
                  <a:lnTo>
                    <a:pt x="1905504" y="2890281"/>
                  </a:lnTo>
                  <a:lnTo>
                    <a:pt x="1899500" y="2936318"/>
                  </a:lnTo>
                  <a:lnTo>
                    <a:pt x="1899500" y="3168501"/>
                  </a:lnTo>
                  <a:lnTo>
                    <a:pt x="1072847" y="3168501"/>
                  </a:lnTo>
                  <a:lnTo>
                    <a:pt x="1072847" y="2894285"/>
                  </a:lnTo>
                  <a:lnTo>
                    <a:pt x="1078852" y="2826231"/>
                  </a:lnTo>
                  <a:lnTo>
                    <a:pt x="1084857" y="2764182"/>
                  </a:lnTo>
                  <a:lnTo>
                    <a:pt x="1094865" y="2706136"/>
                  </a:lnTo>
                  <a:lnTo>
                    <a:pt x="1106874" y="2650092"/>
                  </a:lnTo>
                  <a:lnTo>
                    <a:pt x="1120885" y="2598051"/>
                  </a:lnTo>
                  <a:lnTo>
                    <a:pt x="1134896" y="2546010"/>
                  </a:lnTo>
                  <a:lnTo>
                    <a:pt x="1152910" y="2495970"/>
                  </a:lnTo>
                  <a:lnTo>
                    <a:pt x="1172926" y="2451935"/>
                  </a:lnTo>
                  <a:lnTo>
                    <a:pt x="1214959" y="2365867"/>
                  </a:lnTo>
                  <a:lnTo>
                    <a:pt x="1262997" y="2287806"/>
                  </a:lnTo>
                  <a:lnTo>
                    <a:pt x="1313037" y="2213747"/>
                  </a:lnTo>
                  <a:lnTo>
                    <a:pt x="1339057" y="2179720"/>
                  </a:lnTo>
                  <a:lnTo>
                    <a:pt x="1367079" y="2147695"/>
                  </a:lnTo>
                  <a:lnTo>
                    <a:pt x="1421122" y="2087648"/>
                  </a:lnTo>
                  <a:lnTo>
                    <a:pt x="1477166" y="2029602"/>
                  </a:lnTo>
                  <a:lnTo>
                    <a:pt x="1539215" y="1979562"/>
                  </a:lnTo>
                  <a:lnTo>
                    <a:pt x="1597261" y="1929523"/>
                  </a:lnTo>
                  <a:lnTo>
                    <a:pt x="1709350" y="1841453"/>
                  </a:lnTo>
                  <a:lnTo>
                    <a:pt x="1815433" y="1755385"/>
                  </a:lnTo>
                  <a:lnTo>
                    <a:pt x="1815433" y="1755385"/>
                  </a:lnTo>
                  <a:lnTo>
                    <a:pt x="1823439" y="1747379"/>
                  </a:lnTo>
                  <a:lnTo>
                    <a:pt x="1875480" y="1699341"/>
                  </a:lnTo>
                  <a:lnTo>
                    <a:pt x="1919515" y="1649301"/>
                  </a:lnTo>
                  <a:lnTo>
                    <a:pt x="1957545" y="1599262"/>
                  </a:lnTo>
                  <a:lnTo>
                    <a:pt x="1991572" y="1543218"/>
                  </a:lnTo>
                  <a:lnTo>
                    <a:pt x="2009586" y="1515196"/>
                  </a:lnTo>
                  <a:lnTo>
                    <a:pt x="2019594" y="1485172"/>
                  </a:lnTo>
                  <a:lnTo>
                    <a:pt x="2031603" y="1453147"/>
                  </a:lnTo>
                  <a:lnTo>
                    <a:pt x="2039609" y="1421121"/>
                  </a:lnTo>
                  <a:lnTo>
                    <a:pt x="2045614" y="1383091"/>
                  </a:lnTo>
                  <a:lnTo>
                    <a:pt x="2049617" y="1347063"/>
                  </a:lnTo>
                  <a:lnTo>
                    <a:pt x="2049617" y="1309033"/>
                  </a:lnTo>
                  <a:lnTo>
                    <a:pt x="2049617" y="1267000"/>
                  </a:lnTo>
                  <a:lnTo>
                    <a:pt x="2049617" y="1198946"/>
                  </a:lnTo>
                  <a:lnTo>
                    <a:pt x="2041611" y="1134896"/>
                  </a:lnTo>
                  <a:lnTo>
                    <a:pt x="2031603" y="1076850"/>
                  </a:lnTo>
                  <a:lnTo>
                    <a:pt x="2017592" y="1022807"/>
                  </a:lnTo>
                  <a:lnTo>
                    <a:pt x="1997576" y="972768"/>
                  </a:lnTo>
                  <a:lnTo>
                    <a:pt x="1975559" y="928733"/>
                  </a:lnTo>
                  <a:lnTo>
                    <a:pt x="1947537" y="886700"/>
                  </a:lnTo>
                  <a:lnTo>
                    <a:pt x="1913510" y="850671"/>
                  </a:lnTo>
                  <a:lnTo>
                    <a:pt x="1877482" y="818646"/>
                  </a:lnTo>
                  <a:lnTo>
                    <a:pt x="1837450" y="790624"/>
                  </a:lnTo>
                  <a:lnTo>
                    <a:pt x="1793415" y="768607"/>
                  </a:lnTo>
                  <a:lnTo>
                    <a:pt x="1749381" y="748591"/>
                  </a:lnTo>
                  <a:lnTo>
                    <a:pt x="1699341" y="734580"/>
                  </a:lnTo>
                  <a:lnTo>
                    <a:pt x="1645298" y="724572"/>
                  </a:lnTo>
                  <a:lnTo>
                    <a:pt x="1589254" y="718567"/>
                  </a:lnTo>
                  <a:lnTo>
                    <a:pt x="1531208" y="716566"/>
                  </a:lnTo>
                  <a:lnTo>
                    <a:pt x="1513194" y="716566"/>
                  </a:lnTo>
                  <a:lnTo>
                    <a:pt x="1475164" y="718567"/>
                  </a:lnTo>
                  <a:lnTo>
                    <a:pt x="1439136" y="720569"/>
                  </a:lnTo>
                  <a:lnTo>
                    <a:pt x="1403107" y="726573"/>
                  </a:lnTo>
                  <a:lnTo>
                    <a:pt x="1369080" y="734580"/>
                  </a:lnTo>
                  <a:lnTo>
                    <a:pt x="1335054" y="744588"/>
                  </a:lnTo>
                  <a:lnTo>
                    <a:pt x="1305030" y="754596"/>
                  </a:lnTo>
                  <a:lnTo>
                    <a:pt x="1273005" y="766605"/>
                  </a:lnTo>
                  <a:lnTo>
                    <a:pt x="1244983" y="780616"/>
                  </a:lnTo>
                  <a:lnTo>
                    <a:pt x="1218962" y="796629"/>
                  </a:lnTo>
                  <a:lnTo>
                    <a:pt x="1190940" y="816645"/>
                  </a:lnTo>
                  <a:lnTo>
                    <a:pt x="1162918" y="836660"/>
                  </a:lnTo>
                  <a:lnTo>
                    <a:pt x="1136897" y="854675"/>
                  </a:lnTo>
                  <a:lnTo>
                    <a:pt x="1114880" y="878693"/>
                  </a:lnTo>
                  <a:lnTo>
                    <a:pt x="1092863" y="900711"/>
                  </a:lnTo>
                  <a:lnTo>
                    <a:pt x="1070845" y="924730"/>
                  </a:lnTo>
                  <a:lnTo>
                    <a:pt x="1050829" y="952752"/>
                  </a:lnTo>
                  <a:lnTo>
                    <a:pt x="1030814" y="978772"/>
                  </a:lnTo>
                  <a:lnTo>
                    <a:pt x="1014801" y="1008796"/>
                  </a:lnTo>
                  <a:lnTo>
                    <a:pt x="982776" y="1068844"/>
                  </a:lnTo>
                  <a:lnTo>
                    <a:pt x="958757" y="1134896"/>
                  </a:lnTo>
                  <a:lnTo>
                    <a:pt x="936739" y="1204951"/>
                  </a:lnTo>
                  <a:lnTo>
                    <a:pt x="918725" y="1277008"/>
                  </a:lnTo>
                  <a:lnTo>
                    <a:pt x="908717" y="1353068"/>
                  </a:lnTo>
                  <a:lnTo>
                    <a:pt x="902713" y="1431129"/>
                  </a:lnTo>
                  <a:lnTo>
                    <a:pt x="898709" y="1513194"/>
                  </a:lnTo>
                  <a:lnTo>
                    <a:pt x="0" y="1513194"/>
                  </a:lnTo>
                  <a:lnTo>
                    <a:pt x="2002" y="1431129"/>
                  </a:lnTo>
                  <a:lnTo>
                    <a:pt x="8007" y="1351066"/>
                  </a:lnTo>
                  <a:lnTo>
                    <a:pt x="16013" y="1273005"/>
                  </a:lnTo>
                  <a:lnTo>
                    <a:pt x="30024" y="1196945"/>
                  </a:lnTo>
                  <a:lnTo>
                    <a:pt x="44035" y="1120885"/>
                  </a:lnTo>
                  <a:lnTo>
                    <a:pt x="64051" y="1048828"/>
                  </a:lnTo>
                  <a:lnTo>
                    <a:pt x="86068" y="974769"/>
                  </a:lnTo>
                  <a:lnTo>
                    <a:pt x="112089" y="906716"/>
                  </a:lnTo>
                  <a:lnTo>
                    <a:pt x="140111" y="838662"/>
                  </a:lnTo>
                  <a:lnTo>
                    <a:pt x="170134" y="772610"/>
                  </a:lnTo>
                  <a:lnTo>
                    <a:pt x="204161" y="710561"/>
                  </a:lnTo>
                  <a:lnTo>
                    <a:pt x="240190" y="648512"/>
                  </a:lnTo>
                  <a:lnTo>
                    <a:pt x="280221" y="590466"/>
                  </a:lnTo>
                  <a:lnTo>
                    <a:pt x="322255" y="534422"/>
                  </a:lnTo>
                  <a:lnTo>
                    <a:pt x="366289" y="480379"/>
                  </a:lnTo>
                  <a:lnTo>
                    <a:pt x="414327" y="428338"/>
                  </a:lnTo>
                  <a:lnTo>
                    <a:pt x="460363" y="378299"/>
                  </a:lnTo>
                  <a:lnTo>
                    <a:pt x="514406" y="332262"/>
                  </a:lnTo>
                  <a:lnTo>
                    <a:pt x="566447" y="288228"/>
                  </a:lnTo>
                  <a:lnTo>
                    <a:pt x="626495" y="248196"/>
                  </a:lnTo>
                  <a:lnTo>
                    <a:pt x="684540" y="210166"/>
                  </a:lnTo>
                  <a:lnTo>
                    <a:pt x="746589" y="176139"/>
                  </a:lnTo>
                  <a:lnTo>
                    <a:pt x="810640" y="142112"/>
                  </a:lnTo>
                  <a:lnTo>
                    <a:pt x="876692" y="112089"/>
                  </a:lnTo>
                  <a:lnTo>
                    <a:pt x="946747" y="86068"/>
                  </a:lnTo>
                  <a:lnTo>
                    <a:pt x="1018804" y="62049"/>
                  </a:lnTo>
                  <a:lnTo>
                    <a:pt x="1092863" y="42033"/>
                  </a:lnTo>
                  <a:lnTo>
                    <a:pt x="1166921" y="28022"/>
                  </a:lnTo>
                  <a:lnTo>
                    <a:pt x="1242981" y="14011"/>
                  </a:lnTo>
                  <a:lnTo>
                    <a:pt x="1325046" y="60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cxnSp>
        <p:nvCxnSpPr>
          <p:cNvPr id="59" name="직선 연결선[R] 5">
            <a:extLst>
              <a:ext uri="{FF2B5EF4-FFF2-40B4-BE49-F238E27FC236}">
                <a16:creationId xmlns:a16="http://schemas.microsoft.com/office/drawing/2014/main" xmlns="" id="{24B4B724-E717-413A-8864-1BF9CC61D183}"/>
              </a:ext>
            </a:extLst>
          </p:cNvPr>
          <p:cNvCxnSpPr>
            <a:cxnSpLocks/>
          </p:cNvCxnSpPr>
          <p:nvPr/>
        </p:nvCxnSpPr>
        <p:spPr>
          <a:xfrm>
            <a:off x="4598771" y="2206989"/>
            <a:ext cx="3406243" cy="0"/>
          </a:xfrm>
          <a:prstGeom prst="line">
            <a:avLst/>
          </a:prstGeom>
          <a:ln w="12700"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제목 1">
            <a:extLst>
              <a:ext uri="{FF2B5EF4-FFF2-40B4-BE49-F238E27FC236}">
                <a16:creationId xmlns:a16="http://schemas.microsoft.com/office/drawing/2014/main" xmlns="" id="{8A411C86-2B53-4954-91C2-66BF6E7D6316}"/>
              </a:ext>
            </a:extLst>
          </p:cNvPr>
          <p:cNvSpPr txBox="1">
            <a:spLocks/>
          </p:cNvSpPr>
          <p:nvPr/>
        </p:nvSpPr>
        <p:spPr>
          <a:xfrm>
            <a:off x="2175180" y="1354771"/>
            <a:ext cx="4082168" cy="1086947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230</a:t>
            </a:r>
            <a:r>
              <a:rPr lang="ko-KR" altLang="en-US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 </a:t>
            </a:r>
            <a:r>
              <a:rPr lang="ko-KR" altLang="en-US" sz="32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원 예상</a:t>
            </a:r>
            <a:r>
              <a:rPr lang="en-US" altLang="ko-KR" sz="32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/>
            </a:r>
            <a:br>
              <a:rPr lang="en-US" altLang="ko-KR" sz="32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</a:br>
            <a:r>
              <a:rPr lang="en-US" altLang="ko-KR" sz="20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(</a:t>
            </a:r>
            <a:r>
              <a:rPr lang="ko-KR" altLang="en-US" sz="20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신축</a:t>
            </a:r>
            <a:r>
              <a:rPr lang="en-US" altLang="ko-KR" sz="20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</a:t>
            </a:r>
            <a:r>
              <a:rPr lang="ko-KR" altLang="en-US" sz="20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및 장비</a:t>
            </a:r>
            <a:r>
              <a:rPr lang="en-US" altLang="ko-KR" sz="20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)</a:t>
            </a:r>
            <a:endParaRPr lang="ko-KR" altLang="en-US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xmlns="" id="{C8E9256D-647C-44BA-BC9B-64D9F8454C9F}"/>
              </a:ext>
            </a:extLst>
          </p:cNvPr>
          <p:cNvSpPr/>
          <p:nvPr/>
        </p:nvSpPr>
        <p:spPr>
          <a:xfrm>
            <a:off x="2305725" y="2441718"/>
            <a:ext cx="1796961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ko-KR" altLang="en-US" sz="12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  <a:cs typeface="Calibri" panose="02000000000000000000" pitchFamily="2" charset="0"/>
              </a:rPr>
              <a:t>세부내용</a:t>
            </a:r>
            <a:endParaRPr lang="en-US" altLang="x-none" sz="1200" dirty="0">
              <a:solidFill>
                <a:schemeClr val="bg1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Calibri" panose="02000000000000000000" pitchFamily="2" charset="0"/>
            </a:endParaRPr>
          </a:p>
        </p:txBody>
      </p:sp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xmlns="" id="{5733C58C-870F-4710-B84D-DB0E130EB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2273313"/>
              </p:ext>
            </p:extLst>
          </p:nvPr>
        </p:nvGraphicFramePr>
        <p:xfrm>
          <a:off x="2305726" y="2762280"/>
          <a:ext cx="5145981" cy="344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604">
                  <a:extLst>
                    <a:ext uri="{9D8B030D-6E8A-4147-A177-3AD203B41FA5}">
                      <a16:colId xmlns:a16="http://schemas.microsoft.com/office/drawing/2014/main" xmlns="" val="2058430156"/>
                    </a:ext>
                  </a:extLst>
                </a:gridCol>
                <a:gridCol w="2488050">
                  <a:extLst>
                    <a:ext uri="{9D8B030D-6E8A-4147-A177-3AD203B41FA5}">
                      <a16:colId xmlns:a16="http://schemas.microsoft.com/office/drawing/2014/main" xmlns="" val="3945376588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xmlns="" val="2335985247"/>
                    </a:ext>
                  </a:extLst>
                </a:gridCol>
              </a:tblGrid>
              <a:tr h="2408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항목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내용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비용</a:t>
                      </a:r>
                      <a:r>
                        <a:rPr lang="en-US" altLang="ko-KR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</a:t>
                      </a: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백만 원</a:t>
                      </a:r>
                      <a:r>
                        <a:rPr lang="en-US" altLang="ko-KR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8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202261"/>
                  </a:ext>
                </a:extLst>
              </a:tr>
              <a:tr h="240857"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8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신축자금</a:t>
                      </a:r>
                      <a:endParaRPr lang="en-US" altLang="ko-KR" sz="8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제세공과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4,600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351168"/>
                  </a:ext>
                </a:extLst>
              </a:tr>
              <a:tr h="240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토지 구입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468061"/>
                  </a:ext>
                </a:extLst>
              </a:tr>
              <a:tr h="240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직접 공사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16241"/>
                  </a:ext>
                </a:extLst>
              </a:tr>
              <a:tr h="24085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9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간접 공사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387308"/>
                  </a:ext>
                </a:extLst>
              </a:tr>
              <a:tr h="240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토목 공사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5358309"/>
                  </a:ext>
                </a:extLst>
              </a:tr>
              <a:tr h="240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부대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115410"/>
                  </a:ext>
                </a:extLst>
              </a:tr>
              <a:tr h="240857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8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설비자금</a:t>
                      </a:r>
                      <a:endParaRPr lang="en-US" altLang="ko-KR" sz="8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사출 및 </a:t>
                      </a:r>
                      <a:r>
                        <a:rPr lang="ko-KR" altLang="en-US" sz="8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압출기</a:t>
                      </a: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구입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11,040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713070"/>
                  </a:ext>
                </a:extLst>
              </a:tr>
              <a:tr h="24085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8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세척기 구입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9084706"/>
                  </a:ext>
                </a:extLst>
              </a:tr>
              <a:tr h="24085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8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건조기 구입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968564"/>
                  </a:ext>
                </a:extLst>
              </a:tr>
              <a:tr h="24085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8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배합기</a:t>
                      </a: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구입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343146"/>
                  </a:ext>
                </a:extLst>
              </a:tr>
              <a:tr h="2408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8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운전자금</a:t>
                      </a:r>
                      <a:endParaRPr lang="en-US" altLang="ko-KR" sz="8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초기 운영 비용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7,360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9974674"/>
                  </a:ext>
                </a:extLst>
              </a:tr>
              <a:tr h="350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합계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23,000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215926"/>
                  </a:ext>
                </a:extLst>
              </a:tr>
            </a:tbl>
          </a:graphicData>
        </a:graphic>
      </p:graphicFrame>
      <p:graphicFrame>
        <p:nvGraphicFramePr>
          <p:cNvPr id="67" name="차트 66">
            <a:extLst>
              <a:ext uri="{FF2B5EF4-FFF2-40B4-BE49-F238E27FC236}">
                <a16:creationId xmlns:a16="http://schemas.microsoft.com/office/drawing/2014/main" xmlns="" id="{65C41986-21A0-4FB5-9F82-3731023D9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2494753"/>
              </p:ext>
            </p:extLst>
          </p:nvPr>
        </p:nvGraphicFramePr>
        <p:xfrm>
          <a:off x="7447261" y="1638300"/>
          <a:ext cx="4175933" cy="422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668F1D1D-1208-4F5F-B7E4-4737A4649D77}"/>
              </a:ext>
            </a:extLst>
          </p:cNvPr>
          <p:cNvSpPr/>
          <p:nvPr/>
        </p:nvSpPr>
        <p:spPr>
          <a:xfrm>
            <a:off x="7503260" y="5916515"/>
            <a:ext cx="4063933" cy="325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* 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설비 도입 시 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바로 매출이 가능</a:t>
            </a: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하여 안정적 투자기반 구축 가능</a:t>
            </a:r>
            <a:endParaRPr lang="en-US" altLang="ko-KR" sz="11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401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매출계획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xmlns="" id="{BE2E13A7-04A9-4B5D-8F23-C9EB5F820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2018144"/>
              </p:ext>
            </p:extLst>
          </p:nvPr>
        </p:nvGraphicFramePr>
        <p:xfrm>
          <a:off x="1564542" y="1474128"/>
          <a:ext cx="9062915" cy="294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3AF7D76F-2336-42C6-A6DB-E34A154D3F40}"/>
              </a:ext>
            </a:extLst>
          </p:cNvPr>
          <p:cNvSpPr/>
          <p:nvPr/>
        </p:nvSpPr>
        <p:spPr>
          <a:xfrm>
            <a:off x="1939194" y="1892782"/>
            <a:ext cx="8707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단위</a:t>
            </a:r>
            <a:r>
              <a:rPr lang="en-US" altLang="ko-KR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백만원</a:t>
            </a:r>
            <a:r>
              <a:rPr lang="en-US" altLang="ko-KR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</a:t>
            </a:r>
            <a:endParaRPr lang="ko-KR" altLang="en-US" sz="9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F43F234E-EFD0-4769-A01C-89383AD9C6DC}"/>
              </a:ext>
            </a:extLst>
          </p:cNvPr>
          <p:cNvSpPr>
            <a:spLocks/>
          </p:cNvSpPr>
          <p:nvPr/>
        </p:nvSpPr>
        <p:spPr bwMode="auto">
          <a:xfrm rot="183387">
            <a:off x="3693662" y="1774194"/>
            <a:ext cx="4980886" cy="2259745"/>
          </a:xfrm>
          <a:custGeom>
            <a:avLst/>
            <a:gdLst/>
            <a:ahLst/>
            <a:cxnLst>
              <a:cxn ang="0">
                <a:pos x="0" y="2176"/>
              </a:cxn>
              <a:cxn ang="0">
                <a:pos x="160" y="2184"/>
              </a:cxn>
              <a:cxn ang="0">
                <a:pos x="346" y="2186"/>
              </a:cxn>
              <a:cxn ang="0">
                <a:pos x="593" y="2182"/>
              </a:cxn>
              <a:cxn ang="0">
                <a:pos x="894" y="2169"/>
              </a:cxn>
              <a:cxn ang="0">
                <a:pos x="1236" y="2143"/>
              </a:cxn>
              <a:cxn ang="0">
                <a:pos x="1616" y="2101"/>
              </a:cxn>
              <a:cxn ang="0">
                <a:pos x="1815" y="2071"/>
              </a:cxn>
              <a:cxn ang="0">
                <a:pos x="2021" y="2038"/>
              </a:cxn>
              <a:cxn ang="0">
                <a:pos x="2231" y="1998"/>
              </a:cxn>
              <a:cxn ang="0">
                <a:pos x="2447" y="1950"/>
              </a:cxn>
              <a:cxn ang="0">
                <a:pos x="2663" y="1896"/>
              </a:cxn>
              <a:cxn ang="0">
                <a:pos x="2882" y="1835"/>
              </a:cxn>
              <a:cxn ang="0">
                <a:pos x="3101" y="1767"/>
              </a:cxn>
              <a:cxn ang="0">
                <a:pos x="3319" y="1688"/>
              </a:cxn>
              <a:cxn ang="0">
                <a:pos x="3536" y="1603"/>
              </a:cxn>
              <a:cxn ang="0">
                <a:pos x="3750" y="1507"/>
              </a:cxn>
              <a:cxn ang="0">
                <a:pos x="3962" y="1400"/>
              </a:cxn>
              <a:cxn ang="0">
                <a:pos x="4168" y="1286"/>
              </a:cxn>
              <a:cxn ang="0">
                <a:pos x="4369" y="1159"/>
              </a:cxn>
              <a:cxn ang="0">
                <a:pos x="4562" y="1023"/>
              </a:cxn>
              <a:cxn ang="0">
                <a:pos x="4748" y="873"/>
              </a:cxn>
              <a:cxn ang="0">
                <a:pos x="4925" y="711"/>
              </a:cxn>
              <a:cxn ang="0">
                <a:pos x="5093" y="538"/>
              </a:cxn>
              <a:cxn ang="0">
                <a:pos x="5250" y="350"/>
              </a:cxn>
              <a:cxn ang="0">
                <a:pos x="5760" y="0"/>
              </a:cxn>
              <a:cxn ang="0">
                <a:pos x="5522" y="555"/>
              </a:cxn>
              <a:cxn ang="0">
                <a:pos x="5502" y="579"/>
              </a:cxn>
              <a:cxn ang="0">
                <a:pos x="5441" y="645"/>
              </a:cxn>
              <a:cxn ang="0">
                <a:pos x="5338" y="746"/>
              </a:cxn>
              <a:cxn ang="0">
                <a:pos x="5194" y="877"/>
              </a:cxn>
              <a:cxn ang="0">
                <a:pos x="5006" y="1030"/>
              </a:cxn>
              <a:cxn ang="0">
                <a:pos x="4776" y="1196"/>
              </a:cxn>
              <a:cxn ang="0">
                <a:pos x="4645" y="1284"/>
              </a:cxn>
              <a:cxn ang="0">
                <a:pos x="4503" y="1373"/>
              </a:cxn>
              <a:cxn ang="0">
                <a:pos x="4350" y="1461"/>
              </a:cxn>
              <a:cxn ang="0">
                <a:pos x="4186" y="1548"/>
              </a:cxn>
              <a:cxn ang="0">
                <a:pos x="4010" y="1635"/>
              </a:cxn>
              <a:cxn ang="0">
                <a:pos x="3823" y="1719"/>
              </a:cxn>
              <a:cxn ang="0">
                <a:pos x="3626" y="1800"/>
              </a:cxn>
              <a:cxn ang="0">
                <a:pos x="3416" y="1878"/>
              </a:cxn>
              <a:cxn ang="0">
                <a:pos x="3197" y="1950"/>
              </a:cxn>
              <a:cxn ang="0">
                <a:pos x="2965" y="2016"/>
              </a:cxn>
              <a:cxn ang="0">
                <a:pos x="2720" y="2077"/>
              </a:cxn>
              <a:cxn ang="0">
                <a:pos x="2465" y="2128"/>
              </a:cxn>
              <a:cxn ang="0">
                <a:pos x="2198" y="2173"/>
              </a:cxn>
              <a:cxn ang="0">
                <a:pos x="1920" y="2208"/>
              </a:cxn>
              <a:cxn ang="0">
                <a:pos x="1631" y="2233"/>
              </a:cxn>
              <a:cxn ang="0">
                <a:pos x="1329" y="2246"/>
              </a:cxn>
              <a:cxn ang="0">
                <a:pos x="1013" y="2250"/>
              </a:cxn>
              <a:cxn ang="0">
                <a:pos x="687" y="2239"/>
              </a:cxn>
              <a:cxn ang="0">
                <a:pos x="350" y="2215"/>
              </a:cxn>
              <a:cxn ang="0">
                <a:pos x="0" y="2176"/>
              </a:cxn>
            </a:cxnLst>
            <a:rect l="0" t="0" r="r" b="b"/>
            <a:pathLst>
              <a:path w="5760" h="2250">
                <a:moveTo>
                  <a:pt x="0" y="2176"/>
                </a:moveTo>
                <a:lnTo>
                  <a:pt x="0" y="2176"/>
                </a:lnTo>
                <a:lnTo>
                  <a:pt x="41" y="2178"/>
                </a:lnTo>
                <a:lnTo>
                  <a:pt x="160" y="2184"/>
                </a:lnTo>
                <a:lnTo>
                  <a:pt x="245" y="2184"/>
                </a:lnTo>
                <a:lnTo>
                  <a:pt x="346" y="2186"/>
                </a:lnTo>
                <a:lnTo>
                  <a:pt x="462" y="2184"/>
                </a:lnTo>
                <a:lnTo>
                  <a:pt x="593" y="2182"/>
                </a:lnTo>
                <a:lnTo>
                  <a:pt x="737" y="2176"/>
                </a:lnTo>
                <a:lnTo>
                  <a:pt x="894" y="2169"/>
                </a:lnTo>
                <a:lnTo>
                  <a:pt x="1060" y="2158"/>
                </a:lnTo>
                <a:lnTo>
                  <a:pt x="1236" y="2143"/>
                </a:lnTo>
                <a:lnTo>
                  <a:pt x="1422" y="2125"/>
                </a:lnTo>
                <a:lnTo>
                  <a:pt x="1616" y="2101"/>
                </a:lnTo>
                <a:lnTo>
                  <a:pt x="1715" y="2088"/>
                </a:lnTo>
                <a:lnTo>
                  <a:pt x="1815" y="2071"/>
                </a:lnTo>
                <a:lnTo>
                  <a:pt x="1918" y="2055"/>
                </a:lnTo>
                <a:lnTo>
                  <a:pt x="2021" y="2038"/>
                </a:lnTo>
                <a:lnTo>
                  <a:pt x="2126" y="2018"/>
                </a:lnTo>
                <a:lnTo>
                  <a:pt x="2231" y="1998"/>
                </a:lnTo>
                <a:lnTo>
                  <a:pt x="2338" y="1975"/>
                </a:lnTo>
                <a:lnTo>
                  <a:pt x="2447" y="1950"/>
                </a:lnTo>
                <a:lnTo>
                  <a:pt x="2554" y="1924"/>
                </a:lnTo>
                <a:lnTo>
                  <a:pt x="2663" y="1896"/>
                </a:lnTo>
                <a:lnTo>
                  <a:pt x="2771" y="1867"/>
                </a:lnTo>
                <a:lnTo>
                  <a:pt x="2882" y="1835"/>
                </a:lnTo>
                <a:lnTo>
                  <a:pt x="2991" y="1802"/>
                </a:lnTo>
                <a:lnTo>
                  <a:pt x="3101" y="1767"/>
                </a:lnTo>
                <a:lnTo>
                  <a:pt x="3210" y="1729"/>
                </a:lnTo>
                <a:lnTo>
                  <a:pt x="3319" y="1688"/>
                </a:lnTo>
                <a:lnTo>
                  <a:pt x="3427" y="1647"/>
                </a:lnTo>
                <a:lnTo>
                  <a:pt x="3536" y="1603"/>
                </a:lnTo>
                <a:lnTo>
                  <a:pt x="3643" y="1555"/>
                </a:lnTo>
                <a:lnTo>
                  <a:pt x="3750" y="1507"/>
                </a:lnTo>
                <a:lnTo>
                  <a:pt x="3857" y="1456"/>
                </a:lnTo>
                <a:lnTo>
                  <a:pt x="3962" y="1400"/>
                </a:lnTo>
                <a:lnTo>
                  <a:pt x="4065" y="1345"/>
                </a:lnTo>
                <a:lnTo>
                  <a:pt x="4168" y="1286"/>
                </a:lnTo>
                <a:lnTo>
                  <a:pt x="4269" y="1224"/>
                </a:lnTo>
                <a:lnTo>
                  <a:pt x="4369" y="1159"/>
                </a:lnTo>
                <a:lnTo>
                  <a:pt x="4466" y="1093"/>
                </a:lnTo>
                <a:lnTo>
                  <a:pt x="4562" y="1023"/>
                </a:lnTo>
                <a:lnTo>
                  <a:pt x="4656" y="949"/>
                </a:lnTo>
                <a:lnTo>
                  <a:pt x="4748" y="873"/>
                </a:lnTo>
                <a:lnTo>
                  <a:pt x="4839" y="794"/>
                </a:lnTo>
                <a:lnTo>
                  <a:pt x="4925" y="711"/>
                </a:lnTo>
                <a:lnTo>
                  <a:pt x="5010" y="627"/>
                </a:lnTo>
                <a:lnTo>
                  <a:pt x="5093" y="538"/>
                </a:lnTo>
                <a:lnTo>
                  <a:pt x="5174" y="446"/>
                </a:lnTo>
                <a:lnTo>
                  <a:pt x="5250" y="350"/>
                </a:lnTo>
                <a:lnTo>
                  <a:pt x="5080" y="203"/>
                </a:lnTo>
                <a:lnTo>
                  <a:pt x="5760" y="0"/>
                </a:lnTo>
                <a:lnTo>
                  <a:pt x="5716" y="669"/>
                </a:lnTo>
                <a:lnTo>
                  <a:pt x="5522" y="555"/>
                </a:lnTo>
                <a:lnTo>
                  <a:pt x="5522" y="555"/>
                </a:lnTo>
                <a:lnTo>
                  <a:pt x="5502" y="579"/>
                </a:lnTo>
                <a:lnTo>
                  <a:pt x="5476" y="606"/>
                </a:lnTo>
                <a:lnTo>
                  <a:pt x="5441" y="645"/>
                </a:lnTo>
                <a:lnTo>
                  <a:pt x="5395" y="691"/>
                </a:lnTo>
                <a:lnTo>
                  <a:pt x="5338" y="746"/>
                </a:lnTo>
                <a:lnTo>
                  <a:pt x="5272" y="809"/>
                </a:lnTo>
                <a:lnTo>
                  <a:pt x="5194" y="877"/>
                </a:lnTo>
                <a:lnTo>
                  <a:pt x="5106" y="951"/>
                </a:lnTo>
                <a:lnTo>
                  <a:pt x="5006" y="1030"/>
                </a:lnTo>
                <a:lnTo>
                  <a:pt x="4898" y="1111"/>
                </a:lnTo>
                <a:lnTo>
                  <a:pt x="4776" y="1196"/>
                </a:lnTo>
                <a:lnTo>
                  <a:pt x="4712" y="1240"/>
                </a:lnTo>
                <a:lnTo>
                  <a:pt x="4645" y="1284"/>
                </a:lnTo>
                <a:lnTo>
                  <a:pt x="4575" y="1329"/>
                </a:lnTo>
                <a:lnTo>
                  <a:pt x="4503" y="1373"/>
                </a:lnTo>
                <a:lnTo>
                  <a:pt x="4428" y="1417"/>
                </a:lnTo>
                <a:lnTo>
                  <a:pt x="4350" y="1461"/>
                </a:lnTo>
                <a:lnTo>
                  <a:pt x="4269" y="1506"/>
                </a:lnTo>
                <a:lnTo>
                  <a:pt x="4186" y="1548"/>
                </a:lnTo>
                <a:lnTo>
                  <a:pt x="4100" y="1592"/>
                </a:lnTo>
                <a:lnTo>
                  <a:pt x="4010" y="1635"/>
                </a:lnTo>
                <a:lnTo>
                  <a:pt x="3919" y="1677"/>
                </a:lnTo>
                <a:lnTo>
                  <a:pt x="3823" y="1719"/>
                </a:lnTo>
                <a:lnTo>
                  <a:pt x="3726" y="1760"/>
                </a:lnTo>
                <a:lnTo>
                  <a:pt x="3626" y="1800"/>
                </a:lnTo>
                <a:lnTo>
                  <a:pt x="3523" y="1839"/>
                </a:lnTo>
                <a:lnTo>
                  <a:pt x="3416" y="1878"/>
                </a:lnTo>
                <a:lnTo>
                  <a:pt x="3307" y="1915"/>
                </a:lnTo>
                <a:lnTo>
                  <a:pt x="3197" y="1950"/>
                </a:lnTo>
                <a:lnTo>
                  <a:pt x="3081" y="1985"/>
                </a:lnTo>
                <a:lnTo>
                  <a:pt x="2965" y="2016"/>
                </a:lnTo>
                <a:lnTo>
                  <a:pt x="2843" y="2047"/>
                </a:lnTo>
                <a:lnTo>
                  <a:pt x="2720" y="2077"/>
                </a:lnTo>
                <a:lnTo>
                  <a:pt x="2594" y="2104"/>
                </a:lnTo>
                <a:lnTo>
                  <a:pt x="2465" y="2128"/>
                </a:lnTo>
                <a:lnTo>
                  <a:pt x="2333" y="2152"/>
                </a:lnTo>
                <a:lnTo>
                  <a:pt x="2198" y="2173"/>
                </a:lnTo>
                <a:lnTo>
                  <a:pt x="2062" y="2191"/>
                </a:lnTo>
                <a:lnTo>
                  <a:pt x="1920" y="2208"/>
                </a:lnTo>
                <a:lnTo>
                  <a:pt x="1776" y="2222"/>
                </a:lnTo>
                <a:lnTo>
                  <a:pt x="1631" y="2233"/>
                </a:lnTo>
                <a:lnTo>
                  <a:pt x="1481" y="2241"/>
                </a:lnTo>
                <a:lnTo>
                  <a:pt x="1329" y="2246"/>
                </a:lnTo>
                <a:lnTo>
                  <a:pt x="1172" y="2250"/>
                </a:lnTo>
                <a:lnTo>
                  <a:pt x="1013" y="2250"/>
                </a:lnTo>
                <a:lnTo>
                  <a:pt x="853" y="2246"/>
                </a:lnTo>
                <a:lnTo>
                  <a:pt x="687" y="2239"/>
                </a:lnTo>
                <a:lnTo>
                  <a:pt x="521" y="2228"/>
                </a:lnTo>
                <a:lnTo>
                  <a:pt x="350" y="2215"/>
                </a:lnTo>
                <a:lnTo>
                  <a:pt x="177" y="2198"/>
                </a:lnTo>
                <a:lnTo>
                  <a:pt x="0" y="2176"/>
                </a:lnTo>
                <a:lnTo>
                  <a:pt x="0" y="2176"/>
                </a:lnTo>
                <a:close/>
              </a:path>
            </a:pathLst>
          </a:custGeom>
          <a:gradFill>
            <a:gsLst>
              <a:gs pos="0">
                <a:srgbClr val="C00000">
                  <a:alpha val="75000"/>
                </a:srgbClr>
              </a:gs>
              <a:gs pos="50000">
                <a:srgbClr val="C00000">
                  <a:alpha val="51000"/>
                </a:srgbClr>
              </a:gs>
              <a:gs pos="100000">
                <a:schemeClr val="bg1">
                  <a:alpha val="53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100" b="1">
              <a:latin typeface="a각헤드M" panose="02020600000000000000" pitchFamily="18" charset="-127"/>
              <a:ea typeface="a각헤드M" panose="02020600000000000000" pitchFamily="18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xmlns="" id="{31F3715A-8994-482F-8834-0DD6122CB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5364080"/>
              </p:ext>
            </p:extLst>
          </p:nvPr>
        </p:nvGraphicFramePr>
        <p:xfrm>
          <a:off x="1564541" y="4759132"/>
          <a:ext cx="9062915" cy="148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6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6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66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6672">
                  <a:extLst>
                    <a:ext uri="{9D8B030D-6E8A-4147-A177-3AD203B41FA5}">
                      <a16:colId xmlns:a16="http://schemas.microsoft.com/office/drawing/2014/main" xmlns="" val="3611631508"/>
                    </a:ext>
                  </a:extLst>
                </a:gridCol>
                <a:gridCol w="1426672">
                  <a:extLst>
                    <a:ext uri="{9D8B030D-6E8A-4147-A177-3AD203B41FA5}">
                      <a16:colId xmlns:a16="http://schemas.microsoft.com/office/drawing/2014/main" xmlns="" val="12284437"/>
                    </a:ext>
                  </a:extLst>
                </a:gridCol>
              </a:tblGrid>
              <a:tr h="3723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5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3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원료 매출액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10,000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effectLst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70,000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100,000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130,000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356766"/>
                  </a:ext>
                </a:extLst>
              </a:tr>
              <a:tr h="3723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제품 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OEM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매출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-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effectLst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-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144056"/>
                  </a:ext>
                </a:extLst>
              </a:tr>
              <a:tr h="3723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매출 합계</a:t>
                      </a:r>
                      <a:endParaRPr lang="en-US" altLang="ko-KR" sz="900" b="1" i="0" u="none" strike="noStrike" dirty="0">
                        <a:solidFill>
                          <a:srgbClr val="C00000"/>
                        </a:solidFill>
                        <a:effectLst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10,000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effectLst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80,000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120,000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160,000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3019420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C2CD0E60-4B40-4D2E-80B3-76921088BEDE}"/>
              </a:ext>
            </a:extLst>
          </p:cNvPr>
          <p:cNvSpPr/>
          <p:nvPr/>
        </p:nvSpPr>
        <p:spPr>
          <a:xfrm>
            <a:off x="9674089" y="4528306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단위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백만 원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</a:t>
            </a:r>
            <a:endParaRPr lang="ko-KR" altLang="en-US" sz="10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94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579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추정손익계산서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xmlns="" id="{79761914-3ADA-486A-B479-1F8C5F28B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202104"/>
              </p:ext>
            </p:extLst>
          </p:nvPr>
        </p:nvGraphicFramePr>
        <p:xfrm>
          <a:off x="1564541" y="1649628"/>
          <a:ext cx="9126974" cy="427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69">
                  <a:extLst>
                    <a:ext uri="{9D8B030D-6E8A-4147-A177-3AD203B41FA5}">
                      <a16:colId xmlns:a16="http://schemas.microsoft.com/office/drawing/2014/main" xmlns="" val="765777552"/>
                    </a:ext>
                  </a:extLst>
                </a:gridCol>
                <a:gridCol w="1403601">
                  <a:extLst>
                    <a:ext uri="{9D8B030D-6E8A-4147-A177-3AD203B41FA5}">
                      <a16:colId xmlns:a16="http://schemas.microsoft.com/office/drawing/2014/main" xmlns="" val="1982949591"/>
                    </a:ext>
                  </a:extLst>
                </a:gridCol>
                <a:gridCol w="1403601">
                  <a:extLst>
                    <a:ext uri="{9D8B030D-6E8A-4147-A177-3AD203B41FA5}">
                      <a16:colId xmlns:a16="http://schemas.microsoft.com/office/drawing/2014/main" xmlns="" val="695341054"/>
                    </a:ext>
                  </a:extLst>
                </a:gridCol>
                <a:gridCol w="1403601">
                  <a:extLst>
                    <a:ext uri="{9D8B030D-6E8A-4147-A177-3AD203B41FA5}">
                      <a16:colId xmlns:a16="http://schemas.microsoft.com/office/drawing/2014/main" xmlns="" val="2118572582"/>
                    </a:ext>
                  </a:extLst>
                </a:gridCol>
                <a:gridCol w="1403601">
                  <a:extLst>
                    <a:ext uri="{9D8B030D-6E8A-4147-A177-3AD203B41FA5}">
                      <a16:colId xmlns:a16="http://schemas.microsoft.com/office/drawing/2014/main" xmlns="" val="2124413221"/>
                    </a:ext>
                  </a:extLst>
                </a:gridCol>
                <a:gridCol w="1403601">
                  <a:extLst>
                    <a:ext uri="{9D8B030D-6E8A-4147-A177-3AD203B41FA5}">
                      <a16:colId xmlns:a16="http://schemas.microsoft.com/office/drawing/2014/main" xmlns="" val="1084446300"/>
                    </a:ext>
                  </a:extLst>
                </a:gridCol>
              </a:tblGrid>
              <a:tr h="388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noProof="0" dirty="0">
                          <a:solidFill>
                            <a:schemeClr val="bg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j-cs"/>
                        </a:rPr>
                        <a:t>과목</a:t>
                      </a:r>
                    </a:p>
                  </a:txBody>
                  <a:tcPr marL="78946" marR="78946" marT="39473" marB="39473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5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003475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매출액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10,000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effectLst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80,000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120,000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160,000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929063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매출원가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5,500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effectLst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22,200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35,600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53,400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71,200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676806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매출이익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4,500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effectLst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17,800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44,400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66,600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88,800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953938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판매 및 일반관리비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2,000</a:t>
                      </a:r>
                      <a:endParaRPr lang="ko-KR" altLang="en-US" sz="900" b="0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8,000</a:t>
                      </a:r>
                      <a:endParaRPr lang="ko-KR" altLang="en-US" sz="900" b="0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16,000</a:t>
                      </a:r>
                      <a:endParaRPr lang="ko-KR" altLang="en-US" sz="900" b="0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32,000</a:t>
                      </a:r>
                      <a:endParaRPr lang="ko-KR" altLang="en-US" sz="900" b="0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48,000</a:t>
                      </a:r>
                      <a:endParaRPr lang="ko-KR" altLang="en-US" sz="900" b="0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028059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5.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영업 이익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2,500</a:t>
                      </a:r>
                      <a:endParaRPr lang="ko-KR" altLang="en-US" sz="900" b="1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9,800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28,400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34,600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40,800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592536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6.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영업외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 수익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-</a:t>
                      </a:r>
                      <a:endParaRPr lang="ko-KR" altLang="en-US" sz="900" b="1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-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-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-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-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9620358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7.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경상이익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2,500</a:t>
                      </a:r>
                      <a:endParaRPr lang="ko-KR" altLang="en-US" sz="900" b="1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9,800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28,400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34,600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40,800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660339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8.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법인세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480</a:t>
                      </a:r>
                      <a:endParaRPr lang="ko-KR" altLang="en-US" sz="900" b="0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1,940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5,828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7,192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8,556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317044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9.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당기순이익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2,020</a:t>
                      </a:r>
                      <a:endParaRPr lang="ko-KR" altLang="en-US" sz="900" b="1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7,860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22,575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27,408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32,244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6616006"/>
                  </a:ext>
                </a:extLst>
              </a:tr>
              <a:tr h="38862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누적 당기순이익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2,020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9,880</a:t>
                      </a:r>
                      <a:endParaRPr lang="ko-KR" altLang="en-US" sz="900" b="1" kern="1200" noProof="0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32,455</a:t>
                      </a: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59,863</a:t>
                      </a:r>
                      <a:endParaRPr lang="ko-KR" altLang="en-US" sz="900" b="1" kern="1200" noProof="0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92,107</a:t>
                      </a:r>
                      <a:endParaRPr lang="ko-KR" altLang="en-US" sz="900" b="1" kern="1200" noProof="0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275464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A0C817D-CD58-4E1A-A5FD-7566A82FD89D}"/>
              </a:ext>
            </a:extLst>
          </p:cNvPr>
          <p:cNvSpPr/>
          <p:nvPr/>
        </p:nvSpPr>
        <p:spPr>
          <a:xfrm>
            <a:off x="9410701" y="1360873"/>
            <a:ext cx="1280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10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단위 </a:t>
            </a:r>
            <a:r>
              <a:rPr lang="en-US" altLang="ko-KR" sz="10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10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백만 원</a:t>
            </a:r>
            <a:r>
              <a:rPr lang="en-US" altLang="ko-KR" sz="10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</a:t>
            </a:r>
            <a:endParaRPr lang="ko-KR" altLang="en-US" sz="1000" b="1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DE8E4C3E-5D1B-40E1-9BE0-821E9919DE11}"/>
              </a:ext>
            </a:extLst>
          </p:cNvPr>
          <p:cNvSpPr/>
          <p:nvPr/>
        </p:nvSpPr>
        <p:spPr>
          <a:xfrm>
            <a:off x="7873384" y="5967081"/>
            <a:ext cx="28857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* 3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 차 </a:t>
            </a:r>
            <a:r>
              <a:rPr lang="en-US" altLang="ko-KR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OEM </a:t>
            </a:r>
            <a:r>
              <a:rPr lang="ko-KR" altLang="en-US" sz="105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생산 공급을 통해 수익구조 개선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941358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378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추정손익전망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xmlns="" id="{C7A22409-20FD-4B75-B2D5-63623E683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61406534"/>
              </p:ext>
            </p:extLst>
          </p:nvPr>
        </p:nvGraphicFramePr>
        <p:xfrm>
          <a:off x="1366714" y="1623693"/>
          <a:ext cx="8958385" cy="446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94487A9-64BA-4F62-AF8F-5D7EE94A08CD}"/>
              </a:ext>
            </a:extLst>
          </p:cNvPr>
          <p:cNvSpPr/>
          <p:nvPr/>
        </p:nvSpPr>
        <p:spPr>
          <a:xfrm>
            <a:off x="2652587" y="1702116"/>
            <a:ext cx="5014954" cy="88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※ 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시드 투자금 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230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억원에 대한 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회수 가능시점은 </a:t>
            </a:r>
            <a:r>
              <a:rPr lang="en-US" altLang="ko-KR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3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 차 도달</a:t>
            </a:r>
            <a:r>
              <a:rPr lang="ko-KR" altLang="en-US" sz="1100" b="1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될 전망임</a:t>
            </a:r>
            <a:endParaRPr lang="en-US" altLang="ko-KR" sz="1100" b="1" dirty="0">
              <a:solidFill>
                <a:schemeClr val="tx2">
                  <a:lumMod val="50000"/>
                </a:schemeClr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00" dirty="0">
              <a:solidFill>
                <a:schemeClr val="tx2">
                  <a:lumMod val="50000"/>
                </a:schemeClr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누적 당기순이익은 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해당연도 말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을 기준으로 추정함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 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매출계획에 따른 누적손익 전망에 따른 원금회수 전망임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02383D49-BBEB-46C2-9DA9-D2B018832460}"/>
              </a:ext>
            </a:extLst>
          </p:cNvPr>
          <p:cNvSpPr/>
          <p:nvPr/>
        </p:nvSpPr>
        <p:spPr>
          <a:xfrm>
            <a:off x="1743364" y="1381220"/>
            <a:ext cx="9092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</a:t>
            </a:r>
            <a:r>
              <a:rPr lang="ko-KR" altLang="en-US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단위</a:t>
            </a:r>
            <a:r>
              <a:rPr lang="en-US" altLang="ko-KR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</a:t>
            </a:r>
            <a:r>
              <a:rPr lang="ko-KR" altLang="en-US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백만 원</a:t>
            </a:r>
            <a:r>
              <a:rPr lang="en-US" altLang="ko-KR" sz="900" b="1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)</a:t>
            </a:r>
            <a:endParaRPr lang="ko-KR" altLang="en-US" sz="9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26B07048-C436-4034-BD59-49C131F26863}"/>
              </a:ext>
            </a:extLst>
          </p:cNvPr>
          <p:cNvSpPr/>
          <p:nvPr/>
        </p:nvSpPr>
        <p:spPr>
          <a:xfrm>
            <a:off x="6422850" y="4666310"/>
            <a:ext cx="219217" cy="20369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E5FFDC67-2477-4749-8F17-E57AD76AAEA6}"/>
              </a:ext>
            </a:extLst>
          </p:cNvPr>
          <p:cNvCxnSpPr>
            <a:cxnSpLocks/>
            <a:stCxn id="12" idx="2"/>
            <a:endCxn id="8" idx="1"/>
          </p:cNvCxnSpPr>
          <p:nvPr/>
        </p:nvCxnSpPr>
        <p:spPr>
          <a:xfrm>
            <a:off x="6019800" y="4274875"/>
            <a:ext cx="435154" cy="421266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D3D21FFE-4D7F-4D99-98CB-9FB2380E50A2}"/>
              </a:ext>
            </a:extLst>
          </p:cNvPr>
          <p:cNvSpPr/>
          <p:nvPr/>
        </p:nvSpPr>
        <p:spPr>
          <a:xfrm>
            <a:off x="5246339" y="3930099"/>
            <a:ext cx="1546921" cy="34477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9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시드 투자금 회수</a:t>
            </a:r>
            <a:r>
              <a:rPr lang="ko-KR" altLang="en-US" sz="900" b="1" dirty="0">
                <a:solidFill>
                  <a:srgbClr val="C00000"/>
                </a:solidFill>
                <a:effectLst/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시점</a:t>
            </a:r>
          </a:p>
        </p:txBody>
      </p:sp>
    </p:spTree>
    <p:extLst>
      <p:ext uri="{BB962C8B-B14F-4D97-AF65-F5344CB8AC3E}">
        <p14:creationId xmlns:p14="http://schemas.microsoft.com/office/powerpoint/2010/main" xmlns="" val="212722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스타트업과 제로웨이스트⑤] 폐플라스틱, 한국 재활용 시장의 새 비즈니스 모델 되나? &lt; 업계동향 &lt; 기사본문 -  스타트업투데이(STARTUPTODAY)">
            <a:extLst>
              <a:ext uri="{FF2B5EF4-FFF2-40B4-BE49-F238E27FC236}">
                <a16:creationId xmlns:a16="http://schemas.microsoft.com/office/drawing/2014/main" xmlns="" id="{5C8FBD07-220B-4ACB-BCEB-6C9BF5B29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6" b="45116"/>
          <a:stretch/>
        </p:blipFill>
        <p:spPr bwMode="auto">
          <a:xfrm>
            <a:off x="1117375" y="1617496"/>
            <a:ext cx="9517100" cy="18678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사업배경 및 목적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7A9247-376D-405D-BE0B-033F9C735C2A}"/>
              </a:ext>
            </a:extLst>
          </p:cNvPr>
          <p:cNvSpPr txBox="1"/>
          <p:nvPr/>
        </p:nvSpPr>
        <p:spPr>
          <a:xfrm>
            <a:off x="789126" y="4622117"/>
            <a:ext cx="98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x-none" sz="5400" b="1" dirty="0">
                <a:solidFill>
                  <a:schemeClr val="accent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endParaRPr kumimoji="1" lang="x-none" altLang="en-US" sz="5400" b="1" dirty="0">
              <a:solidFill>
                <a:schemeClr val="accent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4D577F-CC5E-4604-AA5D-5DD05830CFB8}"/>
              </a:ext>
            </a:extLst>
          </p:cNvPr>
          <p:cNvSpPr txBox="1"/>
          <p:nvPr/>
        </p:nvSpPr>
        <p:spPr>
          <a:xfrm>
            <a:off x="1484476" y="5086612"/>
            <a:ext cx="2858040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플라스틱 쓰레기로 인한 문제 인식 확산과 세계적 정책 시행으로 시장 변화</a:t>
            </a:r>
            <a:endParaRPr kumimoji="1"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410821-2452-4960-BA99-FA5555D507BB}"/>
              </a:ext>
            </a:extLst>
          </p:cNvPr>
          <p:cNvSpPr txBox="1"/>
          <p:nvPr/>
        </p:nvSpPr>
        <p:spPr>
          <a:xfrm>
            <a:off x="1484476" y="4760832"/>
            <a:ext cx="274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6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플라스틱 문제 인식</a:t>
            </a:r>
            <a:endParaRPr kumimoji="1" lang="en-US" altLang="x-none" sz="1600" b="1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D7ACEA-3A22-4297-92F6-64EDEB787560}"/>
              </a:ext>
            </a:extLst>
          </p:cNvPr>
          <p:cNvSpPr txBox="1"/>
          <p:nvPr/>
        </p:nvSpPr>
        <p:spPr>
          <a:xfrm>
            <a:off x="4460229" y="4622117"/>
            <a:ext cx="98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x-none" sz="5400" b="1">
                <a:solidFill>
                  <a:schemeClr val="accent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</a:t>
            </a:r>
            <a:endParaRPr kumimoji="1" lang="x-none" altLang="en-US" sz="5400" b="1">
              <a:solidFill>
                <a:schemeClr val="accent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DAD346-B573-48F2-8500-FDF8B4FE0969}"/>
              </a:ext>
            </a:extLst>
          </p:cNvPr>
          <p:cNvSpPr txBox="1"/>
          <p:nvPr/>
        </p:nvSpPr>
        <p:spPr>
          <a:xfrm>
            <a:off x="5155576" y="5086612"/>
            <a:ext cx="2858039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폐플라스틱의 낮은 재활용률에 대한</a:t>
            </a:r>
            <a:endParaRPr kumimoji="1"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개선의 필요성으로 </a:t>
            </a:r>
            <a:r>
              <a:rPr kumimoji="1"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생분해</a:t>
            </a:r>
            <a:r>
              <a:rPr kumimoji="1"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제품 필요</a:t>
            </a:r>
            <a:endParaRPr kumimoji="1"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28BC1D-BDED-4593-A79E-0B29926EC7F9}"/>
              </a:ext>
            </a:extLst>
          </p:cNvPr>
          <p:cNvSpPr txBox="1"/>
          <p:nvPr/>
        </p:nvSpPr>
        <p:spPr>
          <a:xfrm>
            <a:off x="5155579" y="4760832"/>
            <a:ext cx="274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6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재활용 문제 개선</a:t>
            </a:r>
            <a:endParaRPr kumimoji="1" lang="en-US" altLang="x-none" sz="1600" b="1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84BA1C-892F-42AD-8366-7E151244B198}"/>
              </a:ext>
            </a:extLst>
          </p:cNvPr>
          <p:cNvSpPr txBox="1"/>
          <p:nvPr/>
        </p:nvSpPr>
        <p:spPr>
          <a:xfrm>
            <a:off x="8019499" y="4622117"/>
            <a:ext cx="98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x-none" sz="5400" b="1" dirty="0">
                <a:solidFill>
                  <a:schemeClr val="accent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3</a:t>
            </a:r>
            <a:endParaRPr kumimoji="1" lang="x-none" altLang="en-US" sz="5400" b="1" dirty="0">
              <a:solidFill>
                <a:schemeClr val="accent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51CE2E-7566-4D77-82F8-164E7211962A}"/>
              </a:ext>
            </a:extLst>
          </p:cNvPr>
          <p:cNvSpPr txBox="1"/>
          <p:nvPr/>
        </p:nvSpPr>
        <p:spPr>
          <a:xfrm>
            <a:off x="8714848" y="5086612"/>
            <a:ext cx="2629788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생분해</a:t>
            </a:r>
            <a:r>
              <a:rPr kumimoji="1"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플라스틱 제품 보급 확대를 통해 기존 플라스틱 제품 시장의 대체 가능</a:t>
            </a:r>
            <a:endParaRPr kumimoji="1"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52B9DD-D81A-458F-ACF4-054DB88FEEFD}"/>
              </a:ext>
            </a:extLst>
          </p:cNvPr>
          <p:cNvSpPr txBox="1"/>
          <p:nvPr/>
        </p:nvSpPr>
        <p:spPr>
          <a:xfrm>
            <a:off x="8714849" y="4760832"/>
            <a:ext cx="274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600" b="1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플라스틱 시장 </a:t>
            </a:r>
            <a:r>
              <a:rPr kumimoji="1" lang="ko-KR" altLang="en-US" sz="1600" b="1" dirty="0" err="1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대체제</a:t>
            </a:r>
            <a:endParaRPr kumimoji="1" lang="en-US" altLang="x-none" sz="1600" b="1" dirty="0"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5FC21002-72ED-40A7-8FE0-A76CE3CCADEA}"/>
              </a:ext>
            </a:extLst>
          </p:cNvPr>
          <p:cNvGrpSpPr/>
          <p:nvPr/>
        </p:nvGrpSpPr>
        <p:grpSpPr>
          <a:xfrm>
            <a:off x="10154943" y="2941141"/>
            <a:ext cx="1118904" cy="1154424"/>
            <a:chOff x="1995488" y="3790951"/>
            <a:chExt cx="100013" cy="103188"/>
          </a:xfrm>
          <a:solidFill>
            <a:srgbClr val="92D050"/>
          </a:solidFill>
        </p:grpSpPr>
        <p:sp>
          <p:nvSpPr>
            <p:cNvPr id="17" name="Rectangle 1619">
              <a:extLst>
                <a:ext uri="{FF2B5EF4-FFF2-40B4-BE49-F238E27FC236}">
                  <a16:creationId xmlns:a16="http://schemas.microsoft.com/office/drawing/2014/main" xmlns="" id="{224DBE4A-D9D8-434C-9D4C-1340F43EE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176" y="3790951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20">
              <a:extLst>
                <a:ext uri="{FF2B5EF4-FFF2-40B4-BE49-F238E27FC236}">
                  <a16:creationId xmlns:a16="http://schemas.microsoft.com/office/drawing/2014/main" xmlns="" id="{3D734874-18B1-4269-B061-72B139F8C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488" y="3810001"/>
              <a:ext cx="30163" cy="26988"/>
            </a:xfrm>
            <a:custGeom>
              <a:avLst/>
              <a:gdLst>
                <a:gd name="T0" fmla="*/ 13 w 19"/>
                <a:gd name="T1" fmla="*/ 17 h 17"/>
                <a:gd name="T2" fmla="*/ 0 w 19"/>
                <a:gd name="T3" fmla="*/ 10 h 17"/>
                <a:gd name="T4" fmla="*/ 6 w 19"/>
                <a:gd name="T5" fmla="*/ 0 h 17"/>
                <a:gd name="T6" fmla="*/ 19 w 19"/>
                <a:gd name="T7" fmla="*/ 8 h 17"/>
                <a:gd name="T8" fmla="*/ 13 w 1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3" y="17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9" y="8"/>
                  </a:lnTo>
                  <a:lnTo>
                    <a:pt x="1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621">
              <a:extLst>
                <a:ext uri="{FF2B5EF4-FFF2-40B4-BE49-F238E27FC236}">
                  <a16:creationId xmlns:a16="http://schemas.microsoft.com/office/drawing/2014/main" xmlns="" id="{A9F5A0D9-D00C-4A48-B53A-AD3C7B1CB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3849688"/>
              <a:ext cx="30163" cy="26988"/>
            </a:xfrm>
            <a:custGeom>
              <a:avLst/>
              <a:gdLst>
                <a:gd name="T0" fmla="*/ 6 w 19"/>
                <a:gd name="T1" fmla="*/ 17 h 17"/>
                <a:gd name="T2" fmla="*/ 0 w 19"/>
                <a:gd name="T3" fmla="*/ 8 h 17"/>
                <a:gd name="T4" fmla="*/ 13 w 19"/>
                <a:gd name="T5" fmla="*/ 0 h 17"/>
                <a:gd name="T6" fmla="*/ 19 w 19"/>
                <a:gd name="T7" fmla="*/ 10 h 17"/>
                <a:gd name="T8" fmla="*/ 6 w 1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6" y="17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19" y="10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Rectangle 1622">
              <a:extLst>
                <a:ext uri="{FF2B5EF4-FFF2-40B4-BE49-F238E27FC236}">
                  <a16:creationId xmlns:a16="http://schemas.microsoft.com/office/drawing/2014/main" xmlns="" id="{D56FEA86-95B1-4D77-A1F8-67FDFF77B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51" y="3870326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623">
              <a:extLst>
                <a:ext uri="{FF2B5EF4-FFF2-40B4-BE49-F238E27FC236}">
                  <a16:creationId xmlns:a16="http://schemas.microsoft.com/office/drawing/2014/main" xmlns="" id="{73DB741F-3A1B-4D21-8C8B-72A356C9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3846513"/>
              <a:ext cx="30163" cy="26988"/>
            </a:xfrm>
            <a:custGeom>
              <a:avLst/>
              <a:gdLst>
                <a:gd name="T0" fmla="*/ 13 w 19"/>
                <a:gd name="T1" fmla="*/ 17 h 17"/>
                <a:gd name="T2" fmla="*/ 0 w 19"/>
                <a:gd name="T3" fmla="*/ 10 h 17"/>
                <a:gd name="T4" fmla="*/ 6 w 19"/>
                <a:gd name="T5" fmla="*/ 0 h 17"/>
                <a:gd name="T6" fmla="*/ 19 w 19"/>
                <a:gd name="T7" fmla="*/ 8 h 17"/>
                <a:gd name="T8" fmla="*/ 13 w 1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3" y="17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19" y="8"/>
                  </a:lnTo>
                  <a:lnTo>
                    <a:pt x="1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624">
              <a:extLst>
                <a:ext uri="{FF2B5EF4-FFF2-40B4-BE49-F238E27FC236}">
                  <a16:creationId xmlns:a16="http://schemas.microsoft.com/office/drawing/2014/main" xmlns="" id="{63B83C31-64F3-400C-9256-516422F8E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3806826"/>
              <a:ext cx="30163" cy="26988"/>
            </a:xfrm>
            <a:custGeom>
              <a:avLst/>
              <a:gdLst>
                <a:gd name="T0" fmla="*/ 6 w 19"/>
                <a:gd name="T1" fmla="*/ 17 h 17"/>
                <a:gd name="T2" fmla="*/ 0 w 19"/>
                <a:gd name="T3" fmla="*/ 8 h 17"/>
                <a:gd name="T4" fmla="*/ 13 w 19"/>
                <a:gd name="T5" fmla="*/ 0 h 17"/>
                <a:gd name="T6" fmla="*/ 19 w 19"/>
                <a:gd name="T7" fmla="*/ 10 h 17"/>
                <a:gd name="T8" fmla="*/ 6 w 1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6" y="17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19" y="10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5034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기업가치전망 </a:t>
            </a:r>
            <a:r>
              <a:rPr lang="en-US" altLang="ko-KR" sz="12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[</a:t>
            </a:r>
            <a:r>
              <a:rPr lang="ko-KR" altLang="en-US" sz="12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비교기업 </a:t>
            </a:r>
            <a:r>
              <a:rPr lang="en-US" altLang="ko-KR" sz="12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PER]</a:t>
            </a:r>
            <a:endParaRPr lang="ko-KR" altLang="en-US" sz="1600" dirty="0">
              <a:solidFill>
                <a:srgbClr val="FFC00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B27F55E-E1CC-4485-9CC8-AAFFF53A4C4C}"/>
              </a:ext>
            </a:extLst>
          </p:cNvPr>
          <p:cNvSpPr/>
          <p:nvPr/>
        </p:nvSpPr>
        <p:spPr>
          <a:xfrm>
            <a:off x="1488120" y="1389260"/>
            <a:ext cx="9215759" cy="46166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당사의 기업가치평가는 </a:t>
            </a:r>
            <a:r>
              <a:rPr lang="ko-KR" altLang="en-US" sz="1100" b="1" dirty="0">
                <a:solidFill>
                  <a:srgbClr val="532372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국내 상장기업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이 주식시장에서 평가 받고 있는 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순이익 대비 시가총액 배수</a:t>
            </a:r>
            <a:r>
              <a:rPr lang="en-US" altLang="ko-KR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(PER Multiple) 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평균값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을 사용함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xmlns="" id="{4B3CE06A-9BD2-4130-96B2-506FC0B82F67}"/>
              </a:ext>
            </a:extLst>
          </p:cNvPr>
          <p:cNvSpPr/>
          <p:nvPr/>
        </p:nvSpPr>
        <p:spPr>
          <a:xfrm>
            <a:off x="1305340" y="5793513"/>
            <a:ext cx="9398539" cy="2874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유사 상장기업의 평균을 기준 한 비교 </a:t>
            </a:r>
            <a:r>
              <a:rPr lang="en-US" altLang="ko-KR" sz="11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PER = 20.9 X</a:t>
            </a:r>
            <a:endParaRPr lang="ko-KR" altLang="en-US" sz="1100" b="1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15A14D45-31D4-4250-99C8-7C3F005B988F}"/>
              </a:ext>
            </a:extLst>
          </p:cNvPr>
          <p:cNvSpPr/>
          <p:nvPr/>
        </p:nvSpPr>
        <p:spPr>
          <a:xfrm>
            <a:off x="5057268" y="5177278"/>
            <a:ext cx="5857166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*PER(</a:t>
            </a:r>
            <a:r>
              <a:rPr lang="ko-KR" altLang="en-US" sz="10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주가수익비율</a:t>
            </a:r>
            <a:r>
              <a:rPr lang="en-US" altLang="ko-KR" sz="10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, Price Earning Ratio) </a:t>
            </a:r>
            <a:r>
              <a:rPr lang="en-US" altLang="ko-KR" sz="9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: PER =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주가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/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주당순이익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(EPS)  : EPS =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단기순이익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/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주식수</a:t>
            </a:r>
            <a:endParaRPr lang="ko-KR" altLang="en-US" sz="9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EE376CC3-2AFE-4A32-917D-E82DED287407}"/>
              </a:ext>
            </a:extLst>
          </p:cNvPr>
          <p:cNvSpPr/>
          <p:nvPr/>
        </p:nvSpPr>
        <p:spPr>
          <a:xfrm>
            <a:off x="1464528" y="2034880"/>
            <a:ext cx="92157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▣ 국내 유사 상장기업의 가치 현황                                                                                                                                                                          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단위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)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xmlns="" id="{F5E63CBD-4E05-4C0C-8260-DFE7E96FB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385485"/>
              </p:ext>
            </p:extLst>
          </p:nvPr>
        </p:nvGraphicFramePr>
        <p:xfrm>
          <a:off x="1488118" y="2269278"/>
          <a:ext cx="9215757" cy="289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967">
                  <a:extLst>
                    <a:ext uri="{9D8B030D-6E8A-4147-A177-3AD203B41FA5}">
                      <a16:colId xmlns:a16="http://schemas.microsoft.com/office/drawing/2014/main" xmlns="" val="3378449386"/>
                    </a:ext>
                  </a:extLst>
                </a:gridCol>
                <a:gridCol w="1420158">
                  <a:extLst>
                    <a:ext uri="{9D8B030D-6E8A-4147-A177-3AD203B41FA5}">
                      <a16:colId xmlns:a16="http://schemas.microsoft.com/office/drawing/2014/main" xmlns="" val="170976263"/>
                    </a:ext>
                  </a:extLst>
                </a:gridCol>
                <a:gridCol w="1420158">
                  <a:extLst>
                    <a:ext uri="{9D8B030D-6E8A-4147-A177-3AD203B41FA5}">
                      <a16:colId xmlns:a16="http://schemas.microsoft.com/office/drawing/2014/main" xmlns="" val="3891309571"/>
                    </a:ext>
                  </a:extLst>
                </a:gridCol>
                <a:gridCol w="1420158">
                  <a:extLst>
                    <a:ext uri="{9D8B030D-6E8A-4147-A177-3AD203B41FA5}">
                      <a16:colId xmlns:a16="http://schemas.microsoft.com/office/drawing/2014/main" xmlns="" val="3708085476"/>
                    </a:ext>
                  </a:extLst>
                </a:gridCol>
                <a:gridCol w="1420158">
                  <a:extLst>
                    <a:ext uri="{9D8B030D-6E8A-4147-A177-3AD203B41FA5}">
                      <a16:colId xmlns:a16="http://schemas.microsoft.com/office/drawing/2014/main" xmlns="" val="2409931629"/>
                    </a:ext>
                  </a:extLst>
                </a:gridCol>
                <a:gridCol w="1420158">
                  <a:extLst>
                    <a:ext uri="{9D8B030D-6E8A-4147-A177-3AD203B41FA5}">
                      <a16:colId xmlns:a16="http://schemas.microsoft.com/office/drawing/2014/main" xmlns="" val="3406659963"/>
                    </a:ext>
                  </a:extLst>
                </a:gridCol>
              </a:tblGrid>
              <a:tr h="4142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회사명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시가총액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매출액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영업이익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당기순이익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PER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08302"/>
                  </a:ext>
                </a:extLst>
              </a:tr>
              <a:tr h="4142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퓨런티어</a:t>
                      </a:r>
                      <a:endParaRPr lang="en-US" altLang="ko-KR" sz="9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1,518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222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12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432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44.05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9594659"/>
                  </a:ext>
                </a:extLst>
              </a:tr>
              <a:tr h="4142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비씨엔씨</a:t>
                      </a:r>
                      <a:endParaRPr lang="en-US" altLang="ko-KR" sz="9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2,035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643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92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762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21.59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324"/>
                  </a:ext>
                </a:extLst>
              </a:tr>
              <a:tr h="4142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나래나노텍</a:t>
                      </a:r>
                      <a:endParaRPr lang="en-US" altLang="ko-KR" sz="9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910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1,352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231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2,028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4.06</a:t>
                      </a:r>
                      <a:endParaRPr lang="ko-KR" altLang="en-US" sz="900" b="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518749"/>
                  </a:ext>
                </a:extLst>
              </a:tr>
              <a:tr h="4142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아셈스</a:t>
                      </a:r>
                      <a:endParaRPr lang="en-US" altLang="ko-KR" sz="9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1,278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420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61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599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19.36</a:t>
                      </a:r>
                      <a:endParaRPr lang="ko-KR" altLang="en-US" sz="900" b="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8331460"/>
                  </a:ext>
                </a:extLst>
              </a:tr>
              <a:tr h="4142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원텍</a:t>
                      </a:r>
                      <a:endParaRPr lang="en-US" altLang="ko-KR" sz="900" b="1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2,969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488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100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2,877</a:t>
                      </a:r>
                      <a:endParaRPr lang="ko-KR" altLang="en-US" sz="9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15.64</a:t>
                      </a:r>
                      <a:endParaRPr lang="ko-KR" altLang="en-US" sz="900" b="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3267556"/>
                  </a:ext>
                </a:extLst>
              </a:tr>
              <a:tr h="414232">
                <a:tc gridSpan="5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평균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PER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8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20.9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78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6078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2347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기업가치전망 </a:t>
            </a:r>
            <a:r>
              <a:rPr lang="en-US" altLang="ko-KR" sz="12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[Post</a:t>
            </a:r>
            <a:r>
              <a:rPr lang="ko-KR" altLang="en-US" sz="12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</a:t>
            </a:r>
            <a:r>
              <a:rPr lang="en-US" altLang="ko-KR" sz="12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Value]</a:t>
            </a:r>
            <a:endParaRPr lang="ko-KR" altLang="en-US" sz="1600" dirty="0">
              <a:solidFill>
                <a:srgbClr val="FFC00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A751494-51D9-4B98-831E-69D5640AFD03}"/>
              </a:ext>
            </a:extLst>
          </p:cNvPr>
          <p:cNvSpPr/>
          <p:nvPr/>
        </p:nvSpPr>
        <p:spPr>
          <a:xfrm>
            <a:off x="1488120" y="1389260"/>
            <a:ext cx="9215759" cy="46166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당사 기업가치 평가결과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en-US" altLang="ko-KR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차년 예상 실적기준 </a:t>
            </a:r>
            <a:r>
              <a:rPr lang="en-US" altLang="ko-KR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100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 원에서 </a:t>
            </a:r>
            <a:r>
              <a:rPr lang="en-US" altLang="ko-KR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5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차년 </a:t>
            </a:r>
            <a:r>
              <a:rPr lang="en-US" altLang="ko-KR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1600</a:t>
            </a:r>
            <a:r>
              <a:rPr lang="ko-KR" altLang="en-US" sz="11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 원까지 성장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할 것으로 판단함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xmlns="" id="{9556D2FD-C73A-4C7E-90A9-CAFDD7E3835A}"/>
              </a:ext>
            </a:extLst>
          </p:cNvPr>
          <p:cNvSpPr/>
          <p:nvPr/>
        </p:nvSpPr>
        <p:spPr>
          <a:xfrm>
            <a:off x="1488119" y="5579203"/>
            <a:ext cx="9215759" cy="394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PER </a:t>
            </a:r>
            <a:r>
              <a:rPr lang="ko-KR" altLang="en-US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기준 </a:t>
            </a:r>
            <a:r>
              <a:rPr lang="en-US" altLang="ko-KR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차년  </a:t>
            </a:r>
            <a:r>
              <a:rPr lang="en-US" altLang="ko-KR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2064</a:t>
            </a:r>
            <a:r>
              <a:rPr lang="ko-KR" altLang="en-US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억원의 기업가치</a:t>
            </a:r>
            <a:r>
              <a:rPr lang="ko-KR" altLang="en-US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를 전망으로 </a:t>
            </a:r>
            <a:r>
              <a:rPr lang="en-US" altLang="ko-KR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Pre</a:t>
            </a:r>
            <a:r>
              <a:rPr lang="ko-KR" altLang="en-US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</a:t>
            </a:r>
            <a:r>
              <a:rPr lang="en-US" altLang="ko-KR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Value</a:t>
            </a:r>
            <a:r>
              <a:rPr lang="ko-KR" altLang="en-US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</a:t>
            </a:r>
            <a:r>
              <a:rPr lang="en-US" altLang="ko-KR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2064</a:t>
            </a:r>
            <a:r>
              <a:rPr lang="ko-KR" altLang="en-US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억원 희망</a:t>
            </a:r>
            <a:r>
              <a:rPr lang="ko-KR" altLang="en-US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과 투자유치 </a:t>
            </a:r>
            <a:r>
              <a:rPr lang="en-US" altLang="ko-KR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230</a:t>
            </a:r>
            <a:r>
              <a:rPr lang="ko-KR" altLang="en-US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억원을 통해 </a:t>
            </a:r>
            <a:r>
              <a:rPr lang="en-US" altLang="ko-KR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Post Value 2294</a:t>
            </a:r>
            <a:r>
              <a:rPr lang="ko-KR" altLang="en-US" sz="11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억원</a:t>
            </a:r>
            <a:r>
              <a:rPr lang="ko-KR" altLang="en-US" sz="11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을 목표함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5E0DC2FA-8A9B-4A88-9F74-F3621FC42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5272204"/>
              </p:ext>
            </p:extLst>
          </p:nvPr>
        </p:nvGraphicFramePr>
        <p:xfrm>
          <a:off x="1488121" y="1992624"/>
          <a:ext cx="9215759" cy="291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159">
                  <a:extLst>
                    <a:ext uri="{9D8B030D-6E8A-4147-A177-3AD203B41FA5}">
                      <a16:colId xmlns:a16="http://schemas.microsoft.com/office/drawing/2014/main" xmlns="" val="4103116090"/>
                    </a:ext>
                  </a:extLst>
                </a:gridCol>
                <a:gridCol w="1409920">
                  <a:extLst>
                    <a:ext uri="{9D8B030D-6E8A-4147-A177-3AD203B41FA5}">
                      <a16:colId xmlns:a16="http://schemas.microsoft.com/office/drawing/2014/main" xmlns="" val="674537159"/>
                    </a:ext>
                  </a:extLst>
                </a:gridCol>
                <a:gridCol w="1409920">
                  <a:extLst>
                    <a:ext uri="{9D8B030D-6E8A-4147-A177-3AD203B41FA5}">
                      <a16:colId xmlns:a16="http://schemas.microsoft.com/office/drawing/2014/main" xmlns="" val="795889452"/>
                    </a:ext>
                  </a:extLst>
                </a:gridCol>
                <a:gridCol w="1409920">
                  <a:extLst>
                    <a:ext uri="{9D8B030D-6E8A-4147-A177-3AD203B41FA5}">
                      <a16:colId xmlns:a16="http://schemas.microsoft.com/office/drawing/2014/main" xmlns="" val="3769410837"/>
                    </a:ext>
                  </a:extLst>
                </a:gridCol>
                <a:gridCol w="1409920">
                  <a:extLst>
                    <a:ext uri="{9D8B030D-6E8A-4147-A177-3AD203B41FA5}">
                      <a16:colId xmlns:a16="http://schemas.microsoft.com/office/drawing/2014/main" xmlns="" val="835967392"/>
                    </a:ext>
                  </a:extLst>
                </a:gridCol>
                <a:gridCol w="1409920">
                  <a:extLst>
                    <a:ext uri="{9D8B030D-6E8A-4147-A177-3AD203B41FA5}">
                      <a16:colId xmlns:a16="http://schemas.microsoft.com/office/drawing/2014/main" xmlns="" val="1806760586"/>
                    </a:ext>
                  </a:extLst>
                </a:gridCol>
              </a:tblGrid>
              <a:tr h="4274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구분 </a:t>
                      </a: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단위</a:t>
                      </a: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: 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백만원</a:t>
                      </a:r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5</a:t>
                      </a:r>
                      <a:r>
                        <a:rPr lang="ko-KR" altLang="en-US" sz="900" b="1" dirty="0">
                          <a:solidFill>
                            <a:schemeClr val="bg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521267"/>
                  </a:ext>
                </a:extLst>
              </a:tr>
              <a:tr h="414466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매출액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effectLst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10,000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effectLst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80,000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120,000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160,000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3732246"/>
                  </a:ext>
                </a:extLst>
              </a:tr>
              <a:tr h="414466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영업이익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2,500</a:t>
                      </a:r>
                      <a:endParaRPr lang="ko-KR" altLang="en-US" sz="900" b="1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9,800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28,400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34,600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40,800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547427"/>
                  </a:ext>
                </a:extLst>
              </a:tr>
              <a:tr h="4144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>
                          <a:solidFill>
                            <a:srgbClr val="0070C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영업이익률</a:t>
                      </a:r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(%)</a:t>
                      </a:r>
                      <a:endParaRPr lang="ko-KR" altLang="en-US" sz="900" b="1" dirty="0">
                        <a:solidFill>
                          <a:srgbClr val="0070C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rgbClr val="0070C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25%</a:t>
                      </a:r>
                      <a:endParaRPr lang="ko-KR" altLang="en-US" sz="900" b="1" dirty="0">
                        <a:solidFill>
                          <a:srgbClr val="0070C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24.5%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35.5%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28.8%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25.5%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255914"/>
                  </a:ext>
                </a:extLst>
              </a:tr>
              <a:tr h="4144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누적당기순이익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2,020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9,880</a:t>
                      </a:r>
                      <a:endParaRPr lang="ko-KR" altLang="en-US" sz="900" b="1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32,455</a:t>
                      </a: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59,863</a:t>
                      </a:r>
                      <a:endParaRPr lang="ko-KR" altLang="en-US" sz="900" b="1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noProof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92,107</a:t>
                      </a:r>
                      <a:endParaRPr lang="ko-KR" altLang="en-US" sz="900" b="1" kern="1200" noProof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  <a:cs typeface="+mn-cs"/>
                      </a:endParaRPr>
                    </a:p>
                  </a:txBody>
                  <a:tcPr marL="78946" marR="78946" marT="39473" marB="3947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509764"/>
                  </a:ext>
                </a:extLst>
              </a:tr>
              <a:tr h="4144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비교기업 평균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PER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비교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PER 20.9X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175793"/>
                  </a:ext>
                </a:extLst>
              </a:tr>
              <a:tr h="4144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PER 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기준 기업가치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42,218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206,492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678,309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1,251,136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1,925,036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245787"/>
                  </a:ext>
                </a:extLst>
              </a:tr>
            </a:tbl>
          </a:graphicData>
        </a:graphic>
      </p:graphicFrame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E8DB9CCA-8734-4D64-9661-2FD8489B2073}"/>
              </a:ext>
            </a:extLst>
          </p:cNvPr>
          <p:cNvSpPr/>
          <p:nvPr/>
        </p:nvSpPr>
        <p:spPr>
          <a:xfrm>
            <a:off x="5054600" y="4517411"/>
            <a:ext cx="1435100" cy="39414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2705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2332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투자수익추정 </a:t>
            </a:r>
            <a:r>
              <a:rPr lang="en-US" altLang="ko-KR" sz="14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[</a:t>
            </a:r>
            <a:r>
              <a:rPr lang="ko-KR" altLang="en-US" sz="14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지분 조건</a:t>
            </a:r>
            <a:r>
              <a:rPr lang="en-US" altLang="ko-KR" sz="1400" dirty="0">
                <a:solidFill>
                  <a:srgbClr val="FFC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]</a:t>
            </a:r>
            <a:endParaRPr lang="ko-KR" altLang="en-US" sz="1600" dirty="0">
              <a:solidFill>
                <a:srgbClr val="FFC00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3622D224-3594-4421-8739-1619B338E3F9}"/>
              </a:ext>
            </a:extLst>
          </p:cNvPr>
          <p:cNvSpPr/>
          <p:nvPr/>
        </p:nvSpPr>
        <p:spPr>
          <a:xfrm>
            <a:off x="1488120" y="1389260"/>
            <a:ext cx="9215760" cy="990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당사에 대한 투자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230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억원 투자 참여 시 투자원금의 </a:t>
            </a:r>
            <a:r>
              <a:rPr lang="en-US" altLang="ko-KR" sz="14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8.3</a:t>
            </a:r>
            <a:r>
              <a:rPr lang="ko-KR" altLang="en-US" sz="14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배의 투자수익이 가능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할 것으로 전망됨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00" b="1" dirty="0">
              <a:solidFill>
                <a:schemeClr val="tx1">
                  <a:lumMod val="85000"/>
                  <a:lumOff val="15000"/>
                </a:schemeClr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5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 후 상장을 추정 시 </a:t>
            </a:r>
            <a:r>
              <a:rPr lang="en-US" altLang="ko-KR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2000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만주 발행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에 대한 회사 가치는 </a:t>
            </a:r>
            <a:r>
              <a:rPr lang="en-US" altLang="ko-KR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</a:t>
            </a:r>
            <a:r>
              <a:rPr lang="en-US" altLang="ko-KR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9250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억원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으로 전망하고 </a:t>
            </a:r>
            <a:r>
              <a:rPr lang="en-US" altLang="ko-KR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주당 가치는 </a:t>
            </a:r>
            <a:r>
              <a:rPr lang="en-US" altLang="ko-KR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96,251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원으로 평가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될 수 있으며</a:t>
            </a:r>
            <a:endParaRPr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230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억원 투자 유치 시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10%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의 지분을 기준하여  </a:t>
            </a:r>
            <a:r>
              <a:rPr lang="en-US" altLang="ko-KR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200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만주를 제공하며 이에 대한 가치는 </a:t>
            </a:r>
            <a:r>
              <a:rPr lang="en-US" altLang="ko-KR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1925</a:t>
            </a:r>
            <a:r>
              <a:rPr lang="ko-KR" altLang="en-US" sz="10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억원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으로 추정함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F80C5869-3A2B-42CF-8BD5-F24B1D933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7338949"/>
              </p:ext>
            </p:extLst>
          </p:nvPr>
        </p:nvGraphicFramePr>
        <p:xfrm>
          <a:off x="1538919" y="2961284"/>
          <a:ext cx="4380435" cy="214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40">
                  <a:extLst>
                    <a:ext uri="{9D8B030D-6E8A-4147-A177-3AD203B41FA5}">
                      <a16:colId xmlns:a16="http://schemas.microsoft.com/office/drawing/2014/main" xmlns="" val="3378449386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1197319381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3891309571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3708085476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3878353300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2409931629"/>
                    </a:ext>
                  </a:extLst>
                </a:gridCol>
              </a:tblGrid>
              <a:tr h="41572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</a:t>
                      </a: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단위</a:t>
                      </a:r>
                      <a:r>
                        <a:rPr lang="en-US" altLang="ko-KR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: </a:t>
                      </a: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백만원</a:t>
                      </a:r>
                      <a:r>
                        <a:rPr lang="en-US" altLang="ko-KR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8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bg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08302"/>
                  </a:ext>
                </a:extLst>
              </a:tr>
              <a:tr h="12164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매출액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영업이익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영업이익률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당기순이익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10,000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2,500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25%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2,020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40,000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9,800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24.5%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9,880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80,000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28,400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35.5%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32,455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120,000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34,600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28.8%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59,863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160,000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40,800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25,55%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92,107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676181"/>
                  </a:ext>
                </a:extLst>
              </a:tr>
              <a:tr h="51189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Exit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기업가치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2064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20.9 X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788895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179213C6-1A9D-44C6-A405-3D8326510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3177475"/>
              </p:ext>
            </p:extLst>
          </p:nvPr>
        </p:nvGraphicFramePr>
        <p:xfrm>
          <a:off x="6317816" y="2961284"/>
          <a:ext cx="4380434" cy="214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39">
                  <a:extLst>
                    <a:ext uri="{9D8B030D-6E8A-4147-A177-3AD203B41FA5}">
                      <a16:colId xmlns:a16="http://schemas.microsoft.com/office/drawing/2014/main" xmlns="" val="3378449386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1197319381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3891309571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3708085476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1128386907"/>
                    </a:ext>
                  </a:extLst>
                </a:gridCol>
                <a:gridCol w="678379">
                  <a:extLst>
                    <a:ext uri="{9D8B030D-6E8A-4147-A177-3AD203B41FA5}">
                      <a16:colId xmlns:a16="http://schemas.microsoft.com/office/drawing/2014/main" xmlns="" val="2409931629"/>
                    </a:ext>
                  </a:extLst>
                </a:gridCol>
              </a:tblGrid>
              <a:tr h="4147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(</a:t>
                      </a: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단위</a:t>
                      </a:r>
                      <a:r>
                        <a:rPr lang="en-US" altLang="ko-KR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: </a:t>
                      </a:r>
                      <a:r>
                        <a:rPr lang="ko-KR" altLang="en-US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백만원</a:t>
                      </a:r>
                      <a:r>
                        <a:rPr lang="en-US" altLang="ko-KR" sz="800" dirty="0"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)</a:t>
                      </a:r>
                      <a:endParaRPr lang="ko-KR" altLang="en-US" sz="800" dirty="0"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bg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  <a:cs typeface="+mn-cs"/>
                        </a:rPr>
                        <a:t>차년도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08302"/>
                  </a:ext>
                </a:extLst>
              </a:tr>
              <a:tr h="12171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투자액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지분율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-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EXIT 01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23,000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10%</a:t>
                      </a: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192,503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676181"/>
                  </a:ext>
                </a:extLst>
              </a:tr>
              <a:tr h="5121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투자자본</a:t>
                      </a:r>
                      <a:endParaRPr lang="en-US" altLang="ko-KR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수익율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210 옴니고딕 020" panose="02020603020101020101" pitchFamily="18" charset="-127"/>
                          <a:ea typeface="210 옴니고딕 020" panose="02020603020101020101" pitchFamily="18" charset="-127"/>
                        </a:rPr>
                        <a:t>8.3X</a:t>
                      </a:r>
                      <a:endParaRPr lang="ko-KR" altLang="en-US" sz="900" b="1" dirty="0">
                        <a:solidFill>
                          <a:srgbClr val="C00000"/>
                        </a:solidFill>
                        <a:latin typeface="210 옴니고딕 020" panose="02020603020101020101" pitchFamily="18" charset="-127"/>
                        <a:ea typeface="210 옴니고딕 020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788895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1CC0A1E-3234-4207-910C-0637A7E2F364}"/>
              </a:ext>
            </a:extLst>
          </p:cNvPr>
          <p:cNvSpPr/>
          <p:nvPr/>
        </p:nvSpPr>
        <p:spPr>
          <a:xfrm>
            <a:off x="1414418" y="2667924"/>
            <a:ext cx="1725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▣ 실적 및 기업가치 전망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B56A3384-FB4D-4ED3-87F7-BFEB976D7017}"/>
              </a:ext>
            </a:extLst>
          </p:cNvPr>
          <p:cNvSpPr/>
          <p:nvPr/>
        </p:nvSpPr>
        <p:spPr>
          <a:xfrm>
            <a:off x="6189879" y="2667924"/>
            <a:ext cx="24677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▣ 본 건 유상증자 투자수익률 추정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5276A926-2955-4682-9737-09E8EC3288F8}"/>
              </a:ext>
            </a:extLst>
          </p:cNvPr>
          <p:cNvSpPr/>
          <p:nvPr/>
        </p:nvSpPr>
        <p:spPr>
          <a:xfrm>
            <a:off x="7196099" y="5219945"/>
            <a:ext cx="3689350" cy="72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※ </a:t>
            </a:r>
            <a:r>
              <a:rPr lang="ko-KR" altLang="en-US" sz="10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투자</a:t>
            </a:r>
            <a:r>
              <a:rPr lang="en-US" altLang="ko-KR" sz="10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230</a:t>
            </a:r>
            <a:r>
              <a:rPr lang="ko-KR" altLang="en-US" sz="1000" b="1" dirty="0">
                <a:solidFill>
                  <a:srgbClr val="C00000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억 원에 대한 상장 시 투자수익 전망</a:t>
            </a:r>
            <a:endParaRPr lang="en-US" altLang="ko-KR" sz="1000" b="1" dirty="0">
              <a:solidFill>
                <a:srgbClr val="C00000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    - Post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Value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2294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억원 기준 </a:t>
            </a:r>
            <a:r>
              <a:rPr lang="en-US" altLang="ko-KR" sz="9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230</a:t>
            </a:r>
            <a:r>
              <a:rPr lang="ko-KR" altLang="en-US" sz="9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억원 투자 시 </a:t>
            </a:r>
            <a:r>
              <a:rPr lang="en-US" altLang="ko-KR" sz="9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10% </a:t>
            </a:r>
            <a:r>
              <a:rPr lang="ko-KR" altLang="en-US" sz="9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지분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추정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상장시장 진입의 추정치로 실제 배당은 협의를 통해 진행 예정임</a:t>
            </a:r>
            <a:endParaRPr lang="ko-KR" altLang="en-US" sz="9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587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CAB74F62-3875-4133-9E64-C2082244AF26}"/>
              </a:ext>
            </a:extLst>
          </p:cNvPr>
          <p:cNvSpPr/>
          <p:nvPr/>
        </p:nvSpPr>
        <p:spPr>
          <a:xfrm>
            <a:off x="7803241" y="5594660"/>
            <a:ext cx="4268109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주   소 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: 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경기도 용인시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처인구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모현읍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 </a:t>
            </a:r>
            <a:r>
              <a:rPr lang="ko-KR" altLang="en-US" sz="1100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초부로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132-7 B</a:t>
            </a: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동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전   화 </a:t>
            </a:r>
            <a:r>
              <a:rPr lang="en-US" altLang="ko-KR" sz="1100" b="1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: 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031 – 526 - 9598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팩   스 </a:t>
            </a:r>
            <a:r>
              <a:rPr lang="en-US" altLang="ko-KR" sz="11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Noto Sans" panose="020B0502040504020204" pitchFamily="34" charset="0"/>
              </a:rPr>
              <a:t>:  031 – 526 - 2026</a:t>
            </a:r>
          </a:p>
        </p:txBody>
      </p:sp>
      <p:pic>
        <p:nvPicPr>
          <p:cNvPr id="12292" name="Picture 4" descr="Consumers are seeking out eco-friendly beauty brands: Exploring the rise of  'conscious capitalism' - Marketing Tech News">
            <a:extLst>
              <a:ext uri="{FF2B5EF4-FFF2-40B4-BE49-F238E27FC236}">
                <a16:creationId xmlns:a16="http://schemas.microsoft.com/office/drawing/2014/main" xmlns="" id="{B77E646F-8256-4127-9A46-74672065E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16" b="8795"/>
          <a:stretch/>
        </p:blipFill>
        <p:spPr bwMode="auto">
          <a:xfrm>
            <a:off x="0" y="0"/>
            <a:ext cx="12192000" cy="47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4612C415-781C-40B9-AD7B-0056C00FC6EA}"/>
              </a:ext>
            </a:extLst>
          </p:cNvPr>
          <p:cNvGrpSpPr/>
          <p:nvPr/>
        </p:nvGrpSpPr>
        <p:grpSpPr>
          <a:xfrm>
            <a:off x="7803241" y="5079647"/>
            <a:ext cx="1842274" cy="456065"/>
            <a:chOff x="4264295" y="6070247"/>
            <a:chExt cx="1842274" cy="456065"/>
          </a:xfrm>
          <a:effectLst>
            <a:outerShdw blurRad="12700" sx="101000" sy="101000" algn="ctr" rotWithShape="0">
              <a:schemeClr val="bg1">
                <a:alpha val="80000"/>
              </a:schemeClr>
            </a:outerShdw>
          </a:effectLst>
        </p:grpSpPr>
        <p:sp>
          <p:nvSpPr>
            <p:cNvPr id="9" name="모서리가 둥근 직사각형 1">
              <a:extLst>
                <a:ext uri="{FF2B5EF4-FFF2-40B4-BE49-F238E27FC236}">
                  <a16:creationId xmlns:a16="http://schemas.microsoft.com/office/drawing/2014/main" xmlns="" id="{AF5D8D91-F3D1-46DD-84AF-C4DE20DEE0BD}"/>
                </a:ext>
              </a:extLst>
            </p:cNvPr>
            <p:cNvSpPr/>
            <p:nvPr/>
          </p:nvSpPr>
          <p:spPr>
            <a:xfrm>
              <a:off x="4700829" y="6110824"/>
              <a:ext cx="1405740" cy="3678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>
                  <a:solidFill>
                    <a:srgbClr val="7BA04E"/>
                  </a:solidFill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ECO &amp; Mean</a:t>
              </a:r>
              <a:endParaRPr lang="ko-KR" altLang="en-US" sz="1200" b="1" dirty="0">
                <a:solidFill>
                  <a:srgbClr val="7BA04E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FC1F5A06-9997-4AFA-B17F-D8ED14E64B8E}"/>
                </a:ext>
              </a:extLst>
            </p:cNvPr>
            <p:cNvGrpSpPr/>
            <p:nvPr/>
          </p:nvGrpSpPr>
          <p:grpSpPr>
            <a:xfrm>
              <a:off x="4264295" y="6070247"/>
              <a:ext cx="416510" cy="456065"/>
              <a:chOff x="3452813" y="1825626"/>
              <a:chExt cx="825500" cy="673100"/>
            </a:xfrm>
            <a:solidFill>
              <a:srgbClr val="698845"/>
            </a:solidFill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6607AB3C-007A-4AF3-A221-D4A0D5317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2201863"/>
                <a:ext cx="392113" cy="296863"/>
              </a:xfrm>
              <a:custGeom>
                <a:avLst/>
                <a:gdLst>
                  <a:gd name="T0" fmla="*/ 0 w 49"/>
                  <a:gd name="T1" fmla="*/ 9 h 37"/>
                  <a:gd name="T2" fmla="*/ 49 w 49"/>
                  <a:gd name="T3" fmla="*/ 25 h 37"/>
                  <a:gd name="T4" fmla="*/ 0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9"/>
                    </a:moveTo>
                    <a:cubicBezTo>
                      <a:pt x="0" y="9"/>
                      <a:pt x="17" y="37"/>
                      <a:pt x="49" y="25"/>
                    </a:cubicBezTo>
                    <a:cubicBezTo>
                      <a:pt x="49" y="25"/>
                      <a:pt x="33" y="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617773A4-0035-471F-8860-72DDD5BD2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6" y="2073276"/>
                <a:ext cx="215900" cy="185738"/>
              </a:xfrm>
              <a:custGeom>
                <a:avLst/>
                <a:gdLst>
                  <a:gd name="T0" fmla="*/ 0 w 27"/>
                  <a:gd name="T1" fmla="*/ 0 h 23"/>
                  <a:gd name="T2" fmla="*/ 27 w 27"/>
                  <a:gd name="T3" fmla="*/ 23 h 23"/>
                  <a:gd name="T4" fmla="*/ 0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3" y="22"/>
                      <a:pt x="27" y="23"/>
                    </a:cubicBezTo>
                    <a:cubicBezTo>
                      <a:pt x="27" y="23"/>
                      <a:pt x="2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xmlns="" id="{CB51739A-A175-4720-B9A0-B70676B14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073276"/>
                <a:ext cx="215900" cy="185738"/>
              </a:xfrm>
              <a:custGeom>
                <a:avLst/>
                <a:gdLst>
                  <a:gd name="T0" fmla="*/ 27 w 27"/>
                  <a:gd name="T1" fmla="*/ 0 h 23"/>
                  <a:gd name="T2" fmla="*/ 0 w 27"/>
                  <a:gd name="T3" fmla="*/ 23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27" y="0"/>
                    </a:moveTo>
                    <a:cubicBezTo>
                      <a:pt x="27" y="0"/>
                      <a:pt x="24" y="22"/>
                      <a:pt x="0" y="23"/>
                    </a:cubicBezTo>
                    <a:cubicBezTo>
                      <a:pt x="0" y="23"/>
                      <a:pt x="3" y="3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xmlns="" id="{0DBDC95C-27FC-483F-B42B-F8668C4EB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2201863"/>
                <a:ext cx="393700" cy="296863"/>
              </a:xfrm>
              <a:custGeom>
                <a:avLst/>
                <a:gdLst>
                  <a:gd name="T0" fmla="*/ 49 w 49"/>
                  <a:gd name="T1" fmla="*/ 9 h 37"/>
                  <a:gd name="T2" fmla="*/ 0 w 49"/>
                  <a:gd name="T3" fmla="*/ 25 h 37"/>
                  <a:gd name="T4" fmla="*/ 49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49" y="9"/>
                    </a:moveTo>
                    <a:cubicBezTo>
                      <a:pt x="49" y="9"/>
                      <a:pt x="32" y="37"/>
                      <a:pt x="0" y="25"/>
                    </a:cubicBezTo>
                    <a:cubicBezTo>
                      <a:pt x="0" y="25"/>
                      <a:pt x="16" y="0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xmlns="" id="{8F7B4E49-0FBF-4317-B350-79D9499DE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1825626"/>
                <a:ext cx="207963" cy="296863"/>
              </a:xfrm>
              <a:custGeom>
                <a:avLst/>
                <a:gdLst>
                  <a:gd name="T0" fmla="*/ 12 w 26"/>
                  <a:gd name="T1" fmla="*/ 37 h 37"/>
                  <a:gd name="T2" fmla="*/ 13 w 26"/>
                  <a:gd name="T3" fmla="*/ 0 h 37"/>
                  <a:gd name="T4" fmla="*/ 12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cubicBezTo>
                      <a:pt x="12" y="37"/>
                      <a:pt x="0" y="27"/>
                      <a:pt x="13" y="0"/>
                    </a:cubicBezTo>
                    <a:cubicBezTo>
                      <a:pt x="13" y="0"/>
                      <a:pt x="26" y="2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</p:grp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554E745F-8D03-4C3E-B181-01463E687AF8}"/>
              </a:ext>
            </a:extLst>
          </p:cNvPr>
          <p:cNvSpPr/>
          <p:nvPr/>
        </p:nvSpPr>
        <p:spPr>
          <a:xfrm>
            <a:off x="0" y="0"/>
            <a:ext cx="12192000" cy="4543541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2892ECD7-414E-494F-9633-20CEC428E24D}"/>
              </a:ext>
            </a:extLst>
          </p:cNvPr>
          <p:cNvSpPr/>
          <p:nvPr/>
        </p:nvSpPr>
        <p:spPr>
          <a:xfrm>
            <a:off x="725372" y="1277160"/>
            <a:ext cx="494997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5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40" panose="02020603020101020101" pitchFamily="18" charset="-127"/>
                <a:ea typeface="210 옴니고딕 040" panose="02020603020101020101" pitchFamily="18" charset="-127"/>
                <a:cs typeface="Noto Sans" panose="020B0502040504020204" pitchFamily="34" charset="0"/>
              </a:rPr>
              <a:t>THANK YOU</a:t>
            </a:r>
            <a:r>
              <a:rPr lang="en-US" altLang="ko-KR" sz="5600" b="1" dirty="0"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40" panose="02020603020101020101" pitchFamily="18" charset="-127"/>
                <a:ea typeface="210 옴니고딕 040" panose="02020603020101020101" pitchFamily="18" charset="-127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3BA4A60A-DFCA-454B-BD89-FED88E3CE9E1}"/>
              </a:ext>
            </a:extLst>
          </p:cNvPr>
          <p:cNvSpPr/>
          <p:nvPr/>
        </p:nvSpPr>
        <p:spPr>
          <a:xfrm>
            <a:off x="0" y="4543541"/>
            <a:ext cx="12192000" cy="201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007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사업개요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Freeform 2234">
            <a:extLst>
              <a:ext uri="{FF2B5EF4-FFF2-40B4-BE49-F238E27FC236}">
                <a16:creationId xmlns:a16="http://schemas.microsoft.com/office/drawing/2014/main" xmlns="" id="{98C1A984-E905-4D75-B210-63221F69A28D}"/>
              </a:ext>
            </a:extLst>
          </p:cNvPr>
          <p:cNvSpPr>
            <a:spLocks/>
          </p:cNvSpPr>
          <p:nvPr/>
        </p:nvSpPr>
        <p:spPr bwMode="auto">
          <a:xfrm flipH="1">
            <a:off x="0" y="564237"/>
            <a:ext cx="7999142" cy="6293763"/>
          </a:xfrm>
          <a:custGeom>
            <a:avLst/>
            <a:gdLst>
              <a:gd name="T0" fmla="*/ 4761 w 9302"/>
              <a:gd name="T1" fmla="*/ 680 h 5667"/>
              <a:gd name="T2" fmla="*/ 4152 w 9302"/>
              <a:gd name="T3" fmla="*/ 1975 h 5667"/>
              <a:gd name="T4" fmla="*/ 5789 w 9302"/>
              <a:gd name="T5" fmla="*/ 3730 h 5667"/>
              <a:gd name="T6" fmla="*/ 3970 w 9302"/>
              <a:gd name="T7" fmla="*/ 3609 h 5667"/>
              <a:gd name="T8" fmla="*/ 2567 w 9302"/>
              <a:gd name="T9" fmla="*/ 5069 h 5667"/>
              <a:gd name="T10" fmla="*/ 0 w 9302"/>
              <a:gd name="T11" fmla="*/ 5667 h 5667"/>
              <a:gd name="T12" fmla="*/ 9302 w 9302"/>
              <a:gd name="T13" fmla="*/ 5667 h 5667"/>
              <a:gd name="T14" fmla="*/ 9302 w 9302"/>
              <a:gd name="T15" fmla="*/ 0 h 5667"/>
              <a:gd name="T16" fmla="*/ 3216 w 9302"/>
              <a:gd name="T17" fmla="*/ 0 h 5667"/>
              <a:gd name="T18" fmla="*/ 4761 w 9302"/>
              <a:gd name="T19" fmla="*/ 680 h 5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02" h="5667">
                <a:moveTo>
                  <a:pt x="4761" y="680"/>
                </a:moveTo>
                <a:cubicBezTo>
                  <a:pt x="4920" y="1152"/>
                  <a:pt x="4044" y="1342"/>
                  <a:pt x="4152" y="1975"/>
                </a:cubicBezTo>
                <a:cubicBezTo>
                  <a:pt x="4269" y="2662"/>
                  <a:pt x="6686" y="2728"/>
                  <a:pt x="5789" y="3730"/>
                </a:cubicBezTo>
                <a:cubicBezTo>
                  <a:pt x="5418" y="4145"/>
                  <a:pt x="4774" y="3084"/>
                  <a:pt x="3970" y="3609"/>
                </a:cubicBezTo>
                <a:cubicBezTo>
                  <a:pt x="3213" y="4103"/>
                  <a:pt x="3325" y="5069"/>
                  <a:pt x="2567" y="5069"/>
                </a:cubicBezTo>
                <a:cubicBezTo>
                  <a:pt x="689" y="5069"/>
                  <a:pt x="0" y="5667"/>
                  <a:pt x="0" y="5667"/>
                </a:cubicBezTo>
                <a:lnTo>
                  <a:pt x="9302" y="5667"/>
                </a:lnTo>
                <a:lnTo>
                  <a:pt x="9302" y="0"/>
                </a:lnTo>
                <a:lnTo>
                  <a:pt x="3216" y="0"/>
                </a:lnTo>
                <a:cubicBezTo>
                  <a:pt x="3493" y="343"/>
                  <a:pt x="4584" y="156"/>
                  <a:pt x="4761" y="680"/>
                </a:cubicBezTo>
              </a:path>
            </a:pathLst>
          </a:cu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xmlns="" id="{4AD7AF0B-9E70-49F4-AC37-26C1777A737E}"/>
              </a:ext>
            </a:extLst>
          </p:cNvPr>
          <p:cNvSpPr/>
          <p:nvPr/>
        </p:nvSpPr>
        <p:spPr>
          <a:xfrm>
            <a:off x="6088331" y="3125544"/>
            <a:ext cx="228600" cy="228600"/>
          </a:xfrm>
          <a:prstGeom prst="ellipse">
            <a:avLst/>
          </a:prstGeom>
          <a:solidFill>
            <a:schemeClr val="accent2">
              <a:alpha val="4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dirty="0"/>
          </a:p>
        </p:txBody>
      </p:sp>
      <p:sp>
        <p:nvSpPr>
          <p:cNvPr id="5" name="직사각형 22">
            <a:extLst>
              <a:ext uri="{FF2B5EF4-FFF2-40B4-BE49-F238E27FC236}">
                <a16:creationId xmlns:a16="http://schemas.microsoft.com/office/drawing/2014/main" xmlns="" id="{6A96614E-BCDB-4F84-8E26-C19D77BDED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2641" y="3465077"/>
            <a:ext cx="5344360" cy="534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효과적인 생분해가 가능한 </a:t>
            </a:r>
            <a:r>
              <a:rPr lang="ko-KR" altLang="en-US" sz="1000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생분해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 플라스틱 소재의 기술특허 확보</a:t>
            </a:r>
            <a:endParaRPr lang="en-US" altLang="ko-KR" sz="10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marL="171450" indent="-17145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생분해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 플라스틱의 제품 생산과 수거를 통한 원료 재활용의 생산 시스템 운영</a:t>
            </a:r>
            <a:endParaRPr lang="en-US" altLang="ko-KR" sz="10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" name="직사각형 22">
            <a:extLst>
              <a:ext uri="{FF2B5EF4-FFF2-40B4-BE49-F238E27FC236}">
                <a16:creationId xmlns:a16="http://schemas.microsoft.com/office/drawing/2014/main" xmlns="" id="{136D8ECB-5191-460C-A967-C0421B95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43" y="3223499"/>
            <a:ext cx="3622675" cy="2754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ko-KR" altLang="en-US" sz="1400" dirty="0">
                <a:latin typeface="210 옴니고딕 030" panose="02020603020101020101" pitchFamily="18" charset="-127"/>
                <a:ea typeface="210 옴니고딕 030" panose="02020603020101020101" pitchFamily="18" charset="-127"/>
                <a:cs typeface="Calibri" panose="020F0502020204030204" pitchFamily="34" charset="0"/>
              </a:rPr>
              <a:t>친환경 플라스틱 소재</a:t>
            </a:r>
            <a:endParaRPr lang="en-US" altLang="ko-KR" sz="1400" b="1" dirty="0">
              <a:solidFill>
                <a:schemeClr val="accent1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54D0D0-2428-45FD-9A94-077C62CBAAB4}"/>
              </a:ext>
            </a:extLst>
          </p:cNvPr>
          <p:cNvSpPr txBox="1"/>
          <p:nvPr/>
        </p:nvSpPr>
        <p:spPr>
          <a:xfrm>
            <a:off x="6104592" y="1777574"/>
            <a:ext cx="484691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/>
            <a:r>
              <a:rPr lang="ko-KR" altLang="en-US" sz="2400" i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effectLst/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젤라틴을 활용한 친환경 플라스틱</a:t>
            </a:r>
            <a:endParaRPr lang="en-US" altLang="ko-KR" sz="2400" i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effectLst/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7A773645-1E1A-4C2E-AB3B-B3FDC704F562}"/>
              </a:ext>
            </a:extLst>
          </p:cNvPr>
          <p:cNvSpPr/>
          <p:nvPr/>
        </p:nvSpPr>
        <p:spPr>
          <a:xfrm>
            <a:off x="6104591" y="2265009"/>
            <a:ext cx="5592057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FFFFFF"/>
                </a:solidFill>
                <a:latin typeface="ONE 모바일고딕 Bold"/>
                <a:ea typeface="ONE 모바일고딕 Bold"/>
                <a:cs typeface="ONE 모바일고딕 Bold"/>
                <a:sym typeface="ONE 모바일고딕 Bold"/>
              </a:defRPr>
            </a:pPr>
            <a:r>
              <a:rPr lang="ko-KR" altLang="en-US" sz="10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sym typeface="맑은 고딕"/>
              </a:rPr>
              <a:t>생분해</a:t>
            </a:r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sym typeface="맑은 고딕"/>
              </a:rPr>
              <a:t> 플라스틱의 독자적인 기술 구축과 소재 개발을 통해 효과적인 생분해가</a:t>
            </a:r>
            <a:endParaRPr lang="en-US" altLang="ko-KR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210 옴니고딕 020" panose="02020603020101020101" pitchFamily="18" charset="-127"/>
              <a:ea typeface="210 옴니고딕 020" panose="02020603020101020101" pitchFamily="18" charset="-127"/>
              <a:sym typeface="맑은 고딕"/>
            </a:endParaRPr>
          </a:p>
          <a:p>
            <a:pPr>
              <a:lnSpc>
                <a:spcPct val="115000"/>
              </a:lnSpc>
              <a:defRPr sz="2000" b="1">
                <a:solidFill>
                  <a:srgbClr val="FFFFFF"/>
                </a:solidFill>
                <a:latin typeface="ONE 모바일고딕 Bold"/>
                <a:ea typeface="ONE 모바일고딕 Bold"/>
                <a:cs typeface="ONE 모바일고딕 Bold"/>
                <a:sym typeface="ONE 모바일고딕 Bold"/>
              </a:defRPr>
            </a:pPr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sym typeface="맑은 고딕"/>
              </a:rPr>
              <a:t>가능한 플라스틱 소재 개발로 플라스틱 시장 </a:t>
            </a:r>
            <a:r>
              <a:rPr lang="ko-KR" altLang="en-US" sz="10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sym typeface="맑은 고딕"/>
              </a:rPr>
              <a:t>대체제</a:t>
            </a:r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sym typeface="맑은 고딕"/>
              </a:rPr>
              <a:t> 공급을 목표합니다</a:t>
            </a:r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sym typeface="맑은 고딕"/>
              </a:rPr>
              <a:t>.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D37A1039-CB1D-4AA5-971D-5F3700FBDE6B}"/>
              </a:ext>
            </a:extLst>
          </p:cNvPr>
          <p:cNvSpPr/>
          <p:nvPr/>
        </p:nvSpPr>
        <p:spPr>
          <a:xfrm>
            <a:off x="6088328" y="4421899"/>
            <a:ext cx="228600" cy="228600"/>
          </a:xfrm>
          <a:prstGeom prst="ellipse">
            <a:avLst/>
          </a:prstGeom>
          <a:solidFill>
            <a:schemeClr val="accent2">
              <a:alpha val="4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dirty="0"/>
          </a:p>
        </p:txBody>
      </p:sp>
      <p:sp>
        <p:nvSpPr>
          <p:cNvPr id="10" name="직사각형 22">
            <a:extLst>
              <a:ext uri="{FF2B5EF4-FFF2-40B4-BE49-F238E27FC236}">
                <a16:creationId xmlns:a16="http://schemas.microsoft.com/office/drawing/2014/main" xmlns="" id="{A47EF0EB-9E7E-4EAB-B343-5A268C8BA1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2638" y="4761432"/>
            <a:ext cx="5102182" cy="534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defTabSz="91440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생분해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 플라스틱 소재를 이용해 다양한 일회용 플라스틱 제품 생산 운영</a:t>
            </a:r>
            <a:endParaRPr lang="en-US" altLang="ko-KR" sz="10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marL="171450" indent="-171450" defTabSz="91440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제품의 조달 등록 및 관련 기업 공급을 통해 플라스틱 시장의 </a:t>
            </a:r>
            <a:r>
              <a:rPr lang="ko-KR" altLang="en-US" sz="1000" dirty="0" err="1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대체제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 촉진</a:t>
            </a:r>
            <a:endParaRPr lang="en-US" altLang="ko-KR" sz="1000" dirty="0"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11" name="직사각형 22">
            <a:extLst>
              <a:ext uri="{FF2B5EF4-FFF2-40B4-BE49-F238E27FC236}">
                <a16:creationId xmlns:a16="http://schemas.microsoft.com/office/drawing/2014/main" xmlns="" id="{9C230FDC-6658-48FF-8EBD-14F853261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40" y="4519854"/>
            <a:ext cx="3622675" cy="2754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lnSpc>
                <a:spcPct val="80000"/>
              </a:lnSpc>
              <a:spcAft>
                <a:spcPts val="200"/>
              </a:spcAft>
            </a:pPr>
            <a:r>
              <a:rPr lang="ko-KR" altLang="en-US" sz="1400" dirty="0">
                <a:latin typeface="210 옴니고딕 030" panose="02020603020101020101" pitchFamily="18" charset="-127"/>
                <a:ea typeface="210 옴니고딕 030" panose="02020603020101020101" pitchFamily="18" charset="-127"/>
                <a:cs typeface="Calibri" panose="020F0502020204030204" pitchFamily="34" charset="0"/>
              </a:rPr>
              <a:t>다양한 친환경 제품 생산</a:t>
            </a:r>
            <a:endParaRPr lang="en-US" altLang="ko-KR" sz="1400" b="1" dirty="0">
              <a:solidFill>
                <a:schemeClr val="accent1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Calibri" panose="020F0502020204030204" pitchFamily="34" charset="0"/>
            </a:endParaRPr>
          </a:p>
        </p:txBody>
      </p:sp>
      <p:pic>
        <p:nvPicPr>
          <p:cNvPr id="2050" name="Picture 2" descr="자연으로 돌아가는 '생분해성 플라스틱'">
            <a:extLst>
              <a:ext uri="{FF2B5EF4-FFF2-40B4-BE49-F238E27FC236}">
                <a16:creationId xmlns:a16="http://schemas.microsoft.com/office/drawing/2014/main" xmlns="" id="{C43440B6-CE9F-4FAD-91EC-559DD3806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/>
        </p:blipFill>
        <p:spPr bwMode="auto">
          <a:xfrm>
            <a:off x="908132" y="1866474"/>
            <a:ext cx="3079750" cy="3079750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1694709C-162B-41C4-B60E-086589C37B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903" t="35972" r="37097" b="14861"/>
          <a:stretch/>
        </p:blipFill>
        <p:spPr>
          <a:xfrm>
            <a:off x="2896960" y="3928629"/>
            <a:ext cx="2035189" cy="2035189"/>
          </a:xfrm>
          <a:prstGeom prst="ellipse">
            <a:avLst/>
          </a:prstGeo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18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81FB8F43-8595-4896-9A6E-AF801B0274E0}"/>
              </a:ext>
            </a:extLst>
          </p:cNvPr>
          <p:cNvSpPr/>
          <p:nvPr/>
        </p:nvSpPr>
        <p:spPr bwMode="auto">
          <a:xfrm>
            <a:off x="772506" y="1601658"/>
            <a:ext cx="3394826" cy="412750"/>
          </a:xfrm>
          <a:prstGeom prst="roundRect">
            <a:avLst>
              <a:gd name="adj" fmla="val 50000"/>
            </a:avLst>
          </a:prstGeom>
          <a:solidFill>
            <a:schemeClr val="accent2">
              <a:alpha val="23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592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기술</a:t>
            </a:r>
            <a:r>
              <a:rPr lang="en-US" altLang="ko-KR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소재</a:t>
            </a:r>
            <a:r>
              <a:rPr lang="en-US" altLang="ko-KR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소개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993504-55FD-40EC-8B4D-6B53AEB5B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4" t="1600" r="2815"/>
          <a:stretch/>
        </p:blipFill>
        <p:spPr bwMode="auto">
          <a:xfrm>
            <a:off x="7992687" y="1111249"/>
            <a:ext cx="3386678" cy="49212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xmlns="" id="{38A364A0-179C-4265-A033-9ECCE8A8A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05445050"/>
              </p:ext>
            </p:extLst>
          </p:nvPr>
        </p:nvGraphicFramePr>
        <p:xfrm>
          <a:off x="725864" y="2768600"/>
          <a:ext cx="3488112" cy="341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12BD11DC-6612-4028-994B-9635FC368D26}"/>
              </a:ext>
            </a:extLst>
          </p:cNvPr>
          <p:cNvSpPr/>
          <p:nvPr/>
        </p:nvSpPr>
        <p:spPr>
          <a:xfrm>
            <a:off x="881985" y="1669534"/>
            <a:ext cx="3175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생분해</a:t>
            </a:r>
            <a:r>
              <a:rPr lang="ko-KR" altLang="en-US" sz="12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</a:t>
            </a:r>
            <a:r>
              <a:rPr lang="ko-KR" altLang="en-US" sz="1200" dirty="0" err="1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경화성</a:t>
            </a:r>
            <a:r>
              <a:rPr lang="ko-KR" altLang="en-US" sz="12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</a:t>
            </a:r>
            <a:r>
              <a:rPr lang="ko-KR" altLang="en-US" sz="1200" dirty="0" err="1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조성물</a:t>
            </a:r>
            <a:r>
              <a:rPr lang="ko-KR" altLang="en-US" sz="12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및 이를 이용한 구조체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DADD5159-6CD9-4387-B142-2E54BFEA37EB}"/>
              </a:ext>
            </a:extLst>
          </p:cNvPr>
          <p:cNvSpPr/>
          <p:nvPr/>
        </p:nvSpPr>
        <p:spPr>
          <a:xfrm>
            <a:off x="772506" y="2116315"/>
            <a:ext cx="6091844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생분해성 플라스틱이란</a:t>
            </a:r>
            <a:r>
              <a:rPr lang="en-US" altLang="ko-KR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생분해성 복합분해성 화학분해 또는 생분해를 총칭하는 개념으로 성형제품</a:t>
            </a:r>
            <a:r>
              <a:rPr lang="en-US" altLang="ko-KR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포장재</a:t>
            </a:r>
            <a:r>
              <a:rPr lang="en-US" altLang="ko-KR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위생용품</a:t>
            </a:r>
            <a:r>
              <a:rPr lang="en-US" altLang="ko-KR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농업용품 등으로 사용한 플라스틱을 폐기시에 소각처리 하지 않고 분해기능에 의해서 </a:t>
            </a:r>
            <a:endParaRPr lang="en-US" altLang="ko-KR" sz="10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수개월 내지 수년 이내에 물</a:t>
            </a:r>
            <a:r>
              <a:rPr lang="en-US" altLang="ko-KR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이산화탄소</a:t>
            </a:r>
            <a:r>
              <a:rPr lang="en-US" altLang="ko-KR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메탄가스</a:t>
            </a:r>
            <a:r>
              <a:rPr lang="en-US" altLang="ko-KR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바이오매스 등으로 완전 분해되는 플라스틱을 말함</a:t>
            </a:r>
          </a:p>
        </p:txBody>
      </p:sp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xmlns="" id="{0BB98C1C-40A4-4437-897B-24A2BC9FF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18518253"/>
              </p:ext>
            </p:extLst>
          </p:nvPr>
        </p:nvGraphicFramePr>
        <p:xfrm>
          <a:off x="4610100" y="2983817"/>
          <a:ext cx="2808662" cy="292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xmlns="" id="{64183420-77CD-4AD0-A6BF-43F60CDC82D0}"/>
              </a:ext>
            </a:extLst>
          </p:cNvPr>
          <p:cNvCxnSpPr/>
          <p:nvPr/>
        </p:nvCxnSpPr>
        <p:spPr>
          <a:xfrm flipH="1">
            <a:off x="5613400" y="4210050"/>
            <a:ext cx="584200" cy="97155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18AA000E-B625-4CA9-8314-E996CEEDC382}"/>
              </a:ext>
            </a:extLst>
          </p:cNvPr>
          <p:cNvSpPr/>
          <p:nvPr/>
        </p:nvSpPr>
        <p:spPr>
          <a:xfrm>
            <a:off x="5332690" y="4407792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500</a:t>
            </a:r>
            <a:r>
              <a:rPr lang="ko-KR" altLang="en-US" sz="900" b="1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년 차이</a:t>
            </a:r>
            <a:endParaRPr lang="ko-KR" altLang="en-US" sz="900" b="1" dirty="0">
              <a:solidFill>
                <a:srgbClr val="C0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B93ABDDC-2F85-42B4-A399-434FD278E027}"/>
              </a:ext>
            </a:extLst>
          </p:cNvPr>
          <p:cNvSpPr/>
          <p:nvPr/>
        </p:nvSpPr>
        <p:spPr>
          <a:xfrm>
            <a:off x="7219950" y="6134406"/>
            <a:ext cx="42461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dirty="0">
                <a:solidFill>
                  <a:srgbClr val="3A3838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* </a:t>
            </a:r>
            <a:r>
              <a:rPr lang="ko-KR" altLang="en-US" sz="900" b="1" dirty="0">
                <a:solidFill>
                  <a:srgbClr val="3A3838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국내 특허 </a:t>
            </a:r>
            <a:r>
              <a:rPr lang="en-US" altLang="ko-KR" sz="900" b="1" dirty="0">
                <a:solidFill>
                  <a:srgbClr val="3A3838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1</a:t>
            </a:r>
            <a:r>
              <a:rPr lang="ko-KR" altLang="en-US" sz="900" b="1" dirty="0">
                <a:solidFill>
                  <a:srgbClr val="3A3838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건</a:t>
            </a:r>
            <a:r>
              <a:rPr lang="en-US" altLang="ko-KR" sz="900" b="1" dirty="0">
                <a:solidFill>
                  <a:srgbClr val="3A3838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, </a:t>
            </a:r>
            <a:r>
              <a:rPr lang="ko-KR" altLang="en-US" sz="900" b="1" dirty="0">
                <a:solidFill>
                  <a:srgbClr val="3A3838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해외특</a:t>
            </a:r>
            <a:r>
              <a:rPr lang="ko-KR" altLang="ko-KR" sz="900" b="1" dirty="0">
                <a:solidFill>
                  <a:srgbClr val="3A3838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  <a:cs typeface="Arial"/>
                <a:sym typeface="Arial"/>
              </a:rPr>
              <a:t>허 9건, 국내 친환경 인증(EN13432, ASTM06400 기준)</a:t>
            </a:r>
            <a:endParaRPr lang="ko-KR" altLang="en-US" sz="900" b="1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51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308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실험 및 인증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9D53DA33-4CC6-49CD-8D91-B07FED78D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5" y="1162653"/>
            <a:ext cx="3711026" cy="5093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E91027-EA21-497B-A488-FA36CA7007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9"/>
          <a:stretch/>
        </p:blipFill>
        <p:spPr>
          <a:xfrm>
            <a:off x="4604373" y="2542897"/>
            <a:ext cx="3458880" cy="2167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40609A4-941B-44B7-AE31-1FCEC495E9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68"/>
          <a:stretch/>
        </p:blipFill>
        <p:spPr>
          <a:xfrm>
            <a:off x="8300719" y="2542897"/>
            <a:ext cx="3458880" cy="2167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6F923D02-883D-41C7-AB40-C7F3FD477E44}"/>
              </a:ext>
            </a:extLst>
          </p:cNvPr>
          <p:cNvSpPr/>
          <p:nvPr/>
        </p:nvSpPr>
        <p:spPr bwMode="auto">
          <a:xfrm>
            <a:off x="4604373" y="1325461"/>
            <a:ext cx="2131987" cy="350410"/>
          </a:xfrm>
          <a:prstGeom prst="roundRect">
            <a:avLst>
              <a:gd name="adj" fmla="val 50000"/>
            </a:avLst>
          </a:prstGeom>
          <a:solidFill>
            <a:schemeClr val="accent2">
              <a:alpha val="23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40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생성분</a:t>
            </a:r>
            <a:r>
              <a:rPr lang="ko-KR" altLang="en-US" sz="1400" dirty="0"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실험</a:t>
            </a: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xmlns="" id="{A378837B-5848-48FF-95D2-9C9839CE9E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04373" y="5048820"/>
            <a:ext cx="7325248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altLang="ko-KR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※</a:t>
            </a:r>
            <a:r>
              <a:rPr lang="ko-KR" altLang="en-US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기존의 그래프에 월등하게</a:t>
            </a:r>
            <a:r>
              <a:rPr lang="en-US" altLang="ko-KR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</a:t>
            </a:r>
            <a:r>
              <a:rPr lang="ko-KR" altLang="en-US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ko-KR" altLang="en-US" sz="1100" dirty="0" err="1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생성분</a:t>
            </a:r>
            <a:r>
              <a:rPr lang="ko-KR" altLang="en-US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테스트 실험 결과</a:t>
            </a:r>
            <a:r>
              <a:rPr lang="en-US" altLang="ko-KR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</a:t>
            </a:r>
            <a:r>
              <a:rPr lang="ko-KR" altLang="en-US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높게 나왔으며 기존의 테스트에 </a:t>
            </a:r>
            <a:r>
              <a:rPr lang="en-US" altLang="ko-KR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100%</a:t>
            </a:r>
            <a:r>
              <a:rPr lang="ko-KR" altLang="en-US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</a:t>
            </a:r>
            <a:r>
              <a:rPr lang="ko-KR" altLang="en-US" sz="1100" dirty="0" err="1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생성분</a:t>
            </a:r>
            <a:r>
              <a:rPr lang="ko-KR" altLang="en-US" sz="1100" dirty="0">
                <a:solidFill>
                  <a:srgbClr val="C00000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 분해 결과 도출</a:t>
            </a:r>
            <a:endParaRPr lang="en-US" altLang="ko-KR" sz="1100" dirty="0">
              <a:solidFill>
                <a:srgbClr val="C00000"/>
              </a:solidFill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xmlns="" id="{823DE17C-CDF9-45DC-A55A-FEA4369C7BB6}"/>
              </a:ext>
            </a:extLst>
          </p:cNvPr>
          <p:cNvSpPr/>
          <p:nvPr/>
        </p:nvSpPr>
        <p:spPr bwMode="auto">
          <a:xfrm>
            <a:off x="5835227" y="3500322"/>
            <a:ext cx="901134" cy="326812"/>
          </a:xfrm>
          <a:prstGeom prst="wedgeRoundRectCallout">
            <a:avLst>
              <a:gd name="adj1" fmla="val 140"/>
              <a:gd name="adj2" fmla="val 88959"/>
              <a:gd name="adj3" fmla="val 16667"/>
            </a:avLst>
          </a:prstGeom>
          <a:solidFill>
            <a:srgbClr val="0070C0">
              <a:alpha val="23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9A87CC6D-EADE-44AE-9E75-68AD105A59FD}"/>
              </a:ext>
            </a:extLst>
          </p:cNvPr>
          <p:cNvSpPr/>
          <p:nvPr/>
        </p:nvSpPr>
        <p:spPr>
          <a:xfrm>
            <a:off x="5959422" y="3495181"/>
            <a:ext cx="712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00" b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기존 업체</a:t>
            </a:r>
            <a:endParaRPr lang="en-US" altLang="ko-KR" sz="800" b="1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210 옴니고딕 020" panose="02020603020101020101" pitchFamily="18" charset="-127"/>
              <a:ea typeface="210 옴니고딕 020" panose="02020603020101020101" pitchFamily="18" charset="-127"/>
              <a:cs typeface="Calibri" panose="020F0502020204030204" pitchFamily="34" charset="0"/>
            </a:endParaRPr>
          </a:p>
          <a:p>
            <a:pPr algn="ctr"/>
            <a:r>
              <a:rPr lang="ko-KR" altLang="en-US" sz="800" b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210 옴니고딕 020" panose="02020603020101020101" pitchFamily="18" charset="-127"/>
                <a:ea typeface="210 옴니고딕 020" panose="02020603020101020101" pitchFamily="18" charset="-127"/>
                <a:cs typeface="Calibri" panose="020F0502020204030204" pitchFamily="34" charset="0"/>
              </a:rPr>
              <a:t>테스트 평균</a:t>
            </a:r>
            <a:endParaRPr lang="ko-KR" altLang="en-US" sz="800" b="1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</p:txBody>
      </p:sp>
      <p:sp>
        <p:nvSpPr>
          <p:cNvPr id="11" name="직사각형 22">
            <a:extLst>
              <a:ext uri="{FF2B5EF4-FFF2-40B4-BE49-F238E27FC236}">
                <a16:creationId xmlns:a16="http://schemas.microsoft.com/office/drawing/2014/main" xmlns="" id="{E06293EB-BA70-4426-A925-979515E4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111" y="2054037"/>
            <a:ext cx="4586602" cy="3016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ko-KR" altLang="en-US" sz="1600" dirty="0">
                <a:latin typeface="210 옴니고딕 030" panose="02020603020101020101" pitchFamily="18" charset="-127"/>
                <a:ea typeface="210 옴니고딕 030" panose="02020603020101020101" pitchFamily="18" charset="-127"/>
                <a:cs typeface="Calibri" panose="020F0502020204030204" pitchFamily="34" charset="0"/>
              </a:rPr>
              <a:t>기존 업체 테스트 대비 생성분해가 빠르게 진행</a:t>
            </a:r>
            <a:endParaRPr lang="en-US" altLang="ko-KR" sz="1600" b="1" dirty="0">
              <a:solidFill>
                <a:schemeClr val="accent1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67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709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주요 적용 제품군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E97B0805-92FC-418F-BB1B-E21F8EC6F736}"/>
              </a:ext>
            </a:extLst>
          </p:cNvPr>
          <p:cNvSpPr/>
          <p:nvPr/>
        </p:nvSpPr>
        <p:spPr>
          <a:xfrm>
            <a:off x="0" y="69475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.</a:t>
            </a:r>
            <a:r>
              <a:rPr lang="ko-KR" altLang="en-US" dirty="0"/>
              <a:t>현재 생산되고 있는 품목 </a:t>
            </a:r>
            <a:r>
              <a:rPr lang="ko-KR" altLang="en-US" dirty="0" err="1"/>
              <a:t>쌤플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앞으로 </a:t>
            </a:r>
            <a:r>
              <a:rPr lang="ko-KR" altLang="en-US" dirty="0" err="1"/>
              <a:t>설비후</a:t>
            </a:r>
            <a:r>
              <a:rPr lang="ko-KR" altLang="en-US" dirty="0"/>
              <a:t> </a:t>
            </a:r>
            <a:r>
              <a:rPr lang="ko-KR" altLang="en-US" dirty="0" err="1"/>
              <a:t>생산할수</a:t>
            </a:r>
            <a:r>
              <a:rPr lang="ko-KR" altLang="en-US" dirty="0"/>
              <a:t> </a:t>
            </a:r>
            <a:r>
              <a:rPr lang="ko-KR" altLang="en-US" dirty="0" err="1"/>
              <a:t>있는제품리스트</a:t>
            </a:r>
            <a:r>
              <a:rPr lang="ko-KR" altLang="en-US" dirty="0"/>
              <a:t> 자료</a:t>
            </a:r>
            <a:r>
              <a:rPr lang="en-US" altLang="ko-KR" dirty="0"/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80D6025-5F0F-49CB-AE1F-4D45F80856BC}"/>
              </a:ext>
            </a:extLst>
          </p:cNvPr>
          <p:cNvSpPr/>
          <p:nvPr/>
        </p:nvSpPr>
        <p:spPr>
          <a:xfrm>
            <a:off x="843458" y="4754263"/>
            <a:ext cx="2068732" cy="1265537"/>
          </a:xfrm>
          <a:prstGeom prst="rect">
            <a:avLst/>
          </a:prstGeom>
          <a:solidFill>
            <a:srgbClr val="FEE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36870D48-C4BD-4C35-8BC3-48ADB542779F}"/>
              </a:ext>
            </a:extLst>
          </p:cNvPr>
          <p:cNvSpPr/>
          <p:nvPr/>
        </p:nvSpPr>
        <p:spPr>
          <a:xfrm>
            <a:off x="843458" y="2591231"/>
            <a:ext cx="2068732" cy="34285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7" name="오각형 1">
            <a:extLst>
              <a:ext uri="{FF2B5EF4-FFF2-40B4-BE49-F238E27FC236}">
                <a16:creationId xmlns:a16="http://schemas.microsoft.com/office/drawing/2014/main" xmlns="" id="{90C096FB-C12C-470D-B145-3877E36CD1C5}"/>
              </a:ext>
            </a:extLst>
          </p:cNvPr>
          <p:cNvSpPr/>
          <p:nvPr/>
        </p:nvSpPr>
        <p:spPr>
          <a:xfrm>
            <a:off x="712492" y="2240973"/>
            <a:ext cx="1792776" cy="680217"/>
          </a:xfrm>
          <a:prstGeom prst="homePlate">
            <a:avLst/>
          </a:prstGeom>
          <a:solidFill>
            <a:srgbClr val="FCC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xmlns="" id="{69AD3F44-86BF-4BAA-A283-B809916C92A2}"/>
              </a:ext>
            </a:extLst>
          </p:cNvPr>
          <p:cNvSpPr/>
          <p:nvPr/>
        </p:nvSpPr>
        <p:spPr>
          <a:xfrm rot="13500000">
            <a:off x="825998" y="3031598"/>
            <a:ext cx="380249" cy="278367"/>
          </a:xfrm>
          <a:prstGeom prst="rtTriangle">
            <a:avLst/>
          </a:prstGeom>
          <a:solidFill>
            <a:srgbClr val="FCC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xmlns="" id="{EDFF1B79-32AB-4447-9E5D-C4A7D33DF1E4}"/>
              </a:ext>
            </a:extLst>
          </p:cNvPr>
          <p:cNvSpPr/>
          <p:nvPr/>
        </p:nvSpPr>
        <p:spPr>
          <a:xfrm rot="10800000">
            <a:off x="706350" y="2900854"/>
            <a:ext cx="547995" cy="305295"/>
          </a:xfrm>
          <a:prstGeom prst="rtTriangle">
            <a:avLst/>
          </a:prstGeom>
          <a:solidFill>
            <a:srgbClr val="D39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224A12-AA06-42FE-8BBE-17F8656837BC}"/>
              </a:ext>
            </a:extLst>
          </p:cNvPr>
          <p:cNvSpPr txBox="1"/>
          <p:nvPr/>
        </p:nvSpPr>
        <p:spPr>
          <a:xfrm>
            <a:off x="843457" y="5073645"/>
            <a:ext cx="2079351" cy="556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배달음식</a:t>
            </a:r>
            <a:r>
              <a:rPr lang="en-US" altLang="ko-KR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장례식장</a:t>
            </a:r>
            <a:r>
              <a:rPr lang="en-US" altLang="ko-KR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캠핑 등의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일회용기 사용이 많은 분야 제공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3B843350-195C-4BF7-A8DE-61588F31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57" y="2408832"/>
            <a:ext cx="151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일회용 용기</a:t>
            </a:r>
            <a:endParaRPr lang="ko-KR" altLang="ko-KR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16AA06BD-1E06-40A4-BD74-ED8618392253}"/>
              </a:ext>
            </a:extLst>
          </p:cNvPr>
          <p:cNvSpPr/>
          <p:nvPr/>
        </p:nvSpPr>
        <p:spPr>
          <a:xfrm>
            <a:off x="2988991" y="4754263"/>
            <a:ext cx="2068732" cy="1265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FA26B6CC-4A3D-45CE-B559-2A96839F3B7B}"/>
              </a:ext>
            </a:extLst>
          </p:cNvPr>
          <p:cNvSpPr/>
          <p:nvPr/>
        </p:nvSpPr>
        <p:spPr>
          <a:xfrm>
            <a:off x="2984318" y="2591231"/>
            <a:ext cx="2068732" cy="34285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21" name="오각형 37">
            <a:extLst>
              <a:ext uri="{FF2B5EF4-FFF2-40B4-BE49-F238E27FC236}">
                <a16:creationId xmlns:a16="http://schemas.microsoft.com/office/drawing/2014/main" xmlns="" id="{330DFC4D-29FA-4C3F-A2CF-C5F945643364}"/>
              </a:ext>
            </a:extLst>
          </p:cNvPr>
          <p:cNvSpPr/>
          <p:nvPr/>
        </p:nvSpPr>
        <p:spPr>
          <a:xfrm>
            <a:off x="2868538" y="2240973"/>
            <a:ext cx="1792778" cy="680216"/>
          </a:xfrm>
          <a:prstGeom prst="homePlate">
            <a:avLst/>
          </a:prstGeom>
          <a:solidFill>
            <a:srgbClr val="ED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xmlns="" id="{2328AB30-149C-457D-9D36-D33C37348C8A}"/>
              </a:ext>
            </a:extLst>
          </p:cNvPr>
          <p:cNvSpPr/>
          <p:nvPr/>
        </p:nvSpPr>
        <p:spPr>
          <a:xfrm rot="13500000">
            <a:off x="2982043" y="3031598"/>
            <a:ext cx="380249" cy="278367"/>
          </a:xfrm>
          <a:prstGeom prst="rtTriangle">
            <a:avLst/>
          </a:prstGeom>
          <a:solidFill>
            <a:srgbClr val="ED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xmlns="" id="{93D40CD1-A4C2-4A63-9CDE-11F46C8BE3AD}"/>
              </a:ext>
            </a:extLst>
          </p:cNvPr>
          <p:cNvSpPr/>
          <p:nvPr/>
        </p:nvSpPr>
        <p:spPr>
          <a:xfrm rot="10800000">
            <a:off x="2862395" y="2900854"/>
            <a:ext cx="547994" cy="305295"/>
          </a:xfrm>
          <a:prstGeom prst="rtTriangle">
            <a:avLst/>
          </a:prstGeom>
          <a:solidFill>
            <a:srgbClr val="C42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xmlns="" id="{E2D9C530-6750-4F6A-9DC1-021F5195B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071" y="2408832"/>
            <a:ext cx="151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일회용 컵</a:t>
            </a:r>
            <a:endParaRPr lang="ko-KR" altLang="ko-KR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52ECE9-930A-473B-A171-6513CC779FE5}"/>
              </a:ext>
            </a:extLst>
          </p:cNvPr>
          <p:cNvSpPr txBox="1"/>
          <p:nvPr/>
        </p:nvSpPr>
        <p:spPr>
          <a:xfrm>
            <a:off x="2968306" y="5062584"/>
            <a:ext cx="2079351" cy="579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커피전문점 등의 일회용컵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사용이 많은 분야에 제공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4DA93191-2085-407E-B1CC-4336786DD264}"/>
              </a:ext>
            </a:extLst>
          </p:cNvPr>
          <p:cNvSpPr/>
          <p:nvPr/>
        </p:nvSpPr>
        <p:spPr>
          <a:xfrm>
            <a:off x="5150534" y="4754263"/>
            <a:ext cx="2068732" cy="1265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0261ACB3-3E42-4405-8C62-BD63234C828D}"/>
              </a:ext>
            </a:extLst>
          </p:cNvPr>
          <p:cNvSpPr/>
          <p:nvPr/>
        </p:nvSpPr>
        <p:spPr>
          <a:xfrm>
            <a:off x="5139915" y="2591231"/>
            <a:ext cx="2068732" cy="34285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C29D214-5635-4D0B-9C70-75B9139F8878}"/>
              </a:ext>
            </a:extLst>
          </p:cNvPr>
          <p:cNvSpPr txBox="1"/>
          <p:nvPr/>
        </p:nvSpPr>
        <p:spPr>
          <a:xfrm>
            <a:off x="5123903" y="5073645"/>
            <a:ext cx="2079351" cy="556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유해 물질이 없는 유아 장난감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생산을 위한 공급 운영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36" name="오각형 42">
            <a:extLst>
              <a:ext uri="{FF2B5EF4-FFF2-40B4-BE49-F238E27FC236}">
                <a16:creationId xmlns:a16="http://schemas.microsoft.com/office/drawing/2014/main" xmlns="" id="{E0839AC8-9E63-41CE-981D-3F8129AB16FE}"/>
              </a:ext>
            </a:extLst>
          </p:cNvPr>
          <p:cNvSpPr/>
          <p:nvPr/>
        </p:nvSpPr>
        <p:spPr>
          <a:xfrm>
            <a:off x="5009396" y="2240973"/>
            <a:ext cx="1792778" cy="680216"/>
          </a:xfrm>
          <a:prstGeom prst="homePlate">
            <a:avLst/>
          </a:prstGeom>
          <a:solidFill>
            <a:srgbClr val="57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F255C24E-A55E-462C-932D-865BEB11C53D}"/>
              </a:ext>
            </a:extLst>
          </p:cNvPr>
          <p:cNvSpPr/>
          <p:nvPr/>
        </p:nvSpPr>
        <p:spPr>
          <a:xfrm rot="13500000">
            <a:off x="5122901" y="3031597"/>
            <a:ext cx="380249" cy="278367"/>
          </a:xfrm>
          <a:prstGeom prst="rtTriangle">
            <a:avLst/>
          </a:prstGeom>
          <a:solidFill>
            <a:srgbClr val="57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38" name="직각 삼각형 37">
            <a:extLst>
              <a:ext uri="{FF2B5EF4-FFF2-40B4-BE49-F238E27FC236}">
                <a16:creationId xmlns:a16="http://schemas.microsoft.com/office/drawing/2014/main" xmlns="" id="{A3A46598-8AB0-4279-ADD0-B394CDBCE2E6}"/>
              </a:ext>
            </a:extLst>
          </p:cNvPr>
          <p:cNvSpPr/>
          <p:nvPr/>
        </p:nvSpPr>
        <p:spPr>
          <a:xfrm rot="10800000">
            <a:off x="5003253" y="2900854"/>
            <a:ext cx="547994" cy="305295"/>
          </a:xfrm>
          <a:prstGeom prst="rtTriangle">
            <a:avLst/>
          </a:prstGeom>
          <a:solidFill>
            <a:srgbClr val="429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xmlns="" id="{6DA696F9-296D-463C-8376-6485911A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465" y="2408832"/>
            <a:ext cx="151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유아 장난감</a:t>
            </a:r>
            <a:endParaRPr lang="ko-KR" altLang="ko-KR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3701777E-2B78-43C7-824D-68386C074D0F}"/>
              </a:ext>
            </a:extLst>
          </p:cNvPr>
          <p:cNvSpPr/>
          <p:nvPr/>
        </p:nvSpPr>
        <p:spPr>
          <a:xfrm>
            <a:off x="7296067" y="4754263"/>
            <a:ext cx="2068732" cy="1265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ECD9254C-90F4-443B-9A31-DA0A2A629F2C}"/>
              </a:ext>
            </a:extLst>
          </p:cNvPr>
          <p:cNvSpPr/>
          <p:nvPr/>
        </p:nvSpPr>
        <p:spPr>
          <a:xfrm>
            <a:off x="7279252" y="2591231"/>
            <a:ext cx="2068732" cy="34285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590AB36-7D62-4C3A-B6AE-2D42DB0C1CC0}"/>
              </a:ext>
            </a:extLst>
          </p:cNvPr>
          <p:cNvSpPr txBox="1"/>
          <p:nvPr/>
        </p:nvSpPr>
        <p:spPr>
          <a:xfrm>
            <a:off x="7263240" y="5073645"/>
            <a:ext cx="2079351" cy="556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화분</a:t>
            </a:r>
            <a:r>
              <a:rPr lang="en-US" altLang="ko-KR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트레이 등 사용이 많은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농어촌에 공급 운영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49" name="오각형 47">
            <a:extLst>
              <a:ext uri="{FF2B5EF4-FFF2-40B4-BE49-F238E27FC236}">
                <a16:creationId xmlns:a16="http://schemas.microsoft.com/office/drawing/2014/main" xmlns="" id="{89A40B70-2593-4A93-9D01-34BB1B482924}"/>
              </a:ext>
            </a:extLst>
          </p:cNvPr>
          <p:cNvSpPr/>
          <p:nvPr/>
        </p:nvSpPr>
        <p:spPr>
          <a:xfrm>
            <a:off x="7164996" y="2240973"/>
            <a:ext cx="1792778" cy="680216"/>
          </a:xfrm>
          <a:prstGeom prst="homePlate">
            <a:avLst/>
          </a:prstGeom>
          <a:solidFill>
            <a:srgbClr val="51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50" name="직각 삼각형 49">
            <a:extLst>
              <a:ext uri="{FF2B5EF4-FFF2-40B4-BE49-F238E27FC236}">
                <a16:creationId xmlns:a16="http://schemas.microsoft.com/office/drawing/2014/main" xmlns="" id="{8DD224FD-09F5-4F7B-B5DA-C836BACC7D46}"/>
              </a:ext>
            </a:extLst>
          </p:cNvPr>
          <p:cNvSpPr/>
          <p:nvPr/>
        </p:nvSpPr>
        <p:spPr>
          <a:xfrm rot="13500000">
            <a:off x="7278501" y="3031597"/>
            <a:ext cx="380249" cy="278367"/>
          </a:xfrm>
          <a:prstGeom prst="rtTriangle">
            <a:avLst/>
          </a:prstGeom>
          <a:solidFill>
            <a:srgbClr val="516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51" name="직각 삼각형 50">
            <a:extLst>
              <a:ext uri="{FF2B5EF4-FFF2-40B4-BE49-F238E27FC236}">
                <a16:creationId xmlns:a16="http://schemas.microsoft.com/office/drawing/2014/main" xmlns="" id="{2F4945DA-9592-4498-9214-1EBCE17D48AA}"/>
              </a:ext>
            </a:extLst>
          </p:cNvPr>
          <p:cNvSpPr/>
          <p:nvPr/>
        </p:nvSpPr>
        <p:spPr>
          <a:xfrm rot="10800000">
            <a:off x="7158853" y="2900854"/>
            <a:ext cx="547994" cy="305295"/>
          </a:xfrm>
          <a:prstGeom prst="rtTriangle">
            <a:avLst/>
          </a:prstGeom>
          <a:solidFill>
            <a:srgbClr val="3E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4" name="Text Box 8">
            <a:extLst>
              <a:ext uri="{FF2B5EF4-FFF2-40B4-BE49-F238E27FC236}">
                <a16:creationId xmlns:a16="http://schemas.microsoft.com/office/drawing/2014/main" xmlns="" id="{84C6545B-1AB9-455A-80DC-7F3A824BD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091" y="2408832"/>
            <a:ext cx="151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일회용 화분</a:t>
            </a:r>
            <a:endParaRPr lang="ko-KR" altLang="ko-KR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4026C201-2041-4F12-91D5-2902C2889322}"/>
              </a:ext>
            </a:extLst>
          </p:cNvPr>
          <p:cNvSpPr/>
          <p:nvPr/>
        </p:nvSpPr>
        <p:spPr>
          <a:xfrm>
            <a:off x="9416918" y="4753288"/>
            <a:ext cx="2068732" cy="1265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4B631DBD-6D39-4E0C-81A5-C67433EC199A}"/>
              </a:ext>
            </a:extLst>
          </p:cNvPr>
          <p:cNvSpPr/>
          <p:nvPr/>
        </p:nvSpPr>
        <p:spPr>
          <a:xfrm>
            <a:off x="9400103" y="2590256"/>
            <a:ext cx="2068732" cy="34285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Noto Sans" pitchFamily="34" charset="0"/>
              <a:ea typeface="맑은 고딕" pitchFamily="50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97BDA17-C98C-497A-A4DA-06475DF2EFB1}"/>
              </a:ext>
            </a:extLst>
          </p:cNvPr>
          <p:cNvSpPr txBox="1"/>
          <p:nvPr/>
        </p:nvSpPr>
        <p:spPr>
          <a:xfrm>
            <a:off x="9384091" y="5072670"/>
            <a:ext cx="2079351" cy="556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일회용 봉투와 장갑 등의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생산을 통해 일반 소비 판매</a:t>
            </a:r>
            <a:endParaRPr lang="en-US" altLang="ko-KR" sz="105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62" name="오각형 47">
            <a:extLst>
              <a:ext uri="{FF2B5EF4-FFF2-40B4-BE49-F238E27FC236}">
                <a16:creationId xmlns:a16="http://schemas.microsoft.com/office/drawing/2014/main" xmlns="" id="{3BC16F52-C1E0-41D5-A65C-3BD949FA9BDD}"/>
              </a:ext>
            </a:extLst>
          </p:cNvPr>
          <p:cNvSpPr/>
          <p:nvPr/>
        </p:nvSpPr>
        <p:spPr>
          <a:xfrm>
            <a:off x="9285847" y="2239998"/>
            <a:ext cx="1792778" cy="68021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63" name="직각 삼각형 62">
            <a:extLst>
              <a:ext uri="{FF2B5EF4-FFF2-40B4-BE49-F238E27FC236}">
                <a16:creationId xmlns:a16="http://schemas.microsoft.com/office/drawing/2014/main" xmlns="" id="{47BD52BD-7D73-47F3-BF28-190A3BAC0D03}"/>
              </a:ext>
            </a:extLst>
          </p:cNvPr>
          <p:cNvSpPr/>
          <p:nvPr/>
        </p:nvSpPr>
        <p:spPr>
          <a:xfrm rot="13500000">
            <a:off x="9399352" y="3030622"/>
            <a:ext cx="380249" cy="278367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64" name="직각 삼각형 63">
            <a:extLst>
              <a:ext uri="{FF2B5EF4-FFF2-40B4-BE49-F238E27FC236}">
                <a16:creationId xmlns:a16="http://schemas.microsoft.com/office/drawing/2014/main" xmlns="" id="{F803EA81-1659-44F7-B9DC-A162501BE88D}"/>
              </a:ext>
            </a:extLst>
          </p:cNvPr>
          <p:cNvSpPr/>
          <p:nvPr/>
        </p:nvSpPr>
        <p:spPr>
          <a:xfrm rot="10800000">
            <a:off x="9279704" y="2899879"/>
            <a:ext cx="547994" cy="30529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xmlns="" id="{A90F61F6-FC6F-4611-A85D-FFAD882D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942" y="2407857"/>
            <a:ext cx="151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비닐 봉투</a:t>
            </a:r>
            <a:r>
              <a:rPr lang="en-US" altLang="ko-KR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장갑</a:t>
            </a:r>
            <a:endParaRPr lang="ko-KR" altLang="ko-KR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pic>
        <p:nvPicPr>
          <p:cNvPr id="4098" name="Picture 2" descr="탕용기 찜 밀폐용기 배달 포장용기 삼계탕 플라스틱통 - 인터파크">
            <a:extLst>
              <a:ext uri="{FF2B5EF4-FFF2-40B4-BE49-F238E27FC236}">
                <a16:creationId xmlns:a16="http://schemas.microsoft.com/office/drawing/2014/main" xmlns="" id="{0C29E96D-8F88-4C87-AD70-6142A764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542" y="3092915"/>
            <a:ext cx="1562100" cy="15621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T 92.5파이 16온스 투명컵 세트(일회용컵)무지(국산)1000개 - 모아팩">
            <a:extLst>
              <a:ext uri="{FF2B5EF4-FFF2-40B4-BE49-F238E27FC236}">
                <a16:creationId xmlns:a16="http://schemas.microsoft.com/office/drawing/2014/main" xmlns="" id="{F392599F-A535-4372-A955-07D605E57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2" r="1762" b="3524"/>
          <a:stretch/>
        </p:blipFill>
        <p:spPr bwMode="auto">
          <a:xfrm>
            <a:off x="3238406" y="3094460"/>
            <a:ext cx="1560555" cy="15605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030년까지 플라스틱 레고 없앤다, 4억달러 투자키로 &lt; Environment &lt; 기업 &lt; 기사본문 - IMPACT ON(임팩트온)">
            <a:extLst>
              <a:ext uri="{FF2B5EF4-FFF2-40B4-BE49-F238E27FC236}">
                <a16:creationId xmlns:a16="http://schemas.microsoft.com/office/drawing/2014/main" xmlns="" id="{AF740C58-8E5A-47D3-B4B9-945DC10AD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7" r="18417"/>
          <a:stretch/>
        </p:blipFill>
        <p:spPr bwMode="auto">
          <a:xfrm>
            <a:off x="5315722" y="3091729"/>
            <a:ext cx="1560555" cy="15605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화분 컵케이크] 먹을 수 있는 화분 컵케이크 ☆ 화분컵케이크 만들기, 오레오, 초코컵케이크 : 네이버 블로그">
            <a:extLst>
              <a:ext uri="{FF2B5EF4-FFF2-40B4-BE49-F238E27FC236}">
                <a16:creationId xmlns:a16="http://schemas.microsoft.com/office/drawing/2014/main" xmlns="" id="{1F4B3AB6-33B0-465B-96B0-4F38C007B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48" b="12548"/>
          <a:stretch/>
        </p:blipFill>
        <p:spPr bwMode="auto">
          <a:xfrm>
            <a:off x="7530577" y="3091349"/>
            <a:ext cx="1565482" cy="15654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고객님께 보낼 때 친환경 생분해 봉투로 보내서 이미지가 훨씬 훨씬 더 좋아졌어요! 배 구매 리뷰 - 마다메이드">
            <a:extLst>
              <a:ext uri="{FF2B5EF4-FFF2-40B4-BE49-F238E27FC236}">
                <a16:creationId xmlns:a16="http://schemas.microsoft.com/office/drawing/2014/main" xmlns="" id="{5EBE84F0-4349-4C40-AE36-13F81D938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88" b="12488"/>
          <a:stretch/>
        </p:blipFill>
        <p:spPr bwMode="auto">
          <a:xfrm>
            <a:off x="9668542" y="3088073"/>
            <a:ext cx="1565483" cy="1565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BDED49A-B000-4764-8CDC-48998F776E88}"/>
              </a:ext>
            </a:extLst>
          </p:cNvPr>
          <p:cNvSpPr txBox="1"/>
          <p:nvPr/>
        </p:nvSpPr>
        <p:spPr>
          <a:xfrm>
            <a:off x="865928" y="1304952"/>
            <a:ext cx="1046014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/>
            <a:r>
              <a:rPr lang="ko-KR" altLang="en-US" sz="2000" b="1" i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effectLst/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다양한 플라스틱 제품군 생산을 통해 일회용 플라스틱 시장의 </a:t>
            </a:r>
            <a:r>
              <a:rPr lang="ko-KR" altLang="en-US" sz="2000" b="1" i="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effectLst/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대체제</a:t>
            </a:r>
            <a:r>
              <a:rPr lang="ko-KR" altLang="en-US" sz="2000" b="1" i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effectLst/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 공급 실현</a:t>
            </a:r>
            <a:endParaRPr lang="en-US" altLang="ko-KR" sz="2000" b="1" i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effectLst/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54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C264608-0260-4380-B218-F2A6B4A39867}"/>
              </a:ext>
            </a:extLst>
          </p:cNvPr>
          <p:cNvSpPr/>
          <p:nvPr/>
        </p:nvSpPr>
        <p:spPr>
          <a:xfrm>
            <a:off x="372505" y="145534"/>
            <a:ext cx="1239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투자 포인트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1AF15586-0F54-41FF-9711-C595FD5A8A07}"/>
              </a:ext>
            </a:extLst>
          </p:cNvPr>
          <p:cNvSpPr/>
          <p:nvPr/>
        </p:nvSpPr>
        <p:spPr>
          <a:xfrm>
            <a:off x="7358606" y="578678"/>
            <a:ext cx="4833394" cy="6279321"/>
          </a:xfrm>
          <a:custGeom>
            <a:avLst/>
            <a:gdLst>
              <a:gd name="connsiteX0" fmla="*/ 1813828 w 4833394"/>
              <a:gd name="connsiteY0" fmla="*/ 0 h 6858000"/>
              <a:gd name="connsiteX1" fmla="*/ 4833394 w 4833394"/>
              <a:gd name="connsiteY1" fmla="*/ 0 h 6858000"/>
              <a:gd name="connsiteX2" fmla="*/ 4833394 w 4833394"/>
              <a:gd name="connsiteY2" fmla="*/ 6858000 h 6858000"/>
              <a:gd name="connsiteX3" fmla="*/ 1813825 w 4833394"/>
              <a:gd name="connsiteY3" fmla="*/ 6858000 h 6858000"/>
              <a:gd name="connsiteX4" fmla="*/ 1666241 w 4833394"/>
              <a:gd name="connsiteY4" fmla="*/ 6753051 h 6858000"/>
              <a:gd name="connsiteX5" fmla="*/ 0 w 4833394"/>
              <a:gd name="connsiteY5" fmla="*/ 3429001 h 6858000"/>
              <a:gd name="connsiteX6" fmla="*/ 1666241 w 4833394"/>
              <a:gd name="connsiteY6" fmla="*/ 1049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3394" h="6858000">
                <a:moveTo>
                  <a:pt x="1813828" y="0"/>
                </a:moveTo>
                <a:lnTo>
                  <a:pt x="4833394" y="0"/>
                </a:lnTo>
                <a:lnTo>
                  <a:pt x="4833394" y="6858000"/>
                </a:lnTo>
                <a:lnTo>
                  <a:pt x="1813825" y="6858000"/>
                </a:lnTo>
                <a:lnTo>
                  <a:pt x="1666241" y="6753051"/>
                </a:lnTo>
                <a:cubicBezTo>
                  <a:pt x="654731" y="5996588"/>
                  <a:pt x="0" y="4789255"/>
                  <a:pt x="0" y="3429001"/>
                </a:cubicBezTo>
                <a:cubicBezTo>
                  <a:pt x="0" y="2068748"/>
                  <a:pt x="654731" y="861415"/>
                  <a:pt x="1666241" y="104951"/>
                </a:cubicBezTo>
                <a:close/>
              </a:path>
            </a:pathLst>
          </a:custGeom>
          <a:solidFill>
            <a:schemeClr val="accent6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81A89791-10C8-4C84-8F56-81E80DB46B62}"/>
              </a:ext>
            </a:extLst>
          </p:cNvPr>
          <p:cNvGrpSpPr/>
          <p:nvPr/>
        </p:nvGrpSpPr>
        <p:grpSpPr>
          <a:xfrm>
            <a:off x="6533544" y="1751494"/>
            <a:ext cx="5674883" cy="4181694"/>
            <a:chOff x="3154363" y="4041775"/>
            <a:chExt cx="3090862" cy="2297113"/>
          </a:xfrm>
        </p:grpSpPr>
        <p:sp>
          <p:nvSpPr>
            <p:cNvPr id="5" name="Freeform 14807">
              <a:extLst>
                <a:ext uri="{FF2B5EF4-FFF2-40B4-BE49-F238E27FC236}">
                  <a16:creationId xmlns:a16="http://schemas.microsoft.com/office/drawing/2014/main" xmlns="" id="{A61EEC1F-C94C-4455-9053-E17249AAC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3" y="5870575"/>
              <a:ext cx="3090862" cy="468313"/>
            </a:xfrm>
            <a:custGeom>
              <a:avLst/>
              <a:gdLst>
                <a:gd name="T0" fmla="*/ 8782 w 20330"/>
                <a:gd name="T1" fmla="*/ 2533 h 3074"/>
                <a:gd name="T2" fmla="*/ 13690 w 20330"/>
                <a:gd name="T3" fmla="*/ 2855 h 3074"/>
                <a:gd name="T4" fmla="*/ 17641 w 20330"/>
                <a:gd name="T5" fmla="*/ 1047 h 3074"/>
                <a:gd name="T6" fmla="*/ 10344 w 20330"/>
                <a:gd name="T7" fmla="*/ 34 h 3074"/>
                <a:gd name="T8" fmla="*/ 3004 w 20330"/>
                <a:gd name="T9" fmla="*/ 1430 h 3074"/>
                <a:gd name="T10" fmla="*/ 8782 w 20330"/>
                <a:gd name="T11" fmla="*/ 2533 h 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30" h="3074">
                  <a:moveTo>
                    <a:pt x="8782" y="2533"/>
                  </a:moveTo>
                  <a:cubicBezTo>
                    <a:pt x="8782" y="2533"/>
                    <a:pt x="10119" y="3074"/>
                    <a:pt x="13690" y="2855"/>
                  </a:cubicBezTo>
                  <a:cubicBezTo>
                    <a:pt x="17260" y="2636"/>
                    <a:pt x="20330" y="1802"/>
                    <a:pt x="17641" y="1047"/>
                  </a:cubicBezTo>
                  <a:cubicBezTo>
                    <a:pt x="14951" y="292"/>
                    <a:pt x="14359" y="0"/>
                    <a:pt x="10344" y="34"/>
                  </a:cubicBezTo>
                  <a:cubicBezTo>
                    <a:pt x="6328" y="67"/>
                    <a:pt x="0" y="922"/>
                    <a:pt x="3004" y="1430"/>
                  </a:cubicBezTo>
                  <a:cubicBezTo>
                    <a:pt x="6009" y="1938"/>
                    <a:pt x="7303" y="1804"/>
                    <a:pt x="8782" y="253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4808">
              <a:extLst>
                <a:ext uri="{FF2B5EF4-FFF2-40B4-BE49-F238E27FC236}">
                  <a16:creationId xmlns:a16="http://schemas.microsoft.com/office/drawing/2014/main" xmlns="" id="{053E1018-D0E3-48F0-87EB-85313DDD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4316413"/>
              <a:ext cx="1979612" cy="1208088"/>
            </a:xfrm>
            <a:custGeom>
              <a:avLst/>
              <a:gdLst>
                <a:gd name="T0" fmla="*/ 13028 w 13028"/>
                <a:gd name="T1" fmla="*/ 7940 h 7940"/>
                <a:gd name="T2" fmla="*/ 13028 w 13028"/>
                <a:gd name="T3" fmla="*/ 357 h 7940"/>
                <a:gd name="T4" fmla="*/ 12671 w 13028"/>
                <a:gd name="T5" fmla="*/ 0 h 7940"/>
                <a:gd name="T6" fmla="*/ 357 w 13028"/>
                <a:gd name="T7" fmla="*/ 0 h 7940"/>
                <a:gd name="T8" fmla="*/ 0 w 13028"/>
                <a:gd name="T9" fmla="*/ 357 h 7940"/>
                <a:gd name="T10" fmla="*/ 0 w 13028"/>
                <a:gd name="T11" fmla="*/ 7940 h 7940"/>
                <a:gd name="T12" fmla="*/ 13028 w 13028"/>
                <a:gd name="T13" fmla="*/ 7940 h 7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28" h="7940">
                  <a:moveTo>
                    <a:pt x="13028" y="7940"/>
                  </a:moveTo>
                  <a:lnTo>
                    <a:pt x="13028" y="357"/>
                  </a:lnTo>
                  <a:cubicBezTo>
                    <a:pt x="13028" y="160"/>
                    <a:pt x="12868" y="0"/>
                    <a:pt x="12671" y="0"/>
                  </a:cubicBezTo>
                  <a:lnTo>
                    <a:pt x="357" y="0"/>
                  </a:lnTo>
                  <a:cubicBezTo>
                    <a:pt x="160" y="0"/>
                    <a:pt x="0" y="160"/>
                    <a:pt x="0" y="357"/>
                  </a:cubicBezTo>
                  <a:lnTo>
                    <a:pt x="0" y="7940"/>
                  </a:lnTo>
                  <a:lnTo>
                    <a:pt x="13028" y="7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4809">
              <a:extLst>
                <a:ext uri="{FF2B5EF4-FFF2-40B4-BE49-F238E27FC236}">
                  <a16:creationId xmlns:a16="http://schemas.microsoft.com/office/drawing/2014/main" xmlns="" id="{9F444BF0-9BEC-4572-A8BA-F7BD1B2FB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5527675"/>
              <a:ext cx="1989137" cy="223838"/>
            </a:xfrm>
            <a:custGeom>
              <a:avLst/>
              <a:gdLst>
                <a:gd name="T0" fmla="*/ 0 w 13080"/>
                <a:gd name="T1" fmla="*/ 0 h 1479"/>
                <a:gd name="T2" fmla="*/ 0 w 13080"/>
                <a:gd name="T3" fmla="*/ 1097 h 1479"/>
                <a:gd name="T4" fmla="*/ 383 w 13080"/>
                <a:gd name="T5" fmla="*/ 1479 h 1479"/>
                <a:gd name="T6" fmla="*/ 12697 w 13080"/>
                <a:gd name="T7" fmla="*/ 1479 h 1479"/>
                <a:gd name="T8" fmla="*/ 13080 w 13080"/>
                <a:gd name="T9" fmla="*/ 1097 h 1479"/>
                <a:gd name="T10" fmla="*/ 13080 w 13080"/>
                <a:gd name="T11" fmla="*/ 0 h 1479"/>
                <a:gd name="T12" fmla="*/ 0 w 13080"/>
                <a:gd name="T13" fmla="*/ 0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0" h="1479">
                  <a:moveTo>
                    <a:pt x="0" y="0"/>
                  </a:moveTo>
                  <a:lnTo>
                    <a:pt x="0" y="1097"/>
                  </a:lnTo>
                  <a:cubicBezTo>
                    <a:pt x="0" y="1308"/>
                    <a:pt x="172" y="1479"/>
                    <a:pt x="383" y="1479"/>
                  </a:cubicBezTo>
                  <a:lnTo>
                    <a:pt x="12697" y="1479"/>
                  </a:lnTo>
                  <a:cubicBezTo>
                    <a:pt x="12908" y="1479"/>
                    <a:pt x="13080" y="1308"/>
                    <a:pt x="13080" y="1097"/>
                  </a:cubicBezTo>
                  <a:lnTo>
                    <a:pt x="13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4810">
              <a:extLst>
                <a:ext uri="{FF2B5EF4-FFF2-40B4-BE49-F238E27FC236}">
                  <a16:creationId xmlns:a16="http://schemas.microsoft.com/office/drawing/2014/main" xmlns="" id="{DCFB25F8-8A16-4F42-8BF6-F1C8A18B4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5751513"/>
              <a:ext cx="708025" cy="252413"/>
            </a:xfrm>
            <a:custGeom>
              <a:avLst/>
              <a:gdLst>
                <a:gd name="T0" fmla="*/ 4586 w 4658"/>
                <a:gd name="T1" fmla="*/ 1616 h 1658"/>
                <a:gd name="T2" fmla="*/ 4382 w 4658"/>
                <a:gd name="T3" fmla="*/ 1528 h 1658"/>
                <a:gd name="T4" fmla="*/ 4044 w 4658"/>
                <a:gd name="T5" fmla="*/ 1390 h 1658"/>
                <a:gd name="T6" fmla="*/ 3833 w 4658"/>
                <a:gd name="T7" fmla="*/ 1039 h 1658"/>
                <a:gd name="T8" fmla="*/ 3697 w 4658"/>
                <a:gd name="T9" fmla="*/ 0 h 1658"/>
                <a:gd name="T10" fmla="*/ 969 w 4658"/>
                <a:gd name="T11" fmla="*/ 0 h 1658"/>
                <a:gd name="T12" fmla="*/ 833 w 4658"/>
                <a:gd name="T13" fmla="*/ 1039 h 1658"/>
                <a:gd name="T14" fmla="*/ 623 w 4658"/>
                <a:gd name="T15" fmla="*/ 1390 h 1658"/>
                <a:gd name="T16" fmla="*/ 288 w 4658"/>
                <a:gd name="T17" fmla="*/ 1526 h 1658"/>
                <a:gd name="T18" fmla="*/ 87 w 4658"/>
                <a:gd name="T19" fmla="*/ 1600 h 1658"/>
                <a:gd name="T20" fmla="*/ 140 w 4658"/>
                <a:gd name="T21" fmla="*/ 1656 h 1658"/>
                <a:gd name="T22" fmla="*/ 4526 w 4658"/>
                <a:gd name="T23" fmla="*/ 1656 h 1658"/>
                <a:gd name="T24" fmla="*/ 4586 w 4658"/>
                <a:gd name="T25" fmla="*/ 1616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58" h="1658">
                  <a:moveTo>
                    <a:pt x="4586" y="1616"/>
                  </a:moveTo>
                  <a:cubicBezTo>
                    <a:pt x="4586" y="1616"/>
                    <a:pt x="4491" y="1569"/>
                    <a:pt x="4382" y="1528"/>
                  </a:cubicBezTo>
                  <a:cubicBezTo>
                    <a:pt x="4266" y="1484"/>
                    <a:pt x="4126" y="1429"/>
                    <a:pt x="4044" y="1390"/>
                  </a:cubicBezTo>
                  <a:cubicBezTo>
                    <a:pt x="3900" y="1321"/>
                    <a:pt x="3887" y="1275"/>
                    <a:pt x="3833" y="1039"/>
                  </a:cubicBezTo>
                  <a:cubicBezTo>
                    <a:pt x="3774" y="782"/>
                    <a:pt x="3720" y="238"/>
                    <a:pt x="3697" y="0"/>
                  </a:cubicBezTo>
                  <a:lnTo>
                    <a:pt x="969" y="0"/>
                  </a:lnTo>
                  <a:cubicBezTo>
                    <a:pt x="947" y="238"/>
                    <a:pt x="892" y="782"/>
                    <a:pt x="833" y="1039"/>
                  </a:cubicBezTo>
                  <a:cubicBezTo>
                    <a:pt x="779" y="1275"/>
                    <a:pt x="767" y="1321"/>
                    <a:pt x="623" y="1390"/>
                  </a:cubicBezTo>
                  <a:cubicBezTo>
                    <a:pt x="541" y="1429"/>
                    <a:pt x="403" y="1483"/>
                    <a:pt x="288" y="1526"/>
                  </a:cubicBezTo>
                  <a:cubicBezTo>
                    <a:pt x="177" y="1568"/>
                    <a:pt x="87" y="1600"/>
                    <a:pt x="87" y="1600"/>
                  </a:cubicBezTo>
                  <a:cubicBezTo>
                    <a:pt x="87" y="1600"/>
                    <a:pt x="0" y="1649"/>
                    <a:pt x="140" y="1656"/>
                  </a:cubicBezTo>
                  <a:lnTo>
                    <a:pt x="4526" y="1656"/>
                  </a:lnTo>
                  <a:cubicBezTo>
                    <a:pt x="4658" y="1658"/>
                    <a:pt x="4586" y="1616"/>
                    <a:pt x="4586" y="16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4811">
              <a:extLst>
                <a:ext uri="{FF2B5EF4-FFF2-40B4-BE49-F238E27FC236}">
                  <a16:creationId xmlns:a16="http://schemas.microsoft.com/office/drawing/2014/main" xmlns="" id="{70ED07C5-4ADB-4C20-8110-6ABE12737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5" y="5751513"/>
              <a:ext cx="423862" cy="44450"/>
            </a:xfrm>
            <a:custGeom>
              <a:avLst/>
              <a:gdLst>
                <a:gd name="T0" fmla="*/ 2786 w 2786"/>
                <a:gd name="T1" fmla="*/ 287 h 287"/>
                <a:gd name="T2" fmla="*/ 2757 w 2786"/>
                <a:gd name="T3" fmla="*/ 0 h 287"/>
                <a:gd name="T4" fmla="*/ 29 w 2786"/>
                <a:gd name="T5" fmla="*/ 0 h 287"/>
                <a:gd name="T6" fmla="*/ 0 w 2786"/>
                <a:gd name="T7" fmla="*/ 287 h 287"/>
                <a:gd name="T8" fmla="*/ 2786 w 2786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6" h="287">
                  <a:moveTo>
                    <a:pt x="2786" y="287"/>
                  </a:moveTo>
                  <a:cubicBezTo>
                    <a:pt x="2774" y="174"/>
                    <a:pt x="2764" y="73"/>
                    <a:pt x="2757" y="0"/>
                  </a:cubicBezTo>
                  <a:lnTo>
                    <a:pt x="29" y="0"/>
                  </a:lnTo>
                  <a:cubicBezTo>
                    <a:pt x="22" y="73"/>
                    <a:pt x="12" y="174"/>
                    <a:pt x="0" y="287"/>
                  </a:cubicBezTo>
                  <a:lnTo>
                    <a:pt x="2786" y="287"/>
                  </a:lnTo>
                  <a:close/>
                </a:path>
              </a:pathLst>
            </a:cu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Rectangle 14812">
              <a:extLst>
                <a:ext uri="{FF2B5EF4-FFF2-40B4-BE49-F238E27FC236}">
                  <a16:creationId xmlns:a16="http://schemas.microsoft.com/office/drawing/2014/main" xmlns="" id="{F357BEA9-F401-4273-B171-C682B7D98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4410075"/>
              <a:ext cx="1795462" cy="10128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4813">
              <a:extLst>
                <a:ext uri="{FF2B5EF4-FFF2-40B4-BE49-F238E27FC236}">
                  <a16:creationId xmlns:a16="http://schemas.microsoft.com/office/drawing/2014/main" xmlns="" id="{A2A15CDF-A766-4CDC-B8A8-C34BB375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6138863"/>
              <a:ext cx="0" cy="25400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4"/>
                    <a:pt x="5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4814">
              <a:extLst>
                <a:ext uri="{FF2B5EF4-FFF2-40B4-BE49-F238E27FC236}">
                  <a16:creationId xmlns:a16="http://schemas.microsoft.com/office/drawing/2014/main" xmlns="" id="{12DD0FE6-F483-4F78-9498-608F7C886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6129338"/>
              <a:ext cx="225425" cy="65088"/>
            </a:xfrm>
            <a:custGeom>
              <a:avLst/>
              <a:gdLst>
                <a:gd name="T0" fmla="*/ 1477 w 1485"/>
                <a:gd name="T1" fmla="*/ 0 h 430"/>
                <a:gd name="T2" fmla="*/ 1484 w 1485"/>
                <a:gd name="T3" fmla="*/ 180 h 430"/>
                <a:gd name="T4" fmla="*/ 1301 w 1485"/>
                <a:gd name="T5" fmla="*/ 316 h 430"/>
                <a:gd name="T6" fmla="*/ 259 w 1485"/>
                <a:gd name="T7" fmla="*/ 371 h 430"/>
                <a:gd name="T8" fmla="*/ 7 w 1485"/>
                <a:gd name="T9" fmla="*/ 236 h 430"/>
                <a:gd name="T10" fmla="*/ 0 w 1485"/>
                <a:gd name="T11" fmla="*/ 56 h 430"/>
                <a:gd name="T12" fmla="*/ 252 w 1485"/>
                <a:gd name="T13" fmla="*/ 191 h 430"/>
                <a:gd name="T14" fmla="*/ 1294 w 1485"/>
                <a:gd name="T15" fmla="*/ 136 h 430"/>
                <a:gd name="T16" fmla="*/ 1477 w 1485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0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4"/>
                    <a:pt x="1301" y="316"/>
                  </a:cubicBezTo>
                  <a:cubicBezTo>
                    <a:pt x="1032" y="406"/>
                    <a:pt x="566" y="430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0"/>
                    <a:pt x="1025" y="226"/>
                    <a:pt x="1294" y="136"/>
                  </a:cubicBezTo>
                  <a:cubicBezTo>
                    <a:pt x="1419" y="94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4815">
              <a:extLst>
                <a:ext uri="{FF2B5EF4-FFF2-40B4-BE49-F238E27FC236}">
                  <a16:creationId xmlns:a16="http://schemas.microsoft.com/office/drawing/2014/main" xmlns="" id="{C7FB8753-ACBA-4928-A17B-61A53B800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613" y="6099175"/>
              <a:ext cx="250825" cy="68263"/>
            </a:xfrm>
            <a:custGeom>
              <a:avLst/>
              <a:gdLst>
                <a:gd name="T0" fmla="*/ 421 w 1649"/>
                <a:gd name="T1" fmla="*/ 358 h 445"/>
                <a:gd name="T2" fmla="*/ 1285 w 1649"/>
                <a:gd name="T3" fmla="*/ 312 h 445"/>
                <a:gd name="T4" fmla="*/ 1227 w 1649"/>
                <a:gd name="T5" fmla="*/ 88 h 445"/>
                <a:gd name="T6" fmla="*/ 364 w 1649"/>
                <a:gd name="T7" fmla="*/ 133 h 445"/>
                <a:gd name="T8" fmla="*/ 421 w 1649"/>
                <a:gd name="T9" fmla="*/ 358 h 445"/>
                <a:gd name="T10" fmla="*/ 1311 w 1649"/>
                <a:gd name="T11" fmla="*/ 60 h 445"/>
                <a:gd name="T12" fmla="*/ 1380 w 1649"/>
                <a:gd name="T13" fmla="*/ 331 h 445"/>
                <a:gd name="T14" fmla="*/ 338 w 1649"/>
                <a:gd name="T15" fmla="*/ 386 h 445"/>
                <a:gd name="T16" fmla="*/ 268 w 1649"/>
                <a:gd name="T17" fmla="*/ 115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8"/>
                  </a:moveTo>
                  <a:cubicBezTo>
                    <a:pt x="675" y="407"/>
                    <a:pt x="1062" y="387"/>
                    <a:pt x="1285" y="312"/>
                  </a:cubicBezTo>
                  <a:cubicBezTo>
                    <a:pt x="1507" y="238"/>
                    <a:pt x="1481" y="137"/>
                    <a:pt x="1227" y="88"/>
                  </a:cubicBezTo>
                  <a:cubicBezTo>
                    <a:pt x="973" y="38"/>
                    <a:pt x="586" y="59"/>
                    <a:pt x="364" y="133"/>
                  </a:cubicBezTo>
                  <a:cubicBezTo>
                    <a:pt x="141" y="208"/>
                    <a:pt x="167" y="308"/>
                    <a:pt x="421" y="358"/>
                  </a:cubicBezTo>
                  <a:close/>
                  <a:moveTo>
                    <a:pt x="1311" y="60"/>
                  </a:moveTo>
                  <a:cubicBezTo>
                    <a:pt x="1618" y="120"/>
                    <a:pt x="1649" y="241"/>
                    <a:pt x="1380" y="331"/>
                  </a:cubicBezTo>
                  <a:cubicBezTo>
                    <a:pt x="1111" y="421"/>
                    <a:pt x="644" y="445"/>
                    <a:pt x="338" y="386"/>
                  </a:cubicBezTo>
                  <a:cubicBezTo>
                    <a:pt x="31" y="326"/>
                    <a:pt x="0" y="205"/>
                    <a:pt x="268" y="115"/>
                  </a:cubicBezTo>
                  <a:cubicBezTo>
                    <a:pt x="537" y="25"/>
                    <a:pt x="1004" y="0"/>
                    <a:pt x="1311" y="60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4816">
              <a:extLst>
                <a:ext uri="{FF2B5EF4-FFF2-40B4-BE49-F238E27FC236}">
                  <a16:creationId xmlns:a16="http://schemas.microsoft.com/office/drawing/2014/main" xmlns="" id="{7991D814-A81C-470E-98E4-888EFA573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6105525"/>
              <a:ext cx="207962" cy="55563"/>
            </a:xfrm>
            <a:custGeom>
              <a:avLst/>
              <a:gdLst>
                <a:gd name="T0" fmla="*/ 1085 w 1365"/>
                <a:gd name="T1" fmla="*/ 50 h 369"/>
                <a:gd name="T2" fmla="*/ 1143 w 1365"/>
                <a:gd name="T3" fmla="*/ 274 h 369"/>
                <a:gd name="T4" fmla="*/ 279 w 1365"/>
                <a:gd name="T5" fmla="*/ 320 h 369"/>
                <a:gd name="T6" fmla="*/ 222 w 1365"/>
                <a:gd name="T7" fmla="*/ 95 h 369"/>
                <a:gd name="T8" fmla="*/ 1085 w 1365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369">
                  <a:moveTo>
                    <a:pt x="1085" y="50"/>
                  </a:moveTo>
                  <a:cubicBezTo>
                    <a:pt x="1340" y="99"/>
                    <a:pt x="1365" y="200"/>
                    <a:pt x="1143" y="274"/>
                  </a:cubicBezTo>
                  <a:cubicBezTo>
                    <a:pt x="920" y="349"/>
                    <a:pt x="534" y="369"/>
                    <a:pt x="279" y="320"/>
                  </a:cubicBezTo>
                  <a:cubicBezTo>
                    <a:pt x="25" y="270"/>
                    <a:pt x="0" y="170"/>
                    <a:pt x="222" y="95"/>
                  </a:cubicBezTo>
                  <a:cubicBezTo>
                    <a:pt x="445" y="21"/>
                    <a:pt x="831" y="0"/>
                    <a:pt x="1085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4817">
              <a:extLst>
                <a:ext uri="{FF2B5EF4-FFF2-40B4-BE49-F238E27FC236}">
                  <a16:creationId xmlns:a16="http://schemas.microsoft.com/office/drawing/2014/main" xmlns="" id="{2C236792-A3D4-4CB5-BDD6-53007A17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6105525"/>
              <a:ext cx="188912" cy="33338"/>
            </a:xfrm>
            <a:custGeom>
              <a:avLst/>
              <a:gdLst>
                <a:gd name="T0" fmla="*/ 161 w 1244"/>
                <a:gd name="T1" fmla="*/ 118 h 217"/>
                <a:gd name="T2" fmla="*/ 1024 w 1244"/>
                <a:gd name="T3" fmla="*/ 72 h 217"/>
                <a:gd name="T4" fmla="*/ 1232 w 1244"/>
                <a:gd name="T5" fmla="*/ 174 h 217"/>
                <a:gd name="T6" fmla="*/ 1024 w 1244"/>
                <a:gd name="T7" fmla="*/ 50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8"/>
                  </a:moveTo>
                  <a:cubicBezTo>
                    <a:pt x="384" y="43"/>
                    <a:pt x="770" y="23"/>
                    <a:pt x="1024" y="72"/>
                  </a:cubicBezTo>
                  <a:cubicBezTo>
                    <a:pt x="1151" y="97"/>
                    <a:pt x="1221" y="134"/>
                    <a:pt x="1232" y="174"/>
                  </a:cubicBezTo>
                  <a:cubicBezTo>
                    <a:pt x="1244" y="126"/>
                    <a:pt x="1174" y="79"/>
                    <a:pt x="1024" y="50"/>
                  </a:cubicBezTo>
                  <a:cubicBezTo>
                    <a:pt x="770" y="0"/>
                    <a:pt x="384" y="21"/>
                    <a:pt x="161" y="95"/>
                  </a:cubicBezTo>
                  <a:cubicBezTo>
                    <a:pt x="49" y="133"/>
                    <a:pt x="0" y="177"/>
                    <a:pt x="11" y="217"/>
                  </a:cubicBezTo>
                  <a:cubicBezTo>
                    <a:pt x="20" y="183"/>
                    <a:pt x="69" y="148"/>
                    <a:pt x="161" y="118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818">
              <a:extLst>
                <a:ext uri="{FF2B5EF4-FFF2-40B4-BE49-F238E27FC236}">
                  <a16:creationId xmlns:a16="http://schemas.microsoft.com/office/drawing/2014/main" xmlns="" id="{E2429B2D-4ACD-4EA6-A9FF-57085A766D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938" y="6118225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90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3 h 222"/>
                <a:gd name="T10" fmla="*/ 651 w 802"/>
                <a:gd name="T11" fmla="*/ 63 h 222"/>
                <a:gd name="T12" fmla="*/ 541 w 802"/>
                <a:gd name="T13" fmla="*/ 42 h 222"/>
                <a:gd name="T14" fmla="*/ 536 w 802"/>
                <a:gd name="T15" fmla="*/ 43 h 222"/>
                <a:gd name="T16" fmla="*/ 337 w 802"/>
                <a:gd name="T17" fmla="*/ 195 h 222"/>
                <a:gd name="T18" fmla="*/ 473 w 802"/>
                <a:gd name="T19" fmla="*/ 180 h 222"/>
                <a:gd name="T20" fmla="*/ 461 w 802"/>
                <a:gd name="T21" fmla="*/ 134 h 222"/>
                <a:gd name="T22" fmla="*/ 338 w 802"/>
                <a:gd name="T23" fmla="*/ 110 h 222"/>
                <a:gd name="T24" fmla="*/ 333 w 802"/>
                <a:gd name="T25" fmla="*/ 111 h 222"/>
                <a:gd name="T26" fmla="*/ 170 w 802"/>
                <a:gd name="T27" fmla="*/ 166 h 222"/>
                <a:gd name="T28" fmla="*/ 293 w 802"/>
                <a:gd name="T29" fmla="*/ 190 h 222"/>
                <a:gd name="T30" fmla="*/ 337 w 802"/>
                <a:gd name="T31" fmla="*/ 195 h 222"/>
                <a:gd name="T32" fmla="*/ 587 w 802"/>
                <a:gd name="T33" fmla="*/ 139 h 222"/>
                <a:gd name="T34" fmla="*/ 541 w 802"/>
                <a:gd name="T35" fmla="*/ 194 h 222"/>
                <a:gd name="T36" fmla="*/ 313 w 802"/>
                <a:gd name="T37" fmla="*/ 219 h 222"/>
                <a:gd name="T38" fmla="*/ 233 w 802"/>
                <a:gd name="T39" fmla="*/ 210 h 222"/>
                <a:gd name="T40" fmla="*/ 220 w 802"/>
                <a:gd name="T41" fmla="*/ 207 h 222"/>
                <a:gd name="T42" fmla="*/ 215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8 h 222"/>
                <a:gd name="T56" fmla="*/ 86 w 802"/>
                <a:gd name="T57" fmla="*/ 194 h 222"/>
                <a:gd name="T58" fmla="*/ 75 w 802"/>
                <a:gd name="T59" fmla="*/ 192 h 222"/>
                <a:gd name="T60" fmla="*/ 18 w 802"/>
                <a:gd name="T61" fmla="*/ 181 h 222"/>
                <a:gd name="T62" fmla="*/ 42 w 802"/>
                <a:gd name="T63" fmla="*/ 173 h 222"/>
                <a:gd name="T64" fmla="*/ 0 w 802"/>
                <a:gd name="T65" fmla="*/ 165 h 222"/>
                <a:gd name="T66" fmla="*/ 56 w 802"/>
                <a:gd name="T67" fmla="*/ 146 h 222"/>
                <a:gd name="T68" fmla="*/ 60 w 802"/>
                <a:gd name="T69" fmla="*/ 145 h 222"/>
                <a:gd name="T70" fmla="*/ 90 w 802"/>
                <a:gd name="T71" fmla="*/ 150 h 222"/>
                <a:gd name="T72" fmla="*/ 102 w 802"/>
                <a:gd name="T73" fmla="*/ 153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2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2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5 w 802"/>
                <a:gd name="T107" fmla="*/ 35 h 222"/>
                <a:gd name="T108" fmla="*/ 711 w 802"/>
                <a:gd name="T109" fmla="*/ 43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3"/>
                    <a:pt x="661" y="103"/>
                  </a:cubicBezTo>
                  <a:cubicBezTo>
                    <a:pt x="701" y="90"/>
                    <a:pt x="696" y="72"/>
                    <a:pt x="651" y="63"/>
                  </a:cubicBezTo>
                  <a:lnTo>
                    <a:pt x="541" y="42"/>
                  </a:lnTo>
                  <a:lnTo>
                    <a:pt x="536" y="43"/>
                  </a:lnTo>
                  <a:moveTo>
                    <a:pt x="337" y="195"/>
                  </a:moveTo>
                  <a:cubicBezTo>
                    <a:pt x="384" y="197"/>
                    <a:pt x="438" y="192"/>
                    <a:pt x="473" y="180"/>
                  </a:cubicBezTo>
                  <a:cubicBezTo>
                    <a:pt x="519" y="165"/>
                    <a:pt x="514" y="144"/>
                    <a:pt x="461" y="134"/>
                  </a:cubicBezTo>
                  <a:lnTo>
                    <a:pt x="338" y="110"/>
                  </a:lnTo>
                  <a:lnTo>
                    <a:pt x="333" y="111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2"/>
                    <a:pt x="321" y="194"/>
                    <a:pt x="337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4"/>
                  </a:cubicBezTo>
                  <a:cubicBezTo>
                    <a:pt x="483" y="213"/>
                    <a:pt x="393" y="222"/>
                    <a:pt x="313" y="219"/>
                  </a:cubicBezTo>
                  <a:cubicBezTo>
                    <a:pt x="285" y="217"/>
                    <a:pt x="257" y="215"/>
                    <a:pt x="233" y="210"/>
                  </a:cubicBezTo>
                  <a:lnTo>
                    <a:pt x="220" y="207"/>
                  </a:lnTo>
                  <a:lnTo>
                    <a:pt x="215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8" y="181"/>
                  </a:lnTo>
                  <a:lnTo>
                    <a:pt x="42" y="173"/>
                  </a:lnTo>
                  <a:lnTo>
                    <a:pt x="0" y="165"/>
                  </a:lnTo>
                  <a:lnTo>
                    <a:pt x="56" y="146"/>
                  </a:lnTo>
                  <a:lnTo>
                    <a:pt x="60" y="145"/>
                  </a:lnTo>
                  <a:lnTo>
                    <a:pt x="90" y="150"/>
                  </a:lnTo>
                  <a:lnTo>
                    <a:pt x="102" y="153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2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5" y="35"/>
                  </a:lnTo>
                  <a:lnTo>
                    <a:pt x="711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7"/>
                    <a:pt x="587" y="139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4819">
              <a:extLst>
                <a:ext uri="{FF2B5EF4-FFF2-40B4-BE49-F238E27FC236}">
                  <a16:creationId xmlns:a16="http://schemas.microsoft.com/office/drawing/2014/main" xmlns="" id="{8AF2F1BD-543C-48F0-83F6-B90B5943D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938" y="6115050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2 h 222"/>
                <a:gd name="T10" fmla="*/ 651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7 w 802"/>
                <a:gd name="T17" fmla="*/ 194 h 222"/>
                <a:gd name="T18" fmla="*/ 473 w 802"/>
                <a:gd name="T19" fmla="*/ 180 h 222"/>
                <a:gd name="T20" fmla="*/ 461 w 802"/>
                <a:gd name="T21" fmla="*/ 133 h 222"/>
                <a:gd name="T22" fmla="*/ 338 w 802"/>
                <a:gd name="T23" fmla="*/ 109 h 222"/>
                <a:gd name="T24" fmla="*/ 333 w 802"/>
                <a:gd name="T25" fmla="*/ 111 h 222"/>
                <a:gd name="T26" fmla="*/ 170 w 802"/>
                <a:gd name="T27" fmla="*/ 165 h 222"/>
                <a:gd name="T28" fmla="*/ 293 w 802"/>
                <a:gd name="T29" fmla="*/ 189 h 222"/>
                <a:gd name="T30" fmla="*/ 337 w 802"/>
                <a:gd name="T31" fmla="*/ 194 h 222"/>
                <a:gd name="T32" fmla="*/ 587 w 802"/>
                <a:gd name="T33" fmla="*/ 139 h 222"/>
                <a:gd name="T34" fmla="*/ 541 w 802"/>
                <a:gd name="T35" fmla="*/ 193 h 222"/>
                <a:gd name="T36" fmla="*/ 313 w 802"/>
                <a:gd name="T37" fmla="*/ 218 h 222"/>
                <a:gd name="T38" fmla="*/ 233 w 802"/>
                <a:gd name="T39" fmla="*/ 210 h 222"/>
                <a:gd name="T40" fmla="*/ 220 w 802"/>
                <a:gd name="T41" fmla="*/ 207 h 222"/>
                <a:gd name="T42" fmla="*/ 215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7 h 222"/>
                <a:gd name="T56" fmla="*/ 86 w 802"/>
                <a:gd name="T57" fmla="*/ 194 h 222"/>
                <a:gd name="T58" fmla="*/ 75 w 802"/>
                <a:gd name="T59" fmla="*/ 191 h 222"/>
                <a:gd name="T60" fmla="*/ 18 w 802"/>
                <a:gd name="T61" fmla="*/ 180 h 222"/>
                <a:gd name="T62" fmla="*/ 42 w 802"/>
                <a:gd name="T63" fmla="*/ 172 h 222"/>
                <a:gd name="T64" fmla="*/ 0 w 802"/>
                <a:gd name="T65" fmla="*/ 164 h 222"/>
                <a:gd name="T66" fmla="*/ 56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2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1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1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5 w 802"/>
                <a:gd name="T107" fmla="*/ 34 h 222"/>
                <a:gd name="T108" fmla="*/ 711 w 802"/>
                <a:gd name="T109" fmla="*/ 42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7" y="111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3"/>
                    <a:pt x="661" y="102"/>
                  </a:cubicBezTo>
                  <a:cubicBezTo>
                    <a:pt x="701" y="89"/>
                    <a:pt x="696" y="71"/>
                    <a:pt x="651" y="62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7" y="194"/>
                  </a:moveTo>
                  <a:cubicBezTo>
                    <a:pt x="384" y="197"/>
                    <a:pt x="438" y="192"/>
                    <a:pt x="473" y="180"/>
                  </a:cubicBezTo>
                  <a:cubicBezTo>
                    <a:pt x="519" y="164"/>
                    <a:pt x="514" y="144"/>
                    <a:pt x="461" y="133"/>
                  </a:cubicBezTo>
                  <a:lnTo>
                    <a:pt x="338" y="109"/>
                  </a:lnTo>
                  <a:lnTo>
                    <a:pt x="333" y="111"/>
                  </a:lnTo>
                  <a:lnTo>
                    <a:pt x="170" y="165"/>
                  </a:lnTo>
                  <a:lnTo>
                    <a:pt x="293" y="189"/>
                  </a:lnTo>
                  <a:cubicBezTo>
                    <a:pt x="306" y="192"/>
                    <a:pt x="321" y="194"/>
                    <a:pt x="337" y="194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6"/>
                    <a:pt x="541" y="193"/>
                  </a:cubicBezTo>
                  <a:cubicBezTo>
                    <a:pt x="483" y="213"/>
                    <a:pt x="393" y="222"/>
                    <a:pt x="313" y="218"/>
                  </a:cubicBezTo>
                  <a:cubicBezTo>
                    <a:pt x="285" y="217"/>
                    <a:pt x="257" y="214"/>
                    <a:pt x="233" y="210"/>
                  </a:cubicBezTo>
                  <a:lnTo>
                    <a:pt x="220" y="207"/>
                  </a:lnTo>
                  <a:lnTo>
                    <a:pt x="215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7"/>
                  </a:lnTo>
                  <a:lnTo>
                    <a:pt x="86" y="194"/>
                  </a:lnTo>
                  <a:lnTo>
                    <a:pt x="75" y="191"/>
                  </a:lnTo>
                  <a:lnTo>
                    <a:pt x="18" y="180"/>
                  </a:lnTo>
                  <a:lnTo>
                    <a:pt x="42" y="172"/>
                  </a:lnTo>
                  <a:lnTo>
                    <a:pt x="0" y="164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2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1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5" y="34"/>
                  </a:lnTo>
                  <a:lnTo>
                    <a:pt x="711" y="42"/>
                  </a:lnTo>
                  <a:cubicBezTo>
                    <a:pt x="793" y="59"/>
                    <a:pt x="802" y="91"/>
                    <a:pt x="729" y="116"/>
                  </a:cubicBezTo>
                  <a:cubicBezTo>
                    <a:pt x="692" y="128"/>
                    <a:pt x="640" y="136"/>
                    <a:pt x="587" y="139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4820">
              <a:extLst>
                <a:ext uri="{FF2B5EF4-FFF2-40B4-BE49-F238E27FC236}">
                  <a16:creationId xmlns:a16="http://schemas.microsoft.com/office/drawing/2014/main" xmlns="" id="{DA336B68-F043-41CA-9C57-B38C1FD12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6149975"/>
              <a:ext cx="71437" cy="39688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9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2" y="200"/>
                    <a:pt x="105" y="220"/>
                    <a:pt x="189" y="237"/>
                  </a:cubicBezTo>
                  <a:cubicBezTo>
                    <a:pt x="271" y="253"/>
                    <a:pt x="365" y="262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7"/>
                  </a:cubicBezTo>
                  <a:cubicBezTo>
                    <a:pt x="103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821">
              <a:extLst>
                <a:ext uri="{FF2B5EF4-FFF2-40B4-BE49-F238E27FC236}">
                  <a16:creationId xmlns:a16="http://schemas.microsoft.com/office/drawing/2014/main" xmlns="" id="{786246EB-C806-4D44-9B46-E33098CA2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6107113"/>
              <a:ext cx="1587" cy="25400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4"/>
                    <a:pt x="5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4822">
              <a:extLst>
                <a:ext uri="{FF2B5EF4-FFF2-40B4-BE49-F238E27FC236}">
                  <a16:creationId xmlns:a16="http://schemas.microsoft.com/office/drawing/2014/main" xmlns="" id="{7ECA09E5-ABD5-4DF5-9441-3607C0631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6096000"/>
              <a:ext cx="225425" cy="66675"/>
            </a:xfrm>
            <a:custGeom>
              <a:avLst/>
              <a:gdLst>
                <a:gd name="T0" fmla="*/ 1477 w 1486"/>
                <a:gd name="T1" fmla="*/ 0 h 430"/>
                <a:gd name="T2" fmla="*/ 1484 w 1486"/>
                <a:gd name="T3" fmla="*/ 180 h 430"/>
                <a:gd name="T4" fmla="*/ 1301 w 1486"/>
                <a:gd name="T5" fmla="*/ 316 h 430"/>
                <a:gd name="T6" fmla="*/ 259 w 1486"/>
                <a:gd name="T7" fmla="*/ 371 h 430"/>
                <a:gd name="T8" fmla="*/ 7 w 1486"/>
                <a:gd name="T9" fmla="*/ 236 h 430"/>
                <a:gd name="T10" fmla="*/ 0 w 1486"/>
                <a:gd name="T11" fmla="*/ 56 h 430"/>
                <a:gd name="T12" fmla="*/ 252 w 1486"/>
                <a:gd name="T13" fmla="*/ 191 h 430"/>
                <a:gd name="T14" fmla="*/ 1294 w 1486"/>
                <a:gd name="T15" fmla="*/ 136 h 430"/>
                <a:gd name="T16" fmla="*/ 1477 w 1486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0">
                  <a:moveTo>
                    <a:pt x="1477" y="0"/>
                  </a:moveTo>
                  <a:cubicBezTo>
                    <a:pt x="1479" y="60"/>
                    <a:pt x="1482" y="120"/>
                    <a:pt x="1484" y="180"/>
                  </a:cubicBezTo>
                  <a:cubicBezTo>
                    <a:pt x="1486" y="226"/>
                    <a:pt x="1425" y="274"/>
                    <a:pt x="1301" y="316"/>
                  </a:cubicBezTo>
                  <a:cubicBezTo>
                    <a:pt x="1032" y="406"/>
                    <a:pt x="566" y="430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0"/>
                    <a:pt x="1026" y="226"/>
                    <a:pt x="1294" y="136"/>
                  </a:cubicBezTo>
                  <a:cubicBezTo>
                    <a:pt x="1419" y="94"/>
                    <a:pt x="1479" y="46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4823">
              <a:extLst>
                <a:ext uri="{FF2B5EF4-FFF2-40B4-BE49-F238E27FC236}">
                  <a16:creationId xmlns:a16="http://schemas.microsoft.com/office/drawing/2014/main" xmlns="" id="{41708330-D4BB-4D42-98C4-11CB5DA81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725" y="6067425"/>
              <a:ext cx="250825" cy="66675"/>
            </a:xfrm>
            <a:custGeom>
              <a:avLst/>
              <a:gdLst>
                <a:gd name="T0" fmla="*/ 421 w 1649"/>
                <a:gd name="T1" fmla="*/ 358 h 445"/>
                <a:gd name="T2" fmla="*/ 1285 w 1649"/>
                <a:gd name="T3" fmla="*/ 312 h 445"/>
                <a:gd name="T4" fmla="*/ 1227 w 1649"/>
                <a:gd name="T5" fmla="*/ 88 h 445"/>
                <a:gd name="T6" fmla="*/ 364 w 1649"/>
                <a:gd name="T7" fmla="*/ 133 h 445"/>
                <a:gd name="T8" fmla="*/ 421 w 1649"/>
                <a:gd name="T9" fmla="*/ 358 h 445"/>
                <a:gd name="T10" fmla="*/ 1311 w 1649"/>
                <a:gd name="T11" fmla="*/ 60 h 445"/>
                <a:gd name="T12" fmla="*/ 1380 w 1649"/>
                <a:gd name="T13" fmla="*/ 331 h 445"/>
                <a:gd name="T14" fmla="*/ 338 w 1649"/>
                <a:gd name="T15" fmla="*/ 386 h 445"/>
                <a:gd name="T16" fmla="*/ 269 w 1649"/>
                <a:gd name="T17" fmla="*/ 115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8"/>
                  </a:moveTo>
                  <a:cubicBezTo>
                    <a:pt x="676" y="407"/>
                    <a:pt x="1062" y="387"/>
                    <a:pt x="1285" y="312"/>
                  </a:cubicBezTo>
                  <a:cubicBezTo>
                    <a:pt x="1507" y="238"/>
                    <a:pt x="1481" y="137"/>
                    <a:pt x="1227" y="88"/>
                  </a:cubicBezTo>
                  <a:cubicBezTo>
                    <a:pt x="973" y="38"/>
                    <a:pt x="586" y="59"/>
                    <a:pt x="364" y="133"/>
                  </a:cubicBezTo>
                  <a:cubicBezTo>
                    <a:pt x="141" y="208"/>
                    <a:pt x="167" y="308"/>
                    <a:pt x="421" y="358"/>
                  </a:cubicBezTo>
                  <a:moveTo>
                    <a:pt x="1311" y="60"/>
                  </a:moveTo>
                  <a:cubicBezTo>
                    <a:pt x="1618" y="120"/>
                    <a:pt x="1649" y="241"/>
                    <a:pt x="1380" y="331"/>
                  </a:cubicBezTo>
                  <a:cubicBezTo>
                    <a:pt x="1111" y="421"/>
                    <a:pt x="645" y="445"/>
                    <a:pt x="338" y="386"/>
                  </a:cubicBezTo>
                  <a:cubicBezTo>
                    <a:pt x="31" y="326"/>
                    <a:pt x="0" y="205"/>
                    <a:pt x="269" y="115"/>
                  </a:cubicBezTo>
                  <a:cubicBezTo>
                    <a:pt x="537" y="25"/>
                    <a:pt x="1004" y="0"/>
                    <a:pt x="1311" y="60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4824">
              <a:extLst>
                <a:ext uri="{FF2B5EF4-FFF2-40B4-BE49-F238E27FC236}">
                  <a16:creationId xmlns:a16="http://schemas.microsoft.com/office/drawing/2014/main" xmlns="" id="{5C939D06-537F-4CF4-B82C-E866F5043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6072188"/>
              <a:ext cx="207962" cy="57150"/>
            </a:xfrm>
            <a:custGeom>
              <a:avLst/>
              <a:gdLst>
                <a:gd name="T0" fmla="*/ 1086 w 1366"/>
                <a:gd name="T1" fmla="*/ 50 h 369"/>
                <a:gd name="T2" fmla="*/ 1144 w 1366"/>
                <a:gd name="T3" fmla="*/ 274 h 369"/>
                <a:gd name="T4" fmla="*/ 281 w 1366"/>
                <a:gd name="T5" fmla="*/ 320 h 369"/>
                <a:gd name="T6" fmla="*/ 223 w 1366"/>
                <a:gd name="T7" fmla="*/ 95 h 369"/>
                <a:gd name="T8" fmla="*/ 1086 w 1366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50"/>
                  </a:moveTo>
                  <a:cubicBezTo>
                    <a:pt x="1340" y="99"/>
                    <a:pt x="1366" y="200"/>
                    <a:pt x="1144" y="274"/>
                  </a:cubicBezTo>
                  <a:cubicBezTo>
                    <a:pt x="921" y="349"/>
                    <a:pt x="535" y="369"/>
                    <a:pt x="281" y="320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6" y="21"/>
                    <a:pt x="832" y="0"/>
                    <a:pt x="1086" y="5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4825">
              <a:extLst>
                <a:ext uri="{FF2B5EF4-FFF2-40B4-BE49-F238E27FC236}">
                  <a16:creationId xmlns:a16="http://schemas.microsoft.com/office/drawing/2014/main" xmlns="" id="{7F75E6E9-79E3-462F-A4CA-4BA6C991F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6072188"/>
              <a:ext cx="188912" cy="33338"/>
            </a:xfrm>
            <a:custGeom>
              <a:avLst/>
              <a:gdLst>
                <a:gd name="T0" fmla="*/ 161 w 1244"/>
                <a:gd name="T1" fmla="*/ 118 h 217"/>
                <a:gd name="T2" fmla="*/ 1025 w 1244"/>
                <a:gd name="T3" fmla="*/ 72 h 217"/>
                <a:gd name="T4" fmla="*/ 1232 w 1244"/>
                <a:gd name="T5" fmla="*/ 174 h 217"/>
                <a:gd name="T6" fmla="*/ 1025 w 1244"/>
                <a:gd name="T7" fmla="*/ 50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8"/>
                  </a:moveTo>
                  <a:cubicBezTo>
                    <a:pt x="384" y="43"/>
                    <a:pt x="770" y="23"/>
                    <a:pt x="1025" y="72"/>
                  </a:cubicBezTo>
                  <a:cubicBezTo>
                    <a:pt x="1151" y="97"/>
                    <a:pt x="1221" y="134"/>
                    <a:pt x="1232" y="174"/>
                  </a:cubicBezTo>
                  <a:cubicBezTo>
                    <a:pt x="1244" y="126"/>
                    <a:pt x="1174" y="79"/>
                    <a:pt x="1025" y="50"/>
                  </a:cubicBezTo>
                  <a:cubicBezTo>
                    <a:pt x="770" y="0"/>
                    <a:pt x="384" y="21"/>
                    <a:pt x="161" y="95"/>
                  </a:cubicBezTo>
                  <a:cubicBezTo>
                    <a:pt x="49" y="133"/>
                    <a:pt x="0" y="177"/>
                    <a:pt x="11" y="217"/>
                  </a:cubicBezTo>
                  <a:cubicBezTo>
                    <a:pt x="20" y="183"/>
                    <a:pt x="70" y="148"/>
                    <a:pt x="161" y="118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4826">
              <a:extLst>
                <a:ext uri="{FF2B5EF4-FFF2-40B4-BE49-F238E27FC236}">
                  <a16:creationId xmlns:a16="http://schemas.microsoft.com/office/drawing/2014/main" xmlns="" id="{E35C289B-060E-40F3-96AA-BCEB1B3D2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050" y="6084888"/>
              <a:ext cx="120650" cy="34925"/>
            </a:xfrm>
            <a:custGeom>
              <a:avLst/>
              <a:gdLst>
                <a:gd name="T0" fmla="*/ 535 w 801"/>
                <a:gd name="T1" fmla="*/ 43 h 222"/>
                <a:gd name="T2" fmla="*/ 397 w 801"/>
                <a:gd name="T3" fmla="*/ 90 h 222"/>
                <a:gd name="T4" fmla="*/ 506 w 801"/>
                <a:gd name="T5" fmla="*/ 111 h 222"/>
                <a:gd name="T6" fmla="*/ 542 w 801"/>
                <a:gd name="T7" fmla="*/ 115 h 222"/>
                <a:gd name="T8" fmla="*/ 660 w 801"/>
                <a:gd name="T9" fmla="*/ 103 h 222"/>
                <a:gd name="T10" fmla="*/ 650 w 801"/>
                <a:gd name="T11" fmla="*/ 63 h 222"/>
                <a:gd name="T12" fmla="*/ 540 w 801"/>
                <a:gd name="T13" fmla="*/ 42 h 222"/>
                <a:gd name="T14" fmla="*/ 535 w 801"/>
                <a:gd name="T15" fmla="*/ 43 h 222"/>
                <a:gd name="T16" fmla="*/ 336 w 801"/>
                <a:gd name="T17" fmla="*/ 195 h 222"/>
                <a:gd name="T18" fmla="*/ 472 w 801"/>
                <a:gd name="T19" fmla="*/ 180 h 222"/>
                <a:gd name="T20" fmla="*/ 460 w 801"/>
                <a:gd name="T21" fmla="*/ 134 h 222"/>
                <a:gd name="T22" fmla="*/ 337 w 801"/>
                <a:gd name="T23" fmla="*/ 110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5 h 222"/>
                <a:gd name="T32" fmla="*/ 586 w 801"/>
                <a:gd name="T33" fmla="*/ 139 h 222"/>
                <a:gd name="T34" fmla="*/ 540 w 801"/>
                <a:gd name="T35" fmla="*/ 194 h 222"/>
                <a:gd name="T36" fmla="*/ 313 w 801"/>
                <a:gd name="T37" fmla="*/ 219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8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1 h 222"/>
                <a:gd name="T62" fmla="*/ 41 w 801"/>
                <a:gd name="T63" fmla="*/ 173 h 222"/>
                <a:gd name="T64" fmla="*/ 0 w 801"/>
                <a:gd name="T65" fmla="*/ 165 h 222"/>
                <a:gd name="T66" fmla="*/ 55 w 801"/>
                <a:gd name="T67" fmla="*/ 146 h 222"/>
                <a:gd name="T68" fmla="*/ 59 w 801"/>
                <a:gd name="T69" fmla="*/ 145 h 222"/>
                <a:gd name="T70" fmla="*/ 89 w 801"/>
                <a:gd name="T71" fmla="*/ 150 h 222"/>
                <a:gd name="T72" fmla="*/ 101 w 801"/>
                <a:gd name="T73" fmla="*/ 153 h 222"/>
                <a:gd name="T74" fmla="*/ 268 w 801"/>
                <a:gd name="T75" fmla="*/ 96 h 222"/>
                <a:gd name="T76" fmla="*/ 328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5 h 222"/>
                <a:gd name="T108" fmla="*/ 710 w 801"/>
                <a:gd name="T109" fmla="*/ 43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5" y="43"/>
                  </a:moveTo>
                  <a:lnTo>
                    <a:pt x="397" y="90"/>
                  </a:lnTo>
                  <a:lnTo>
                    <a:pt x="506" y="111"/>
                  </a:lnTo>
                  <a:cubicBezTo>
                    <a:pt x="517" y="113"/>
                    <a:pt x="529" y="115"/>
                    <a:pt x="542" y="115"/>
                  </a:cubicBezTo>
                  <a:cubicBezTo>
                    <a:pt x="583" y="117"/>
                    <a:pt x="630" y="113"/>
                    <a:pt x="660" y="103"/>
                  </a:cubicBezTo>
                  <a:cubicBezTo>
                    <a:pt x="700" y="90"/>
                    <a:pt x="695" y="72"/>
                    <a:pt x="650" y="63"/>
                  </a:cubicBezTo>
                  <a:lnTo>
                    <a:pt x="540" y="42"/>
                  </a:lnTo>
                  <a:lnTo>
                    <a:pt x="535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2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0" y="194"/>
                  </a:cubicBezTo>
                  <a:cubicBezTo>
                    <a:pt x="482" y="213"/>
                    <a:pt x="392" y="222"/>
                    <a:pt x="313" y="219"/>
                  </a:cubicBezTo>
                  <a:cubicBezTo>
                    <a:pt x="284" y="218"/>
                    <a:pt x="256" y="215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8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59" y="145"/>
                  </a:lnTo>
                  <a:lnTo>
                    <a:pt x="89" y="150"/>
                  </a:lnTo>
                  <a:lnTo>
                    <a:pt x="101" y="153"/>
                  </a:lnTo>
                  <a:lnTo>
                    <a:pt x="268" y="96"/>
                  </a:lnTo>
                  <a:lnTo>
                    <a:pt x="328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1" y="92"/>
                    <a:pt x="729" y="116"/>
                  </a:cubicBezTo>
                  <a:cubicBezTo>
                    <a:pt x="691" y="129"/>
                    <a:pt x="639" y="137"/>
                    <a:pt x="586" y="139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4827">
              <a:extLst>
                <a:ext uri="{FF2B5EF4-FFF2-40B4-BE49-F238E27FC236}">
                  <a16:creationId xmlns:a16="http://schemas.microsoft.com/office/drawing/2014/main" xmlns="" id="{4E053F99-2B26-444C-A04A-23E2DA132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050" y="6081713"/>
              <a:ext cx="120650" cy="34925"/>
            </a:xfrm>
            <a:custGeom>
              <a:avLst/>
              <a:gdLst>
                <a:gd name="T0" fmla="*/ 535 w 801"/>
                <a:gd name="T1" fmla="*/ 43 h 222"/>
                <a:gd name="T2" fmla="*/ 397 w 801"/>
                <a:gd name="T3" fmla="*/ 89 h 222"/>
                <a:gd name="T4" fmla="*/ 506 w 801"/>
                <a:gd name="T5" fmla="*/ 111 h 222"/>
                <a:gd name="T6" fmla="*/ 542 w 801"/>
                <a:gd name="T7" fmla="*/ 115 h 222"/>
                <a:gd name="T8" fmla="*/ 660 w 801"/>
                <a:gd name="T9" fmla="*/ 102 h 222"/>
                <a:gd name="T10" fmla="*/ 650 w 801"/>
                <a:gd name="T11" fmla="*/ 62 h 222"/>
                <a:gd name="T12" fmla="*/ 540 w 801"/>
                <a:gd name="T13" fmla="*/ 41 h 222"/>
                <a:gd name="T14" fmla="*/ 535 w 801"/>
                <a:gd name="T15" fmla="*/ 43 h 222"/>
                <a:gd name="T16" fmla="*/ 336 w 801"/>
                <a:gd name="T17" fmla="*/ 194 h 222"/>
                <a:gd name="T18" fmla="*/ 472 w 801"/>
                <a:gd name="T19" fmla="*/ 180 h 222"/>
                <a:gd name="T20" fmla="*/ 460 w 801"/>
                <a:gd name="T21" fmla="*/ 133 h 222"/>
                <a:gd name="T22" fmla="*/ 337 w 801"/>
                <a:gd name="T23" fmla="*/ 109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4 h 222"/>
                <a:gd name="T32" fmla="*/ 586 w 801"/>
                <a:gd name="T33" fmla="*/ 139 h 222"/>
                <a:gd name="T34" fmla="*/ 540 w 801"/>
                <a:gd name="T35" fmla="*/ 193 h 222"/>
                <a:gd name="T36" fmla="*/ 313 w 801"/>
                <a:gd name="T37" fmla="*/ 218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7 h 222"/>
                <a:gd name="T56" fmla="*/ 85 w 801"/>
                <a:gd name="T57" fmla="*/ 194 h 222"/>
                <a:gd name="T58" fmla="*/ 74 w 801"/>
                <a:gd name="T59" fmla="*/ 191 h 222"/>
                <a:gd name="T60" fmla="*/ 17 w 801"/>
                <a:gd name="T61" fmla="*/ 180 h 222"/>
                <a:gd name="T62" fmla="*/ 41 w 801"/>
                <a:gd name="T63" fmla="*/ 172 h 222"/>
                <a:gd name="T64" fmla="*/ 0 w 801"/>
                <a:gd name="T65" fmla="*/ 164 h 222"/>
                <a:gd name="T66" fmla="*/ 55 w 801"/>
                <a:gd name="T67" fmla="*/ 146 h 222"/>
                <a:gd name="T68" fmla="*/ 59 w 801"/>
                <a:gd name="T69" fmla="*/ 144 h 222"/>
                <a:gd name="T70" fmla="*/ 89 w 801"/>
                <a:gd name="T71" fmla="*/ 150 h 222"/>
                <a:gd name="T72" fmla="*/ 101 w 801"/>
                <a:gd name="T73" fmla="*/ 152 h 222"/>
                <a:gd name="T74" fmla="*/ 268 w 801"/>
                <a:gd name="T75" fmla="*/ 96 h 222"/>
                <a:gd name="T76" fmla="*/ 328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1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1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4 h 222"/>
                <a:gd name="T108" fmla="*/ 710 w 801"/>
                <a:gd name="T109" fmla="*/ 42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5" y="43"/>
                  </a:moveTo>
                  <a:lnTo>
                    <a:pt x="397" y="89"/>
                  </a:lnTo>
                  <a:lnTo>
                    <a:pt x="506" y="111"/>
                  </a:lnTo>
                  <a:cubicBezTo>
                    <a:pt x="517" y="113"/>
                    <a:pt x="529" y="114"/>
                    <a:pt x="542" y="115"/>
                  </a:cubicBezTo>
                  <a:cubicBezTo>
                    <a:pt x="583" y="117"/>
                    <a:pt x="630" y="113"/>
                    <a:pt x="660" y="102"/>
                  </a:cubicBezTo>
                  <a:cubicBezTo>
                    <a:pt x="700" y="89"/>
                    <a:pt x="695" y="71"/>
                    <a:pt x="650" y="62"/>
                  </a:cubicBezTo>
                  <a:lnTo>
                    <a:pt x="540" y="41"/>
                  </a:lnTo>
                  <a:lnTo>
                    <a:pt x="535" y="43"/>
                  </a:lnTo>
                  <a:close/>
                  <a:moveTo>
                    <a:pt x="336" y="194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4"/>
                    <a:pt x="513" y="144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2"/>
                    <a:pt x="320" y="194"/>
                    <a:pt x="336" y="194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6"/>
                    <a:pt x="540" y="193"/>
                  </a:cubicBezTo>
                  <a:cubicBezTo>
                    <a:pt x="482" y="213"/>
                    <a:pt x="392" y="222"/>
                    <a:pt x="313" y="218"/>
                  </a:cubicBezTo>
                  <a:cubicBezTo>
                    <a:pt x="284" y="217"/>
                    <a:pt x="256" y="214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7"/>
                  </a:lnTo>
                  <a:lnTo>
                    <a:pt x="85" y="194"/>
                  </a:lnTo>
                  <a:lnTo>
                    <a:pt x="74" y="191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59" y="144"/>
                  </a:lnTo>
                  <a:lnTo>
                    <a:pt x="89" y="150"/>
                  </a:lnTo>
                  <a:lnTo>
                    <a:pt x="101" y="152"/>
                  </a:lnTo>
                  <a:lnTo>
                    <a:pt x="268" y="96"/>
                  </a:lnTo>
                  <a:lnTo>
                    <a:pt x="328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1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1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9"/>
                    <a:pt x="801" y="91"/>
                    <a:pt x="729" y="116"/>
                  </a:cubicBezTo>
                  <a:cubicBezTo>
                    <a:pt x="691" y="128"/>
                    <a:pt x="639" y="136"/>
                    <a:pt x="586" y="139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4828">
              <a:extLst>
                <a:ext uri="{FF2B5EF4-FFF2-40B4-BE49-F238E27FC236}">
                  <a16:creationId xmlns:a16="http://schemas.microsoft.com/office/drawing/2014/main" xmlns="" id="{04D9E362-0A4F-4D67-9941-7AF21ED0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6116638"/>
              <a:ext cx="69850" cy="41275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9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3" y="200"/>
                    <a:pt x="105" y="220"/>
                    <a:pt x="189" y="237"/>
                  </a:cubicBezTo>
                  <a:cubicBezTo>
                    <a:pt x="271" y="253"/>
                    <a:pt x="365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7"/>
                  </a:cubicBezTo>
                  <a:cubicBezTo>
                    <a:pt x="103" y="41"/>
                    <a:pt x="43" y="22"/>
                    <a:pt x="0" y="0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4829">
              <a:extLst>
                <a:ext uri="{FF2B5EF4-FFF2-40B4-BE49-F238E27FC236}">
                  <a16:creationId xmlns:a16="http://schemas.microsoft.com/office/drawing/2014/main" xmlns="" id="{B9065960-F86F-4CF8-B5FA-54AE4230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6069013"/>
              <a:ext cx="0" cy="25400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9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4"/>
                    <a:pt x="2" y="48"/>
                    <a:pt x="0" y="0"/>
                  </a:cubicBezTo>
                  <a:cubicBezTo>
                    <a:pt x="1" y="33"/>
                    <a:pt x="5" y="124"/>
                    <a:pt x="6" y="159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4830">
              <a:extLst>
                <a:ext uri="{FF2B5EF4-FFF2-40B4-BE49-F238E27FC236}">
                  <a16:creationId xmlns:a16="http://schemas.microsoft.com/office/drawing/2014/main" xmlns="" id="{7661BDDE-06CA-4B14-B2A9-58945A3F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6059488"/>
              <a:ext cx="225425" cy="65088"/>
            </a:xfrm>
            <a:custGeom>
              <a:avLst/>
              <a:gdLst>
                <a:gd name="T0" fmla="*/ 1477 w 1485"/>
                <a:gd name="T1" fmla="*/ 0 h 431"/>
                <a:gd name="T2" fmla="*/ 1484 w 1485"/>
                <a:gd name="T3" fmla="*/ 180 h 431"/>
                <a:gd name="T4" fmla="*/ 1301 w 1485"/>
                <a:gd name="T5" fmla="*/ 316 h 431"/>
                <a:gd name="T6" fmla="*/ 259 w 1485"/>
                <a:gd name="T7" fmla="*/ 371 h 431"/>
                <a:gd name="T8" fmla="*/ 7 w 1485"/>
                <a:gd name="T9" fmla="*/ 236 h 431"/>
                <a:gd name="T10" fmla="*/ 0 w 1485"/>
                <a:gd name="T11" fmla="*/ 56 h 431"/>
                <a:gd name="T12" fmla="*/ 252 w 1485"/>
                <a:gd name="T13" fmla="*/ 191 h 431"/>
                <a:gd name="T14" fmla="*/ 1294 w 1485"/>
                <a:gd name="T15" fmla="*/ 136 h 431"/>
                <a:gd name="T16" fmla="*/ 1477 w 1485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1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5"/>
                    <a:pt x="1301" y="316"/>
                  </a:cubicBezTo>
                  <a:cubicBezTo>
                    <a:pt x="1032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1"/>
                    <a:pt x="1025" y="226"/>
                    <a:pt x="1294" y="136"/>
                  </a:cubicBezTo>
                  <a:cubicBezTo>
                    <a:pt x="1419" y="95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4831">
              <a:extLst>
                <a:ext uri="{FF2B5EF4-FFF2-40B4-BE49-F238E27FC236}">
                  <a16:creationId xmlns:a16="http://schemas.microsoft.com/office/drawing/2014/main" xmlns="" id="{4CCE706C-8F3D-4E73-9E68-0A93CA077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613" y="6029325"/>
              <a:ext cx="250825" cy="68263"/>
            </a:xfrm>
            <a:custGeom>
              <a:avLst/>
              <a:gdLst>
                <a:gd name="T0" fmla="*/ 421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1 w 1649"/>
                <a:gd name="T9" fmla="*/ 357 h 445"/>
                <a:gd name="T10" fmla="*/ 1311 w 1649"/>
                <a:gd name="T11" fmla="*/ 59 h 445"/>
                <a:gd name="T12" fmla="*/ 1380 w 1649"/>
                <a:gd name="T13" fmla="*/ 330 h 445"/>
                <a:gd name="T14" fmla="*/ 338 w 1649"/>
                <a:gd name="T15" fmla="*/ 385 h 445"/>
                <a:gd name="T16" fmla="*/ 268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7"/>
                  </a:moveTo>
                  <a:cubicBezTo>
                    <a:pt x="675" y="407"/>
                    <a:pt x="1062" y="386"/>
                    <a:pt x="1285" y="312"/>
                  </a:cubicBezTo>
                  <a:cubicBezTo>
                    <a:pt x="1507" y="237"/>
                    <a:pt x="1481" y="137"/>
                    <a:pt x="1227" y="87"/>
                  </a:cubicBezTo>
                  <a:cubicBezTo>
                    <a:pt x="973" y="38"/>
                    <a:pt x="586" y="58"/>
                    <a:pt x="364" y="133"/>
                  </a:cubicBezTo>
                  <a:cubicBezTo>
                    <a:pt x="141" y="207"/>
                    <a:pt x="167" y="308"/>
                    <a:pt x="421" y="357"/>
                  </a:cubicBezTo>
                  <a:close/>
                  <a:moveTo>
                    <a:pt x="1311" y="59"/>
                  </a:moveTo>
                  <a:cubicBezTo>
                    <a:pt x="1618" y="119"/>
                    <a:pt x="1649" y="240"/>
                    <a:pt x="1380" y="330"/>
                  </a:cubicBezTo>
                  <a:cubicBezTo>
                    <a:pt x="1111" y="420"/>
                    <a:pt x="644" y="445"/>
                    <a:pt x="338" y="385"/>
                  </a:cubicBezTo>
                  <a:cubicBezTo>
                    <a:pt x="31" y="326"/>
                    <a:pt x="0" y="204"/>
                    <a:pt x="268" y="114"/>
                  </a:cubicBezTo>
                  <a:cubicBezTo>
                    <a:pt x="537" y="24"/>
                    <a:pt x="1004" y="0"/>
                    <a:pt x="1311" y="59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4832">
              <a:extLst>
                <a:ext uri="{FF2B5EF4-FFF2-40B4-BE49-F238E27FC236}">
                  <a16:creationId xmlns:a16="http://schemas.microsoft.com/office/drawing/2014/main" xmlns="" id="{FF9322C4-37C1-4CB4-92D2-F75810CE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6035675"/>
              <a:ext cx="207962" cy="55563"/>
            </a:xfrm>
            <a:custGeom>
              <a:avLst/>
              <a:gdLst>
                <a:gd name="T0" fmla="*/ 1085 w 1365"/>
                <a:gd name="T1" fmla="*/ 49 h 369"/>
                <a:gd name="T2" fmla="*/ 1143 w 1365"/>
                <a:gd name="T3" fmla="*/ 274 h 369"/>
                <a:gd name="T4" fmla="*/ 279 w 1365"/>
                <a:gd name="T5" fmla="*/ 319 h 369"/>
                <a:gd name="T6" fmla="*/ 222 w 1365"/>
                <a:gd name="T7" fmla="*/ 95 h 369"/>
                <a:gd name="T8" fmla="*/ 1085 w 1365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369">
                  <a:moveTo>
                    <a:pt x="1085" y="49"/>
                  </a:moveTo>
                  <a:cubicBezTo>
                    <a:pt x="1340" y="99"/>
                    <a:pt x="1365" y="199"/>
                    <a:pt x="1143" y="274"/>
                  </a:cubicBezTo>
                  <a:cubicBezTo>
                    <a:pt x="920" y="348"/>
                    <a:pt x="534" y="369"/>
                    <a:pt x="279" y="319"/>
                  </a:cubicBezTo>
                  <a:cubicBezTo>
                    <a:pt x="25" y="270"/>
                    <a:pt x="0" y="169"/>
                    <a:pt x="222" y="95"/>
                  </a:cubicBezTo>
                  <a:cubicBezTo>
                    <a:pt x="445" y="20"/>
                    <a:pt x="831" y="0"/>
                    <a:pt x="1085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4833">
              <a:extLst>
                <a:ext uri="{FF2B5EF4-FFF2-40B4-BE49-F238E27FC236}">
                  <a16:creationId xmlns:a16="http://schemas.microsoft.com/office/drawing/2014/main" xmlns="" id="{1BA63744-B879-4134-9DBF-0A6ECFDC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6035675"/>
              <a:ext cx="188912" cy="31750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2 h 217"/>
                <a:gd name="T4" fmla="*/ 1232 w 1244"/>
                <a:gd name="T5" fmla="*/ 174 h 217"/>
                <a:gd name="T6" fmla="*/ 1024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3"/>
                    <a:pt x="770" y="22"/>
                    <a:pt x="1024" y="72"/>
                  </a:cubicBezTo>
                  <a:cubicBezTo>
                    <a:pt x="1151" y="96"/>
                    <a:pt x="1221" y="133"/>
                    <a:pt x="1232" y="174"/>
                  </a:cubicBezTo>
                  <a:cubicBezTo>
                    <a:pt x="1244" y="125"/>
                    <a:pt x="1174" y="78"/>
                    <a:pt x="1024" y="49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4834">
              <a:extLst>
                <a:ext uri="{FF2B5EF4-FFF2-40B4-BE49-F238E27FC236}">
                  <a16:creationId xmlns:a16="http://schemas.microsoft.com/office/drawing/2014/main" xmlns="" id="{18ACE5B1-24F7-4606-A9F4-BF2EB9E53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938" y="6048375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2 h 222"/>
                <a:gd name="T10" fmla="*/ 651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7 w 802"/>
                <a:gd name="T17" fmla="*/ 194 h 222"/>
                <a:gd name="T18" fmla="*/ 473 w 802"/>
                <a:gd name="T19" fmla="*/ 180 h 222"/>
                <a:gd name="T20" fmla="*/ 461 w 802"/>
                <a:gd name="T21" fmla="*/ 133 h 222"/>
                <a:gd name="T22" fmla="*/ 338 w 802"/>
                <a:gd name="T23" fmla="*/ 109 h 222"/>
                <a:gd name="T24" fmla="*/ 333 w 802"/>
                <a:gd name="T25" fmla="*/ 111 h 222"/>
                <a:gd name="T26" fmla="*/ 170 w 802"/>
                <a:gd name="T27" fmla="*/ 165 h 222"/>
                <a:gd name="T28" fmla="*/ 293 w 802"/>
                <a:gd name="T29" fmla="*/ 189 h 222"/>
                <a:gd name="T30" fmla="*/ 337 w 802"/>
                <a:gd name="T31" fmla="*/ 194 h 222"/>
                <a:gd name="T32" fmla="*/ 587 w 802"/>
                <a:gd name="T33" fmla="*/ 139 h 222"/>
                <a:gd name="T34" fmla="*/ 541 w 802"/>
                <a:gd name="T35" fmla="*/ 193 h 222"/>
                <a:gd name="T36" fmla="*/ 313 w 802"/>
                <a:gd name="T37" fmla="*/ 218 h 222"/>
                <a:gd name="T38" fmla="*/ 233 w 802"/>
                <a:gd name="T39" fmla="*/ 209 h 222"/>
                <a:gd name="T40" fmla="*/ 220 w 802"/>
                <a:gd name="T41" fmla="*/ 207 h 222"/>
                <a:gd name="T42" fmla="*/ 215 w 802"/>
                <a:gd name="T43" fmla="*/ 208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5 h 222"/>
                <a:gd name="T54" fmla="*/ 105 w 802"/>
                <a:gd name="T55" fmla="*/ 187 h 222"/>
                <a:gd name="T56" fmla="*/ 86 w 802"/>
                <a:gd name="T57" fmla="*/ 194 h 222"/>
                <a:gd name="T58" fmla="*/ 75 w 802"/>
                <a:gd name="T59" fmla="*/ 191 h 222"/>
                <a:gd name="T60" fmla="*/ 18 w 802"/>
                <a:gd name="T61" fmla="*/ 180 h 222"/>
                <a:gd name="T62" fmla="*/ 42 w 802"/>
                <a:gd name="T63" fmla="*/ 172 h 222"/>
                <a:gd name="T64" fmla="*/ 0 w 802"/>
                <a:gd name="T65" fmla="*/ 164 h 222"/>
                <a:gd name="T66" fmla="*/ 56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2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1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1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5 w 802"/>
                <a:gd name="T107" fmla="*/ 34 h 222"/>
                <a:gd name="T108" fmla="*/ 711 w 802"/>
                <a:gd name="T109" fmla="*/ 42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7" y="111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2"/>
                    <a:pt x="661" y="102"/>
                  </a:cubicBezTo>
                  <a:cubicBezTo>
                    <a:pt x="701" y="89"/>
                    <a:pt x="696" y="71"/>
                    <a:pt x="651" y="62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7" y="194"/>
                  </a:moveTo>
                  <a:cubicBezTo>
                    <a:pt x="384" y="197"/>
                    <a:pt x="438" y="192"/>
                    <a:pt x="473" y="180"/>
                  </a:cubicBezTo>
                  <a:cubicBezTo>
                    <a:pt x="519" y="164"/>
                    <a:pt x="514" y="144"/>
                    <a:pt x="461" y="133"/>
                  </a:cubicBezTo>
                  <a:lnTo>
                    <a:pt x="338" y="109"/>
                  </a:lnTo>
                  <a:lnTo>
                    <a:pt x="333" y="111"/>
                  </a:lnTo>
                  <a:lnTo>
                    <a:pt x="170" y="165"/>
                  </a:lnTo>
                  <a:lnTo>
                    <a:pt x="293" y="189"/>
                  </a:lnTo>
                  <a:cubicBezTo>
                    <a:pt x="306" y="192"/>
                    <a:pt x="321" y="194"/>
                    <a:pt x="337" y="194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6"/>
                    <a:pt x="541" y="193"/>
                  </a:cubicBezTo>
                  <a:cubicBezTo>
                    <a:pt x="483" y="213"/>
                    <a:pt x="393" y="222"/>
                    <a:pt x="313" y="218"/>
                  </a:cubicBezTo>
                  <a:cubicBezTo>
                    <a:pt x="285" y="217"/>
                    <a:pt x="257" y="214"/>
                    <a:pt x="233" y="209"/>
                  </a:cubicBezTo>
                  <a:lnTo>
                    <a:pt x="220" y="207"/>
                  </a:lnTo>
                  <a:lnTo>
                    <a:pt x="215" y="208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5"/>
                  </a:lnTo>
                  <a:lnTo>
                    <a:pt x="105" y="187"/>
                  </a:lnTo>
                  <a:lnTo>
                    <a:pt x="86" y="194"/>
                  </a:lnTo>
                  <a:lnTo>
                    <a:pt x="75" y="191"/>
                  </a:lnTo>
                  <a:lnTo>
                    <a:pt x="18" y="180"/>
                  </a:lnTo>
                  <a:lnTo>
                    <a:pt x="42" y="172"/>
                  </a:lnTo>
                  <a:lnTo>
                    <a:pt x="0" y="164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2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1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5" y="34"/>
                  </a:lnTo>
                  <a:lnTo>
                    <a:pt x="711" y="42"/>
                  </a:lnTo>
                  <a:cubicBezTo>
                    <a:pt x="793" y="58"/>
                    <a:pt x="802" y="91"/>
                    <a:pt x="729" y="116"/>
                  </a:cubicBezTo>
                  <a:cubicBezTo>
                    <a:pt x="692" y="128"/>
                    <a:pt x="640" y="136"/>
                    <a:pt x="587" y="139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4835">
              <a:extLst>
                <a:ext uri="{FF2B5EF4-FFF2-40B4-BE49-F238E27FC236}">
                  <a16:creationId xmlns:a16="http://schemas.microsoft.com/office/drawing/2014/main" xmlns="" id="{D02BE583-4196-42F3-9EF9-319CA102B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938" y="6043613"/>
              <a:ext cx="122237" cy="34925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90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3 h 222"/>
                <a:gd name="T10" fmla="*/ 651 w 802"/>
                <a:gd name="T11" fmla="*/ 63 h 222"/>
                <a:gd name="T12" fmla="*/ 541 w 802"/>
                <a:gd name="T13" fmla="*/ 42 h 222"/>
                <a:gd name="T14" fmla="*/ 536 w 802"/>
                <a:gd name="T15" fmla="*/ 43 h 222"/>
                <a:gd name="T16" fmla="*/ 337 w 802"/>
                <a:gd name="T17" fmla="*/ 195 h 222"/>
                <a:gd name="T18" fmla="*/ 473 w 802"/>
                <a:gd name="T19" fmla="*/ 181 h 222"/>
                <a:gd name="T20" fmla="*/ 461 w 802"/>
                <a:gd name="T21" fmla="*/ 134 h 222"/>
                <a:gd name="T22" fmla="*/ 338 w 802"/>
                <a:gd name="T23" fmla="*/ 110 h 222"/>
                <a:gd name="T24" fmla="*/ 333 w 802"/>
                <a:gd name="T25" fmla="*/ 112 h 222"/>
                <a:gd name="T26" fmla="*/ 170 w 802"/>
                <a:gd name="T27" fmla="*/ 166 h 222"/>
                <a:gd name="T28" fmla="*/ 293 w 802"/>
                <a:gd name="T29" fmla="*/ 190 h 222"/>
                <a:gd name="T30" fmla="*/ 337 w 802"/>
                <a:gd name="T31" fmla="*/ 195 h 222"/>
                <a:gd name="T32" fmla="*/ 587 w 802"/>
                <a:gd name="T33" fmla="*/ 139 h 222"/>
                <a:gd name="T34" fmla="*/ 541 w 802"/>
                <a:gd name="T35" fmla="*/ 194 h 222"/>
                <a:gd name="T36" fmla="*/ 313 w 802"/>
                <a:gd name="T37" fmla="*/ 219 h 222"/>
                <a:gd name="T38" fmla="*/ 233 w 802"/>
                <a:gd name="T39" fmla="*/ 210 h 222"/>
                <a:gd name="T40" fmla="*/ 220 w 802"/>
                <a:gd name="T41" fmla="*/ 207 h 222"/>
                <a:gd name="T42" fmla="*/ 215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8 h 222"/>
                <a:gd name="T56" fmla="*/ 86 w 802"/>
                <a:gd name="T57" fmla="*/ 194 h 222"/>
                <a:gd name="T58" fmla="*/ 75 w 802"/>
                <a:gd name="T59" fmla="*/ 192 h 222"/>
                <a:gd name="T60" fmla="*/ 18 w 802"/>
                <a:gd name="T61" fmla="*/ 181 h 222"/>
                <a:gd name="T62" fmla="*/ 42 w 802"/>
                <a:gd name="T63" fmla="*/ 173 h 222"/>
                <a:gd name="T64" fmla="*/ 0 w 802"/>
                <a:gd name="T65" fmla="*/ 165 h 222"/>
                <a:gd name="T66" fmla="*/ 56 w 802"/>
                <a:gd name="T67" fmla="*/ 146 h 222"/>
                <a:gd name="T68" fmla="*/ 60 w 802"/>
                <a:gd name="T69" fmla="*/ 145 h 222"/>
                <a:gd name="T70" fmla="*/ 90 w 802"/>
                <a:gd name="T71" fmla="*/ 151 h 222"/>
                <a:gd name="T72" fmla="*/ 102 w 802"/>
                <a:gd name="T73" fmla="*/ 153 h 222"/>
                <a:gd name="T74" fmla="*/ 269 w 802"/>
                <a:gd name="T75" fmla="*/ 97 h 222"/>
                <a:gd name="T76" fmla="*/ 329 w 802"/>
                <a:gd name="T77" fmla="*/ 77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2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2 h 222"/>
                <a:gd name="T92" fmla="*/ 557 w 802"/>
                <a:gd name="T93" fmla="*/ 0 h 222"/>
                <a:gd name="T94" fmla="*/ 625 w 802"/>
                <a:gd name="T95" fmla="*/ 14 h 222"/>
                <a:gd name="T96" fmla="*/ 601 w 802"/>
                <a:gd name="T97" fmla="*/ 22 h 222"/>
                <a:gd name="T98" fmla="*/ 631 w 802"/>
                <a:gd name="T99" fmla="*/ 27 h 222"/>
                <a:gd name="T100" fmla="*/ 642 w 802"/>
                <a:gd name="T101" fmla="*/ 30 h 222"/>
                <a:gd name="T102" fmla="*/ 661 w 802"/>
                <a:gd name="T103" fmla="*/ 23 h 222"/>
                <a:gd name="T104" fmla="*/ 666 w 802"/>
                <a:gd name="T105" fmla="*/ 22 h 222"/>
                <a:gd name="T106" fmla="*/ 735 w 802"/>
                <a:gd name="T107" fmla="*/ 35 h 222"/>
                <a:gd name="T108" fmla="*/ 711 w 802"/>
                <a:gd name="T109" fmla="*/ 43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5"/>
                    <a:pt x="543" y="115"/>
                  </a:cubicBezTo>
                  <a:cubicBezTo>
                    <a:pt x="584" y="118"/>
                    <a:pt x="631" y="113"/>
                    <a:pt x="661" y="103"/>
                  </a:cubicBezTo>
                  <a:cubicBezTo>
                    <a:pt x="701" y="90"/>
                    <a:pt x="696" y="72"/>
                    <a:pt x="651" y="63"/>
                  </a:cubicBezTo>
                  <a:lnTo>
                    <a:pt x="541" y="42"/>
                  </a:lnTo>
                  <a:lnTo>
                    <a:pt x="536" y="43"/>
                  </a:lnTo>
                  <a:moveTo>
                    <a:pt x="337" y="195"/>
                  </a:moveTo>
                  <a:cubicBezTo>
                    <a:pt x="384" y="197"/>
                    <a:pt x="438" y="192"/>
                    <a:pt x="473" y="181"/>
                  </a:cubicBezTo>
                  <a:cubicBezTo>
                    <a:pt x="519" y="165"/>
                    <a:pt x="514" y="144"/>
                    <a:pt x="461" y="134"/>
                  </a:cubicBezTo>
                  <a:lnTo>
                    <a:pt x="338" y="110"/>
                  </a:lnTo>
                  <a:lnTo>
                    <a:pt x="333" y="112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3"/>
                    <a:pt x="321" y="194"/>
                    <a:pt x="337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4"/>
                  </a:cubicBezTo>
                  <a:cubicBezTo>
                    <a:pt x="483" y="213"/>
                    <a:pt x="393" y="222"/>
                    <a:pt x="313" y="219"/>
                  </a:cubicBezTo>
                  <a:cubicBezTo>
                    <a:pt x="285" y="218"/>
                    <a:pt x="257" y="215"/>
                    <a:pt x="233" y="210"/>
                  </a:cubicBezTo>
                  <a:lnTo>
                    <a:pt x="220" y="207"/>
                  </a:lnTo>
                  <a:lnTo>
                    <a:pt x="215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8" y="181"/>
                  </a:lnTo>
                  <a:lnTo>
                    <a:pt x="42" y="173"/>
                  </a:lnTo>
                  <a:lnTo>
                    <a:pt x="0" y="165"/>
                  </a:lnTo>
                  <a:lnTo>
                    <a:pt x="56" y="146"/>
                  </a:lnTo>
                  <a:lnTo>
                    <a:pt x="60" y="145"/>
                  </a:lnTo>
                  <a:lnTo>
                    <a:pt x="90" y="151"/>
                  </a:lnTo>
                  <a:lnTo>
                    <a:pt x="102" y="153"/>
                  </a:lnTo>
                  <a:lnTo>
                    <a:pt x="269" y="97"/>
                  </a:lnTo>
                  <a:lnTo>
                    <a:pt x="329" y="77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2"/>
                  </a:lnTo>
                  <a:lnTo>
                    <a:pt x="557" y="0"/>
                  </a:lnTo>
                  <a:lnTo>
                    <a:pt x="625" y="14"/>
                  </a:lnTo>
                  <a:lnTo>
                    <a:pt x="601" y="22"/>
                  </a:lnTo>
                  <a:lnTo>
                    <a:pt x="631" y="27"/>
                  </a:lnTo>
                  <a:lnTo>
                    <a:pt x="642" y="30"/>
                  </a:lnTo>
                  <a:lnTo>
                    <a:pt x="661" y="23"/>
                  </a:lnTo>
                  <a:lnTo>
                    <a:pt x="666" y="22"/>
                  </a:lnTo>
                  <a:lnTo>
                    <a:pt x="735" y="35"/>
                  </a:lnTo>
                  <a:lnTo>
                    <a:pt x="711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7"/>
                    <a:pt x="587" y="139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4836">
              <a:extLst>
                <a:ext uri="{FF2B5EF4-FFF2-40B4-BE49-F238E27FC236}">
                  <a16:creationId xmlns:a16="http://schemas.microsoft.com/office/drawing/2014/main" xmlns="" id="{3F89D171-CB98-437E-812A-17BD5F4F4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6080125"/>
              <a:ext cx="71437" cy="39688"/>
            </a:xfrm>
            <a:custGeom>
              <a:avLst/>
              <a:gdLst>
                <a:gd name="T0" fmla="*/ 0 w 463"/>
                <a:gd name="T1" fmla="*/ 0 h 266"/>
                <a:gd name="T2" fmla="*/ 0 w 463"/>
                <a:gd name="T3" fmla="*/ 176 h 266"/>
                <a:gd name="T4" fmla="*/ 189 w 463"/>
                <a:gd name="T5" fmla="*/ 236 h 266"/>
                <a:gd name="T6" fmla="*/ 463 w 463"/>
                <a:gd name="T7" fmla="*/ 266 h 266"/>
                <a:gd name="T8" fmla="*/ 463 w 463"/>
                <a:gd name="T9" fmla="*/ 87 h 266"/>
                <a:gd name="T10" fmla="*/ 182 w 463"/>
                <a:gd name="T11" fmla="*/ 56 h 266"/>
                <a:gd name="T12" fmla="*/ 0 w 463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6">
                  <a:moveTo>
                    <a:pt x="0" y="0"/>
                  </a:moveTo>
                  <a:lnTo>
                    <a:pt x="0" y="176"/>
                  </a:lnTo>
                  <a:cubicBezTo>
                    <a:pt x="42" y="199"/>
                    <a:pt x="105" y="220"/>
                    <a:pt x="189" y="236"/>
                  </a:cubicBezTo>
                  <a:cubicBezTo>
                    <a:pt x="271" y="252"/>
                    <a:pt x="365" y="262"/>
                    <a:pt x="463" y="266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6"/>
                  </a:cubicBezTo>
                  <a:cubicBezTo>
                    <a:pt x="103" y="41"/>
                    <a:pt x="42" y="21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4837">
              <a:extLst>
                <a:ext uri="{FF2B5EF4-FFF2-40B4-BE49-F238E27FC236}">
                  <a16:creationId xmlns:a16="http://schemas.microsoft.com/office/drawing/2014/main" xmlns="" id="{82647E86-6F81-449B-A0D2-E317739B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6037263"/>
              <a:ext cx="1587" cy="23813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9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3"/>
                    <a:pt x="5" y="124"/>
                    <a:pt x="6" y="159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4838">
              <a:extLst>
                <a:ext uri="{FF2B5EF4-FFF2-40B4-BE49-F238E27FC236}">
                  <a16:creationId xmlns:a16="http://schemas.microsoft.com/office/drawing/2014/main" xmlns="" id="{6356C4DA-6B09-4587-B97C-8EC720E03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6026150"/>
              <a:ext cx="225425" cy="66675"/>
            </a:xfrm>
            <a:custGeom>
              <a:avLst/>
              <a:gdLst>
                <a:gd name="T0" fmla="*/ 1477 w 1486"/>
                <a:gd name="T1" fmla="*/ 0 h 431"/>
                <a:gd name="T2" fmla="*/ 1484 w 1486"/>
                <a:gd name="T3" fmla="*/ 180 h 431"/>
                <a:gd name="T4" fmla="*/ 1301 w 1486"/>
                <a:gd name="T5" fmla="*/ 316 h 431"/>
                <a:gd name="T6" fmla="*/ 259 w 1486"/>
                <a:gd name="T7" fmla="*/ 371 h 431"/>
                <a:gd name="T8" fmla="*/ 7 w 1486"/>
                <a:gd name="T9" fmla="*/ 236 h 431"/>
                <a:gd name="T10" fmla="*/ 0 w 1486"/>
                <a:gd name="T11" fmla="*/ 56 h 431"/>
                <a:gd name="T12" fmla="*/ 252 w 1486"/>
                <a:gd name="T13" fmla="*/ 191 h 431"/>
                <a:gd name="T14" fmla="*/ 1294 w 1486"/>
                <a:gd name="T15" fmla="*/ 136 h 431"/>
                <a:gd name="T16" fmla="*/ 1477 w 1486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1">
                  <a:moveTo>
                    <a:pt x="1477" y="0"/>
                  </a:moveTo>
                  <a:cubicBezTo>
                    <a:pt x="1479" y="60"/>
                    <a:pt x="1482" y="120"/>
                    <a:pt x="1484" y="180"/>
                  </a:cubicBezTo>
                  <a:cubicBezTo>
                    <a:pt x="1486" y="226"/>
                    <a:pt x="1425" y="275"/>
                    <a:pt x="1301" y="316"/>
                  </a:cubicBezTo>
                  <a:cubicBezTo>
                    <a:pt x="1032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1"/>
                    <a:pt x="1026" y="226"/>
                    <a:pt x="1294" y="136"/>
                  </a:cubicBezTo>
                  <a:cubicBezTo>
                    <a:pt x="1419" y="95"/>
                    <a:pt x="1479" y="46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4839">
              <a:extLst>
                <a:ext uri="{FF2B5EF4-FFF2-40B4-BE49-F238E27FC236}">
                  <a16:creationId xmlns:a16="http://schemas.microsoft.com/office/drawing/2014/main" xmlns="" id="{B74CFBB5-FE7D-401F-A811-E01DE2EEA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725" y="5997575"/>
              <a:ext cx="250825" cy="66675"/>
            </a:xfrm>
            <a:custGeom>
              <a:avLst/>
              <a:gdLst>
                <a:gd name="T0" fmla="*/ 421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1 w 1649"/>
                <a:gd name="T9" fmla="*/ 357 h 445"/>
                <a:gd name="T10" fmla="*/ 1311 w 1649"/>
                <a:gd name="T11" fmla="*/ 59 h 445"/>
                <a:gd name="T12" fmla="*/ 1380 w 1649"/>
                <a:gd name="T13" fmla="*/ 330 h 445"/>
                <a:gd name="T14" fmla="*/ 338 w 1649"/>
                <a:gd name="T15" fmla="*/ 385 h 445"/>
                <a:gd name="T16" fmla="*/ 269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7"/>
                  </a:moveTo>
                  <a:cubicBezTo>
                    <a:pt x="676" y="407"/>
                    <a:pt x="1062" y="386"/>
                    <a:pt x="1285" y="312"/>
                  </a:cubicBezTo>
                  <a:cubicBezTo>
                    <a:pt x="1507" y="237"/>
                    <a:pt x="1481" y="137"/>
                    <a:pt x="1227" y="87"/>
                  </a:cubicBezTo>
                  <a:cubicBezTo>
                    <a:pt x="973" y="38"/>
                    <a:pt x="586" y="58"/>
                    <a:pt x="364" y="133"/>
                  </a:cubicBezTo>
                  <a:cubicBezTo>
                    <a:pt x="141" y="207"/>
                    <a:pt x="167" y="308"/>
                    <a:pt x="421" y="357"/>
                  </a:cubicBezTo>
                  <a:moveTo>
                    <a:pt x="1311" y="59"/>
                  </a:moveTo>
                  <a:cubicBezTo>
                    <a:pt x="1618" y="119"/>
                    <a:pt x="1649" y="240"/>
                    <a:pt x="1380" y="330"/>
                  </a:cubicBezTo>
                  <a:cubicBezTo>
                    <a:pt x="1111" y="420"/>
                    <a:pt x="645" y="445"/>
                    <a:pt x="338" y="385"/>
                  </a:cubicBezTo>
                  <a:cubicBezTo>
                    <a:pt x="31" y="326"/>
                    <a:pt x="0" y="204"/>
                    <a:pt x="269" y="114"/>
                  </a:cubicBezTo>
                  <a:cubicBezTo>
                    <a:pt x="537" y="24"/>
                    <a:pt x="1004" y="0"/>
                    <a:pt x="1311" y="59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4840">
              <a:extLst>
                <a:ext uri="{FF2B5EF4-FFF2-40B4-BE49-F238E27FC236}">
                  <a16:creationId xmlns:a16="http://schemas.microsoft.com/office/drawing/2014/main" xmlns="" id="{7D6A6869-0F4D-42CC-92C2-D5B1E2E66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6002338"/>
              <a:ext cx="207962" cy="57150"/>
            </a:xfrm>
            <a:custGeom>
              <a:avLst/>
              <a:gdLst>
                <a:gd name="T0" fmla="*/ 1086 w 1366"/>
                <a:gd name="T1" fmla="*/ 49 h 369"/>
                <a:gd name="T2" fmla="*/ 1144 w 1366"/>
                <a:gd name="T3" fmla="*/ 274 h 369"/>
                <a:gd name="T4" fmla="*/ 281 w 1366"/>
                <a:gd name="T5" fmla="*/ 319 h 369"/>
                <a:gd name="T6" fmla="*/ 223 w 1366"/>
                <a:gd name="T7" fmla="*/ 95 h 369"/>
                <a:gd name="T8" fmla="*/ 1086 w 1366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49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8"/>
                    <a:pt x="535" y="369"/>
                    <a:pt x="281" y="319"/>
                  </a:cubicBezTo>
                  <a:cubicBezTo>
                    <a:pt x="26" y="270"/>
                    <a:pt x="0" y="169"/>
                    <a:pt x="223" y="95"/>
                  </a:cubicBezTo>
                  <a:cubicBezTo>
                    <a:pt x="446" y="20"/>
                    <a:pt x="832" y="0"/>
                    <a:pt x="1086" y="49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4841">
              <a:extLst>
                <a:ext uri="{FF2B5EF4-FFF2-40B4-BE49-F238E27FC236}">
                  <a16:creationId xmlns:a16="http://schemas.microsoft.com/office/drawing/2014/main" xmlns="" id="{27C8ECA2-5BDE-41CC-BA75-D49B0555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6002338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5 w 1244"/>
                <a:gd name="T3" fmla="*/ 72 h 217"/>
                <a:gd name="T4" fmla="*/ 1232 w 1244"/>
                <a:gd name="T5" fmla="*/ 174 h 217"/>
                <a:gd name="T6" fmla="*/ 1025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3"/>
                    <a:pt x="770" y="22"/>
                    <a:pt x="1025" y="72"/>
                  </a:cubicBezTo>
                  <a:cubicBezTo>
                    <a:pt x="1151" y="96"/>
                    <a:pt x="1221" y="134"/>
                    <a:pt x="1232" y="174"/>
                  </a:cubicBezTo>
                  <a:cubicBezTo>
                    <a:pt x="1244" y="125"/>
                    <a:pt x="1174" y="78"/>
                    <a:pt x="1025" y="49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70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4842">
              <a:extLst>
                <a:ext uri="{FF2B5EF4-FFF2-40B4-BE49-F238E27FC236}">
                  <a16:creationId xmlns:a16="http://schemas.microsoft.com/office/drawing/2014/main" xmlns="" id="{FF535EE7-4382-4CBB-B960-0E06EA2F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6046788"/>
              <a:ext cx="69850" cy="41275"/>
            </a:xfrm>
            <a:custGeom>
              <a:avLst/>
              <a:gdLst>
                <a:gd name="T0" fmla="*/ 0 w 463"/>
                <a:gd name="T1" fmla="*/ 0 h 266"/>
                <a:gd name="T2" fmla="*/ 0 w 463"/>
                <a:gd name="T3" fmla="*/ 176 h 266"/>
                <a:gd name="T4" fmla="*/ 189 w 463"/>
                <a:gd name="T5" fmla="*/ 236 h 266"/>
                <a:gd name="T6" fmla="*/ 463 w 463"/>
                <a:gd name="T7" fmla="*/ 266 h 266"/>
                <a:gd name="T8" fmla="*/ 463 w 463"/>
                <a:gd name="T9" fmla="*/ 87 h 266"/>
                <a:gd name="T10" fmla="*/ 182 w 463"/>
                <a:gd name="T11" fmla="*/ 56 h 266"/>
                <a:gd name="T12" fmla="*/ 0 w 463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6">
                  <a:moveTo>
                    <a:pt x="0" y="0"/>
                  </a:moveTo>
                  <a:lnTo>
                    <a:pt x="0" y="176"/>
                  </a:lnTo>
                  <a:cubicBezTo>
                    <a:pt x="43" y="199"/>
                    <a:pt x="105" y="220"/>
                    <a:pt x="189" y="236"/>
                  </a:cubicBezTo>
                  <a:cubicBezTo>
                    <a:pt x="271" y="252"/>
                    <a:pt x="365" y="262"/>
                    <a:pt x="463" y="266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6"/>
                  </a:cubicBezTo>
                  <a:cubicBezTo>
                    <a:pt x="103" y="41"/>
                    <a:pt x="43" y="21"/>
                    <a:pt x="0" y="0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4843">
              <a:extLst>
                <a:ext uri="{FF2B5EF4-FFF2-40B4-BE49-F238E27FC236}">
                  <a16:creationId xmlns:a16="http://schemas.microsoft.com/office/drawing/2014/main" xmlns="" id="{ED94D17B-8C29-4465-A90C-1B54DE28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6002338"/>
              <a:ext cx="0" cy="23813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4"/>
                    <a:pt x="5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4844">
              <a:extLst>
                <a:ext uri="{FF2B5EF4-FFF2-40B4-BE49-F238E27FC236}">
                  <a16:creationId xmlns:a16="http://schemas.microsoft.com/office/drawing/2014/main" xmlns="" id="{CC243055-BC01-467D-A9B7-D26BFB6F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5991225"/>
              <a:ext cx="225425" cy="66675"/>
            </a:xfrm>
            <a:custGeom>
              <a:avLst/>
              <a:gdLst>
                <a:gd name="T0" fmla="*/ 1477 w 1485"/>
                <a:gd name="T1" fmla="*/ 0 h 430"/>
                <a:gd name="T2" fmla="*/ 1484 w 1485"/>
                <a:gd name="T3" fmla="*/ 180 h 430"/>
                <a:gd name="T4" fmla="*/ 1301 w 1485"/>
                <a:gd name="T5" fmla="*/ 315 h 430"/>
                <a:gd name="T6" fmla="*/ 259 w 1485"/>
                <a:gd name="T7" fmla="*/ 370 h 430"/>
                <a:gd name="T8" fmla="*/ 7 w 1485"/>
                <a:gd name="T9" fmla="*/ 235 h 430"/>
                <a:gd name="T10" fmla="*/ 0 w 1485"/>
                <a:gd name="T11" fmla="*/ 55 h 430"/>
                <a:gd name="T12" fmla="*/ 252 w 1485"/>
                <a:gd name="T13" fmla="*/ 190 h 430"/>
                <a:gd name="T14" fmla="*/ 1294 w 1485"/>
                <a:gd name="T15" fmla="*/ 136 h 430"/>
                <a:gd name="T16" fmla="*/ 1477 w 1485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0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5"/>
                    <a:pt x="1425" y="274"/>
                    <a:pt x="1301" y="315"/>
                  </a:cubicBezTo>
                  <a:cubicBezTo>
                    <a:pt x="1032" y="406"/>
                    <a:pt x="566" y="430"/>
                    <a:pt x="259" y="370"/>
                  </a:cubicBezTo>
                  <a:cubicBezTo>
                    <a:pt x="94" y="338"/>
                    <a:pt x="9" y="289"/>
                    <a:pt x="7" y="235"/>
                  </a:cubicBezTo>
                  <a:lnTo>
                    <a:pt x="0" y="55"/>
                  </a:lnTo>
                  <a:cubicBezTo>
                    <a:pt x="2" y="109"/>
                    <a:pt x="87" y="158"/>
                    <a:pt x="252" y="190"/>
                  </a:cubicBezTo>
                  <a:cubicBezTo>
                    <a:pt x="559" y="250"/>
                    <a:pt x="1025" y="225"/>
                    <a:pt x="1294" y="136"/>
                  </a:cubicBezTo>
                  <a:cubicBezTo>
                    <a:pt x="1419" y="94"/>
                    <a:pt x="1479" y="45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4845">
              <a:extLst>
                <a:ext uri="{FF2B5EF4-FFF2-40B4-BE49-F238E27FC236}">
                  <a16:creationId xmlns:a16="http://schemas.microsoft.com/office/drawing/2014/main" xmlns="" id="{41F923CB-5BE0-4F89-A0C7-B27018487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613" y="5962650"/>
              <a:ext cx="250825" cy="66675"/>
            </a:xfrm>
            <a:custGeom>
              <a:avLst/>
              <a:gdLst>
                <a:gd name="T0" fmla="*/ 421 w 1649"/>
                <a:gd name="T1" fmla="*/ 358 h 445"/>
                <a:gd name="T2" fmla="*/ 1285 w 1649"/>
                <a:gd name="T3" fmla="*/ 312 h 445"/>
                <a:gd name="T4" fmla="*/ 1227 w 1649"/>
                <a:gd name="T5" fmla="*/ 88 h 445"/>
                <a:gd name="T6" fmla="*/ 364 w 1649"/>
                <a:gd name="T7" fmla="*/ 133 h 445"/>
                <a:gd name="T8" fmla="*/ 421 w 1649"/>
                <a:gd name="T9" fmla="*/ 358 h 445"/>
                <a:gd name="T10" fmla="*/ 1311 w 1649"/>
                <a:gd name="T11" fmla="*/ 60 h 445"/>
                <a:gd name="T12" fmla="*/ 1380 w 1649"/>
                <a:gd name="T13" fmla="*/ 331 h 445"/>
                <a:gd name="T14" fmla="*/ 338 w 1649"/>
                <a:gd name="T15" fmla="*/ 386 h 445"/>
                <a:gd name="T16" fmla="*/ 268 w 1649"/>
                <a:gd name="T17" fmla="*/ 115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8"/>
                  </a:moveTo>
                  <a:cubicBezTo>
                    <a:pt x="675" y="407"/>
                    <a:pt x="1062" y="387"/>
                    <a:pt x="1285" y="312"/>
                  </a:cubicBezTo>
                  <a:cubicBezTo>
                    <a:pt x="1507" y="238"/>
                    <a:pt x="1481" y="137"/>
                    <a:pt x="1227" y="88"/>
                  </a:cubicBezTo>
                  <a:cubicBezTo>
                    <a:pt x="973" y="38"/>
                    <a:pt x="586" y="59"/>
                    <a:pt x="364" y="133"/>
                  </a:cubicBezTo>
                  <a:cubicBezTo>
                    <a:pt x="141" y="208"/>
                    <a:pt x="167" y="308"/>
                    <a:pt x="421" y="358"/>
                  </a:cubicBezTo>
                  <a:close/>
                  <a:moveTo>
                    <a:pt x="1311" y="60"/>
                  </a:moveTo>
                  <a:cubicBezTo>
                    <a:pt x="1618" y="119"/>
                    <a:pt x="1649" y="241"/>
                    <a:pt x="1380" y="331"/>
                  </a:cubicBezTo>
                  <a:cubicBezTo>
                    <a:pt x="1111" y="421"/>
                    <a:pt x="644" y="445"/>
                    <a:pt x="338" y="386"/>
                  </a:cubicBezTo>
                  <a:cubicBezTo>
                    <a:pt x="31" y="326"/>
                    <a:pt x="0" y="205"/>
                    <a:pt x="268" y="115"/>
                  </a:cubicBezTo>
                  <a:cubicBezTo>
                    <a:pt x="537" y="25"/>
                    <a:pt x="1004" y="0"/>
                    <a:pt x="1311" y="60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4846">
              <a:extLst>
                <a:ext uri="{FF2B5EF4-FFF2-40B4-BE49-F238E27FC236}">
                  <a16:creationId xmlns:a16="http://schemas.microsoft.com/office/drawing/2014/main" xmlns="" id="{85C13F5C-E9CA-482A-8C7D-8AD1E472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5967413"/>
              <a:ext cx="207962" cy="57150"/>
            </a:xfrm>
            <a:custGeom>
              <a:avLst/>
              <a:gdLst>
                <a:gd name="T0" fmla="*/ 1085 w 1365"/>
                <a:gd name="T1" fmla="*/ 50 h 369"/>
                <a:gd name="T2" fmla="*/ 1143 w 1365"/>
                <a:gd name="T3" fmla="*/ 274 h 369"/>
                <a:gd name="T4" fmla="*/ 279 w 1365"/>
                <a:gd name="T5" fmla="*/ 319 h 369"/>
                <a:gd name="T6" fmla="*/ 222 w 1365"/>
                <a:gd name="T7" fmla="*/ 95 h 369"/>
                <a:gd name="T8" fmla="*/ 1085 w 1365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369">
                  <a:moveTo>
                    <a:pt x="1085" y="50"/>
                  </a:moveTo>
                  <a:cubicBezTo>
                    <a:pt x="1340" y="99"/>
                    <a:pt x="1365" y="199"/>
                    <a:pt x="1143" y="274"/>
                  </a:cubicBezTo>
                  <a:cubicBezTo>
                    <a:pt x="920" y="348"/>
                    <a:pt x="534" y="369"/>
                    <a:pt x="279" y="319"/>
                  </a:cubicBezTo>
                  <a:cubicBezTo>
                    <a:pt x="25" y="270"/>
                    <a:pt x="0" y="169"/>
                    <a:pt x="222" y="95"/>
                  </a:cubicBezTo>
                  <a:cubicBezTo>
                    <a:pt x="445" y="20"/>
                    <a:pt x="831" y="0"/>
                    <a:pt x="1085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4847">
              <a:extLst>
                <a:ext uri="{FF2B5EF4-FFF2-40B4-BE49-F238E27FC236}">
                  <a16:creationId xmlns:a16="http://schemas.microsoft.com/office/drawing/2014/main" xmlns="" id="{BB9DFDF1-53A5-4E1A-88B1-EDA8D8B28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5967413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2 h 217"/>
                <a:gd name="T4" fmla="*/ 1232 w 1244"/>
                <a:gd name="T5" fmla="*/ 174 h 217"/>
                <a:gd name="T6" fmla="*/ 1024 w 1244"/>
                <a:gd name="T7" fmla="*/ 50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3"/>
                    <a:pt x="770" y="22"/>
                    <a:pt x="1024" y="72"/>
                  </a:cubicBezTo>
                  <a:cubicBezTo>
                    <a:pt x="1151" y="96"/>
                    <a:pt x="1221" y="134"/>
                    <a:pt x="1232" y="174"/>
                  </a:cubicBezTo>
                  <a:cubicBezTo>
                    <a:pt x="1244" y="125"/>
                    <a:pt x="1174" y="79"/>
                    <a:pt x="1024" y="50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4848">
              <a:extLst>
                <a:ext uri="{FF2B5EF4-FFF2-40B4-BE49-F238E27FC236}">
                  <a16:creationId xmlns:a16="http://schemas.microsoft.com/office/drawing/2014/main" xmlns="" id="{87CB8068-2CF4-4C88-9BAB-87DBF62E9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938" y="5980113"/>
              <a:ext cx="122237" cy="34925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3 h 222"/>
                <a:gd name="T10" fmla="*/ 651 w 802"/>
                <a:gd name="T11" fmla="*/ 63 h 222"/>
                <a:gd name="T12" fmla="*/ 541 w 802"/>
                <a:gd name="T13" fmla="*/ 41 h 222"/>
                <a:gd name="T14" fmla="*/ 536 w 802"/>
                <a:gd name="T15" fmla="*/ 43 h 222"/>
                <a:gd name="T16" fmla="*/ 337 w 802"/>
                <a:gd name="T17" fmla="*/ 195 h 222"/>
                <a:gd name="T18" fmla="*/ 473 w 802"/>
                <a:gd name="T19" fmla="*/ 180 h 222"/>
                <a:gd name="T20" fmla="*/ 461 w 802"/>
                <a:gd name="T21" fmla="*/ 133 h 222"/>
                <a:gd name="T22" fmla="*/ 338 w 802"/>
                <a:gd name="T23" fmla="*/ 110 h 222"/>
                <a:gd name="T24" fmla="*/ 333 w 802"/>
                <a:gd name="T25" fmla="*/ 111 h 222"/>
                <a:gd name="T26" fmla="*/ 170 w 802"/>
                <a:gd name="T27" fmla="*/ 166 h 222"/>
                <a:gd name="T28" fmla="*/ 293 w 802"/>
                <a:gd name="T29" fmla="*/ 190 h 222"/>
                <a:gd name="T30" fmla="*/ 337 w 802"/>
                <a:gd name="T31" fmla="*/ 195 h 222"/>
                <a:gd name="T32" fmla="*/ 587 w 802"/>
                <a:gd name="T33" fmla="*/ 139 h 222"/>
                <a:gd name="T34" fmla="*/ 541 w 802"/>
                <a:gd name="T35" fmla="*/ 193 h 222"/>
                <a:gd name="T36" fmla="*/ 313 w 802"/>
                <a:gd name="T37" fmla="*/ 219 h 222"/>
                <a:gd name="T38" fmla="*/ 233 w 802"/>
                <a:gd name="T39" fmla="*/ 210 h 222"/>
                <a:gd name="T40" fmla="*/ 220 w 802"/>
                <a:gd name="T41" fmla="*/ 207 h 222"/>
                <a:gd name="T42" fmla="*/ 215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7 h 222"/>
                <a:gd name="T56" fmla="*/ 86 w 802"/>
                <a:gd name="T57" fmla="*/ 194 h 222"/>
                <a:gd name="T58" fmla="*/ 75 w 802"/>
                <a:gd name="T59" fmla="*/ 192 h 222"/>
                <a:gd name="T60" fmla="*/ 18 w 802"/>
                <a:gd name="T61" fmla="*/ 181 h 222"/>
                <a:gd name="T62" fmla="*/ 42 w 802"/>
                <a:gd name="T63" fmla="*/ 172 h 222"/>
                <a:gd name="T64" fmla="*/ 0 w 802"/>
                <a:gd name="T65" fmla="*/ 164 h 222"/>
                <a:gd name="T66" fmla="*/ 56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2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2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2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5 w 802"/>
                <a:gd name="T107" fmla="*/ 35 h 222"/>
                <a:gd name="T108" fmla="*/ 711 w 802"/>
                <a:gd name="T109" fmla="*/ 43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7" y="111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3"/>
                    <a:pt x="661" y="103"/>
                  </a:cubicBezTo>
                  <a:cubicBezTo>
                    <a:pt x="701" y="89"/>
                    <a:pt x="696" y="71"/>
                    <a:pt x="651" y="63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7" y="195"/>
                  </a:moveTo>
                  <a:cubicBezTo>
                    <a:pt x="384" y="197"/>
                    <a:pt x="438" y="192"/>
                    <a:pt x="473" y="180"/>
                  </a:cubicBezTo>
                  <a:cubicBezTo>
                    <a:pt x="519" y="165"/>
                    <a:pt x="514" y="144"/>
                    <a:pt x="461" y="133"/>
                  </a:cubicBezTo>
                  <a:lnTo>
                    <a:pt x="338" y="110"/>
                  </a:lnTo>
                  <a:lnTo>
                    <a:pt x="333" y="111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2"/>
                    <a:pt x="321" y="194"/>
                    <a:pt x="337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3"/>
                  </a:cubicBezTo>
                  <a:cubicBezTo>
                    <a:pt x="483" y="213"/>
                    <a:pt x="393" y="222"/>
                    <a:pt x="313" y="219"/>
                  </a:cubicBezTo>
                  <a:cubicBezTo>
                    <a:pt x="285" y="217"/>
                    <a:pt x="257" y="214"/>
                    <a:pt x="233" y="210"/>
                  </a:cubicBezTo>
                  <a:lnTo>
                    <a:pt x="220" y="207"/>
                  </a:lnTo>
                  <a:lnTo>
                    <a:pt x="215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7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8" y="181"/>
                  </a:lnTo>
                  <a:lnTo>
                    <a:pt x="42" y="172"/>
                  </a:lnTo>
                  <a:lnTo>
                    <a:pt x="0" y="164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2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2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5" y="35"/>
                  </a:lnTo>
                  <a:lnTo>
                    <a:pt x="711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6"/>
                    <a:pt x="587" y="139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4849">
              <a:extLst>
                <a:ext uri="{FF2B5EF4-FFF2-40B4-BE49-F238E27FC236}">
                  <a16:creationId xmlns:a16="http://schemas.microsoft.com/office/drawing/2014/main" xmlns="" id="{0162DB0D-D1D3-4DD2-9EE5-9EEE4FA20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938" y="5976938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7 w 802"/>
                <a:gd name="T5" fmla="*/ 110 h 222"/>
                <a:gd name="T6" fmla="*/ 543 w 802"/>
                <a:gd name="T7" fmla="*/ 115 h 222"/>
                <a:gd name="T8" fmla="*/ 661 w 802"/>
                <a:gd name="T9" fmla="*/ 102 h 222"/>
                <a:gd name="T10" fmla="*/ 651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7 w 802"/>
                <a:gd name="T17" fmla="*/ 194 h 222"/>
                <a:gd name="T18" fmla="*/ 473 w 802"/>
                <a:gd name="T19" fmla="*/ 180 h 222"/>
                <a:gd name="T20" fmla="*/ 461 w 802"/>
                <a:gd name="T21" fmla="*/ 133 h 222"/>
                <a:gd name="T22" fmla="*/ 338 w 802"/>
                <a:gd name="T23" fmla="*/ 109 h 222"/>
                <a:gd name="T24" fmla="*/ 333 w 802"/>
                <a:gd name="T25" fmla="*/ 111 h 222"/>
                <a:gd name="T26" fmla="*/ 170 w 802"/>
                <a:gd name="T27" fmla="*/ 165 h 222"/>
                <a:gd name="T28" fmla="*/ 293 w 802"/>
                <a:gd name="T29" fmla="*/ 189 h 222"/>
                <a:gd name="T30" fmla="*/ 337 w 802"/>
                <a:gd name="T31" fmla="*/ 194 h 222"/>
                <a:gd name="T32" fmla="*/ 587 w 802"/>
                <a:gd name="T33" fmla="*/ 138 h 222"/>
                <a:gd name="T34" fmla="*/ 541 w 802"/>
                <a:gd name="T35" fmla="*/ 193 h 222"/>
                <a:gd name="T36" fmla="*/ 313 w 802"/>
                <a:gd name="T37" fmla="*/ 218 h 222"/>
                <a:gd name="T38" fmla="*/ 233 w 802"/>
                <a:gd name="T39" fmla="*/ 209 h 222"/>
                <a:gd name="T40" fmla="*/ 220 w 802"/>
                <a:gd name="T41" fmla="*/ 207 h 222"/>
                <a:gd name="T42" fmla="*/ 215 w 802"/>
                <a:gd name="T43" fmla="*/ 208 h 222"/>
                <a:gd name="T44" fmla="*/ 195 w 802"/>
                <a:gd name="T45" fmla="*/ 215 h 222"/>
                <a:gd name="T46" fmla="*/ 184 w 802"/>
                <a:gd name="T47" fmla="*/ 212 h 222"/>
                <a:gd name="T48" fmla="*/ 127 w 802"/>
                <a:gd name="T49" fmla="*/ 201 h 222"/>
                <a:gd name="T50" fmla="*/ 151 w 802"/>
                <a:gd name="T51" fmla="*/ 193 h 222"/>
                <a:gd name="T52" fmla="*/ 110 w 802"/>
                <a:gd name="T53" fmla="*/ 185 h 222"/>
                <a:gd name="T54" fmla="*/ 105 w 802"/>
                <a:gd name="T55" fmla="*/ 187 h 222"/>
                <a:gd name="T56" fmla="*/ 86 w 802"/>
                <a:gd name="T57" fmla="*/ 193 h 222"/>
                <a:gd name="T58" fmla="*/ 75 w 802"/>
                <a:gd name="T59" fmla="*/ 191 h 222"/>
                <a:gd name="T60" fmla="*/ 18 w 802"/>
                <a:gd name="T61" fmla="*/ 180 h 222"/>
                <a:gd name="T62" fmla="*/ 42 w 802"/>
                <a:gd name="T63" fmla="*/ 172 h 222"/>
                <a:gd name="T64" fmla="*/ 0 w 802"/>
                <a:gd name="T65" fmla="*/ 164 h 222"/>
                <a:gd name="T66" fmla="*/ 56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2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1 h 222"/>
                <a:gd name="T84" fmla="*/ 492 w 802"/>
                <a:gd name="T85" fmla="*/ 0 h 222"/>
                <a:gd name="T86" fmla="*/ 522 w 802"/>
                <a:gd name="T87" fmla="*/ 5 h 222"/>
                <a:gd name="T88" fmla="*/ 533 w 802"/>
                <a:gd name="T89" fmla="*/ 8 h 222"/>
                <a:gd name="T90" fmla="*/ 552 w 802"/>
                <a:gd name="T91" fmla="*/ 1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2 h 222"/>
                <a:gd name="T104" fmla="*/ 666 w 802"/>
                <a:gd name="T105" fmla="*/ 21 h 222"/>
                <a:gd name="T106" fmla="*/ 735 w 802"/>
                <a:gd name="T107" fmla="*/ 34 h 222"/>
                <a:gd name="T108" fmla="*/ 711 w 802"/>
                <a:gd name="T109" fmla="*/ 42 h 222"/>
                <a:gd name="T110" fmla="*/ 729 w 802"/>
                <a:gd name="T111" fmla="*/ 116 h 222"/>
                <a:gd name="T112" fmla="*/ 587 w 802"/>
                <a:gd name="T113" fmla="*/ 13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7" y="110"/>
                  </a:lnTo>
                  <a:cubicBezTo>
                    <a:pt x="518" y="112"/>
                    <a:pt x="530" y="114"/>
                    <a:pt x="543" y="115"/>
                  </a:cubicBezTo>
                  <a:cubicBezTo>
                    <a:pt x="584" y="117"/>
                    <a:pt x="631" y="112"/>
                    <a:pt x="661" y="102"/>
                  </a:cubicBezTo>
                  <a:cubicBezTo>
                    <a:pt x="701" y="89"/>
                    <a:pt x="696" y="71"/>
                    <a:pt x="651" y="62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7" y="194"/>
                  </a:moveTo>
                  <a:cubicBezTo>
                    <a:pt x="384" y="197"/>
                    <a:pt x="438" y="191"/>
                    <a:pt x="473" y="180"/>
                  </a:cubicBezTo>
                  <a:cubicBezTo>
                    <a:pt x="519" y="164"/>
                    <a:pt x="514" y="143"/>
                    <a:pt x="461" y="133"/>
                  </a:cubicBezTo>
                  <a:lnTo>
                    <a:pt x="338" y="109"/>
                  </a:lnTo>
                  <a:lnTo>
                    <a:pt x="333" y="111"/>
                  </a:lnTo>
                  <a:lnTo>
                    <a:pt x="170" y="165"/>
                  </a:lnTo>
                  <a:lnTo>
                    <a:pt x="293" y="189"/>
                  </a:lnTo>
                  <a:cubicBezTo>
                    <a:pt x="306" y="192"/>
                    <a:pt x="321" y="193"/>
                    <a:pt x="337" y="194"/>
                  </a:cubicBezTo>
                  <a:close/>
                  <a:moveTo>
                    <a:pt x="587" y="138"/>
                  </a:moveTo>
                  <a:cubicBezTo>
                    <a:pt x="606" y="156"/>
                    <a:pt x="591" y="176"/>
                    <a:pt x="541" y="193"/>
                  </a:cubicBezTo>
                  <a:cubicBezTo>
                    <a:pt x="483" y="213"/>
                    <a:pt x="393" y="222"/>
                    <a:pt x="313" y="218"/>
                  </a:cubicBezTo>
                  <a:cubicBezTo>
                    <a:pt x="285" y="217"/>
                    <a:pt x="257" y="214"/>
                    <a:pt x="233" y="209"/>
                  </a:cubicBezTo>
                  <a:lnTo>
                    <a:pt x="220" y="207"/>
                  </a:lnTo>
                  <a:lnTo>
                    <a:pt x="215" y="208"/>
                  </a:lnTo>
                  <a:lnTo>
                    <a:pt x="195" y="215"/>
                  </a:lnTo>
                  <a:lnTo>
                    <a:pt x="184" y="212"/>
                  </a:lnTo>
                  <a:lnTo>
                    <a:pt x="127" y="201"/>
                  </a:lnTo>
                  <a:lnTo>
                    <a:pt x="151" y="193"/>
                  </a:lnTo>
                  <a:lnTo>
                    <a:pt x="110" y="185"/>
                  </a:lnTo>
                  <a:lnTo>
                    <a:pt x="105" y="187"/>
                  </a:lnTo>
                  <a:lnTo>
                    <a:pt x="86" y="193"/>
                  </a:lnTo>
                  <a:lnTo>
                    <a:pt x="75" y="191"/>
                  </a:lnTo>
                  <a:lnTo>
                    <a:pt x="18" y="180"/>
                  </a:lnTo>
                  <a:lnTo>
                    <a:pt x="42" y="172"/>
                  </a:lnTo>
                  <a:lnTo>
                    <a:pt x="0" y="164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2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522" y="5"/>
                  </a:lnTo>
                  <a:lnTo>
                    <a:pt x="533" y="8"/>
                  </a:lnTo>
                  <a:lnTo>
                    <a:pt x="552" y="1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2"/>
                  </a:lnTo>
                  <a:lnTo>
                    <a:pt x="666" y="21"/>
                  </a:lnTo>
                  <a:lnTo>
                    <a:pt x="735" y="34"/>
                  </a:lnTo>
                  <a:lnTo>
                    <a:pt x="711" y="42"/>
                  </a:lnTo>
                  <a:cubicBezTo>
                    <a:pt x="793" y="58"/>
                    <a:pt x="802" y="91"/>
                    <a:pt x="729" y="116"/>
                  </a:cubicBezTo>
                  <a:cubicBezTo>
                    <a:pt x="692" y="128"/>
                    <a:pt x="640" y="136"/>
                    <a:pt x="587" y="138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4850">
              <a:extLst>
                <a:ext uri="{FF2B5EF4-FFF2-40B4-BE49-F238E27FC236}">
                  <a16:creationId xmlns:a16="http://schemas.microsoft.com/office/drawing/2014/main" xmlns="" id="{AF122140-D29F-4F4B-8610-09EFF7F0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6011863"/>
              <a:ext cx="71437" cy="41275"/>
            </a:xfrm>
            <a:custGeom>
              <a:avLst/>
              <a:gdLst>
                <a:gd name="T0" fmla="*/ 0 w 463"/>
                <a:gd name="T1" fmla="*/ 0 h 266"/>
                <a:gd name="T2" fmla="*/ 0 w 463"/>
                <a:gd name="T3" fmla="*/ 176 h 266"/>
                <a:gd name="T4" fmla="*/ 189 w 463"/>
                <a:gd name="T5" fmla="*/ 236 h 266"/>
                <a:gd name="T6" fmla="*/ 463 w 463"/>
                <a:gd name="T7" fmla="*/ 266 h 266"/>
                <a:gd name="T8" fmla="*/ 463 w 463"/>
                <a:gd name="T9" fmla="*/ 87 h 266"/>
                <a:gd name="T10" fmla="*/ 182 w 463"/>
                <a:gd name="T11" fmla="*/ 56 h 266"/>
                <a:gd name="T12" fmla="*/ 0 w 463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6">
                  <a:moveTo>
                    <a:pt x="0" y="0"/>
                  </a:moveTo>
                  <a:lnTo>
                    <a:pt x="0" y="176"/>
                  </a:lnTo>
                  <a:cubicBezTo>
                    <a:pt x="42" y="199"/>
                    <a:pt x="105" y="220"/>
                    <a:pt x="189" y="236"/>
                  </a:cubicBezTo>
                  <a:cubicBezTo>
                    <a:pt x="271" y="252"/>
                    <a:pt x="365" y="262"/>
                    <a:pt x="463" y="266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6"/>
                  </a:cubicBezTo>
                  <a:cubicBezTo>
                    <a:pt x="103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4851">
              <a:extLst>
                <a:ext uri="{FF2B5EF4-FFF2-40B4-BE49-F238E27FC236}">
                  <a16:creationId xmlns:a16="http://schemas.microsoft.com/office/drawing/2014/main" xmlns="" id="{3907EC4B-614E-421E-B825-D42AF77E4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5970588"/>
              <a:ext cx="1587" cy="23813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4"/>
                    <a:pt x="5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4852">
              <a:extLst>
                <a:ext uri="{FF2B5EF4-FFF2-40B4-BE49-F238E27FC236}">
                  <a16:creationId xmlns:a16="http://schemas.microsoft.com/office/drawing/2014/main" xmlns="" id="{E4BBFBBC-32A8-4875-B373-F7139CC09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5959475"/>
              <a:ext cx="225425" cy="65088"/>
            </a:xfrm>
            <a:custGeom>
              <a:avLst/>
              <a:gdLst>
                <a:gd name="T0" fmla="*/ 1477 w 1486"/>
                <a:gd name="T1" fmla="*/ 0 h 430"/>
                <a:gd name="T2" fmla="*/ 1484 w 1486"/>
                <a:gd name="T3" fmla="*/ 180 h 430"/>
                <a:gd name="T4" fmla="*/ 1301 w 1486"/>
                <a:gd name="T5" fmla="*/ 316 h 430"/>
                <a:gd name="T6" fmla="*/ 259 w 1486"/>
                <a:gd name="T7" fmla="*/ 370 h 430"/>
                <a:gd name="T8" fmla="*/ 7 w 1486"/>
                <a:gd name="T9" fmla="*/ 235 h 430"/>
                <a:gd name="T10" fmla="*/ 0 w 1486"/>
                <a:gd name="T11" fmla="*/ 55 h 430"/>
                <a:gd name="T12" fmla="*/ 252 w 1486"/>
                <a:gd name="T13" fmla="*/ 190 h 430"/>
                <a:gd name="T14" fmla="*/ 1294 w 1486"/>
                <a:gd name="T15" fmla="*/ 136 h 430"/>
                <a:gd name="T16" fmla="*/ 1477 w 1486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0">
                  <a:moveTo>
                    <a:pt x="1477" y="0"/>
                  </a:moveTo>
                  <a:cubicBezTo>
                    <a:pt x="1479" y="60"/>
                    <a:pt x="1482" y="120"/>
                    <a:pt x="1484" y="180"/>
                  </a:cubicBezTo>
                  <a:cubicBezTo>
                    <a:pt x="1486" y="225"/>
                    <a:pt x="1425" y="274"/>
                    <a:pt x="1301" y="316"/>
                  </a:cubicBezTo>
                  <a:cubicBezTo>
                    <a:pt x="1032" y="406"/>
                    <a:pt x="566" y="430"/>
                    <a:pt x="259" y="370"/>
                  </a:cubicBezTo>
                  <a:cubicBezTo>
                    <a:pt x="94" y="338"/>
                    <a:pt x="9" y="289"/>
                    <a:pt x="7" y="235"/>
                  </a:cubicBezTo>
                  <a:lnTo>
                    <a:pt x="0" y="55"/>
                  </a:lnTo>
                  <a:cubicBezTo>
                    <a:pt x="2" y="109"/>
                    <a:pt x="87" y="158"/>
                    <a:pt x="252" y="190"/>
                  </a:cubicBezTo>
                  <a:cubicBezTo>
                    <a:pt x="559" y="250"/>
                    <a:pt x="1026" y="225"/>
                    <a:pt x="1294" y="136"/>
                  </a:cubicBezTo>
                  <a:cubicBezTo>
                    <a:pt x="1419" y="94"/>
                    <a:pt x="1479" y="45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4853">
              <a:extLst>
                <a:ext uri="{FF2B5EF4-FFF2-40B4-BE49-F238E27FC236}">
                  <a16:creationId xmlns:a16="http://schemas.microsoft.com/office/drawing/2014/main" xmlns="" id="{8D2BB548-50C7-44D7-8367-BE57BD38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725" y="5929313"/>
              <a:ext cx="250825" cy="68263"/>
            </a:xfrm>
            <a:custGeom>
              <a:avLst/>
              <a:gdLst>
                <a:gd name="T0" fmla="*/ 421 w 1649"/>
                <a:gd name="T1" fmla="*/ 358 h 445"/>
                <a:gd name="T2" fmla="*/ 1285 w 1649"/>
                <a:gd name="T3" fmla="*/ 312 h 445"/>
                <a:gd name="T4" fmla="*/ 1227 w 1649"/>
                <a:gd name="T5" fmla="*/ 88 h 445"/>
                <a:gd name="T6" fmla="*/ 364 w 1649"/>
                <a:gd name="T7" fmla="*/ 133 h 445"/>
                <a:gd name="T8" fmla="*/ 421 w 1649"/>
                <a:gd name="T9" fmla="*/ 358 h 445"/>
                <a:gd name="T10" fmla="*/ 1311 w 1649"/>
                <a:gd name="T11" fmla="*/ 60 h 445"/>
                <a:gd name="T12" fmla="*/ 1380 w 1649"/>
                <a:gd name="T13" fmla="*/ 331 h 445"/>
                <a:gd name="T14" fmla="*/ 338 w 1649"/>
                <a:gd name="T15" fmla="*/ 386 h 445"/>
                <a:gd name="T16" fmla="*/ 269 w 1649"/>
                <a:gd name="T17" fmla="*/ 115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8"/>
                  </a:moveTo>
                  <a:cubicBezTo>
                    <a:pt x="676" y="407"/>
                    <a:pt x="1062" y="387"/>
                    <a:pt x="1285" y="312"/>
                  </a:cubicBezTo>
                  <a:cubicBezTo>
                    <a:pt x="1507" y="238"/>
                    <a:pt x="1481" y="137"/>
                    <a:pt x="1227" y="88"/>
                  </a:cubicBezTo>
                  <a:cubicBezTo>
                    <a:pt x="973" y="38"/>
                    <a:pt x="586" y="59"/>
                    <a:pt x="364" y="133"/>
                  </a:cubicBezTo>
                  <a:cubicBezTo>
                    <a:pt x="141" y="208"/>
                    <a:pt x="167" y="308"/>
                    <a:pt x="421" y="358"/>
                  </a:cubicBezTo>
                  <a:moveTo>
                    <a:pt x="1311" y="60"/>
                  </a:moveTo>
                  <a:cubicBezTo>
                    <a:pt x="1618" y="119"/>
                    <a:pt x="1649" y="241"/>
                    <a:pt x="1380" y="331"/>
                  </a:cubicBezTo>
                  <a:cubicBezTo>
                    <a:pt x="1111" y="421"/>
                    <a:pt x="645" y="445"/>
                    <a:pt x="338" y="386"/>
                  </a:cubicBezTo>
                  <a:cubicBezTo>
                    <a:pt x="31" y="326"/>
                    <a:pt x="0" y="205"/>
                    <a:pt x="269" y="115"/>
                  </a:cubicBezTo>
                  <a:cubicBezTo>
                    <a:pt x="537" y="25"/>
                    <a:pt x="1004" y="0"/>
                    <a:pt x="1311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4854">
              <a:extLst>
                <a:ext uri="{FF2B5EF4-FFF2-40B4-BE49-F238E27FC236}">
                  <a16:creationId xmlns:a16="http://schemas.microsoft.com/office/drawing/2014/main" xmlns="" id="{8F12F406-BE1D-4CD3-A205-FAB80E357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5935663"/>
              <a:ext cx="207962" cy="55563"/>
            </a:xfrm>
            <a:custGeom>
              <a:avLst/>
              <a:gdLst>
                <a:gd name="T0" fmla="*/ 1086 w 1366"/>
                <a:gd name="T1" fmla="*/ 49 h 369"/>
                <a:gd name="T2" fmla="*/ 1144 w 1366"/>
                <a:gd name="T3" fmla="*/ 274 h 369"/>
                <a:gd name="T4" fmla="*/ 281 w 1366"/>
                <a:gd name="T5" fmla="*/ 319 h 369"/>
                <a:gd name="T6" fmla="*/ 223 w 1366"/>
                <a:gd name="T7" fmla="*/ 95 h 369"/>
                <a:gd name="T8" fmla="*/ 1086 w 1366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49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9"/>
                    <a:pt x="535" y="369"/>
                    <a:pt x="281" y="319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6" y="20"/>
                    <a:pt x="832" y="0"/>
                    <a:pt x="1086" y="49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4855">
              <a:extLst>
                <a:ext uri="{FF2B5EF4-FFF2-40B4-BE49-F238E27FC236}">
                  <a16:creationId xmlns:a16="http://schemas.microsoft.com/office/drawing/2014/main" xmlns="" id="{52B37CAC-CD96-44D3-B2AC-E362BDFC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5935663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5 w 1244"/>
                <a:gd name="T3" fmla="*/ 72 h 217"/>
                <a:gd name="T4" fmla="*/ 1232 w 1244"/>
                <a:gd name="T5" fmla="*/ 174 h 217"/>
                <a:gd name="T6" fmla="*/ 1025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3"/>
                    <a:pt x="770" y="23"/>
                    <a:pt x="1025" y="72"/>
                  </a:cubicBezTo>
                  <a:cubicBezTo>
                    <a:pt x="1151" y="97"/>
                    <a:pt x="1221" y="134"/>
                    <a:pt x="1232" y="174"/>
                  </a:cubicBezTo>
                  <a:cubicBezTo>
                    <a:pt x="1244" y="125"/>
                    <a:pt x="1174" y="79"/>
                    <a:pt x="1025" y="49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70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4856">
              <a:extLst>
                <a:ext uri="{FF2B5EF4-FFF2-40B4-BE49-F238E27FC236}">
                  <a16:creationId xmlns:a16="http://schemas.microsoft.com/office/drawing/2014/main" xmlns="" id="{03A88F3C-CAB7-4732-88C3-6B72303DD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050" y="5948363"/>
              <a:ext cx="120650" cy="33338"/>
            </a:xfrm>
            <a:custGeom>
              <a:avLst/>
              <a:gdLst>
                <a:gd name="T0" fmla="*/ 535 w 801"/>
                <a:gd name="T1" fmla="*/ 43 h 222"/>
                <a:gd name="T2" fmla="*/ 397 w 801"/>
                <a:gd name="T3" fmla="*/ 89 h 222"/>
                <a:gd name="T4" fmla="*/ 506 w 801"/>
                <a:gd name="T5" fmla="*/ 111 h 222"/>
                <a:gd name="T6" fmla="*/ 542 w 801"/>
                <a:gd name="T7" fmla="*/ 115 h 222"/>
                <a:gd name="T8" fmla="*/ 660 w 801"/>
                <a:gd name="T9" fmla="*/ 103 h 222"/>
                <a:gd name="T10" fmla="*/ 650 w 801"/>
                <a:gd name="T11" fmla="*/ 63 h 222"/>
                <a:gd name="T12" fmla="*/ 540 w 801"/>
                <a:gd name="T13" fmla="*/ 41 h 222"/>
                <a:gd name="T14" fmla="*/ 535 w 801"/>
                <a:gd name="T15" fmla="*/ 43 h 222"/>
                <a:gd name="T16" fmla="*/ 336 w 801"/>
                <a:gd name="T17" fmla="*/ 195 h 222"/>
                <a:gd name="T18" fmla="*/ 472 w 801"/>
                <a:gd name="T19" fmla="*/ 180 h 222"/>
                <a:gd name="T20" fmla="*/ 460 w 801"/>
                <a:gd name="T21" fmla="*/ 134 h 222"/>
                <a:gd name="T22" fmla="*/ 337 w 801"/>
                <a:gd name="T23" fmla="*/ 110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5 h 222"/>
                <a:gd name="T32" fmla="*/ 586 w 801"/>
                <a:gd name="T33" fmla="*/ 139 h 222"/>
                <a:gd name="T34" fmla="*/ 540 w 801"/>
                <a:gd name="T35" fmla="*/ 193 h 222"/>
                <a:gd name="T36" fmla="*/ 313 w 801"/>
                <a:gd name="T37" fmla="*/ 219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7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1 h 222"/>
                <a:gd name="T62" fmla="*/ 41 w 801"/>
                <a:gd name="T63" fmla="*/ 173 h 222"/>
                <a:gd name="T64" fmla="*/ 0 w 801"/>
                <a:gd name="T65" fmla="*/ 165 h 222"/>
                <a:gd name="T66" fmla="*/ 55 w 801"/>
                <a:gd name="T67" fmla="*/ 146 h 222"/>
                <a:gd name="T68" fmla="*/ 59 w 801"/>
                <a:gd name="T69" fmla="*/ 144 h 222"/>
                <a:gd name="T70" fmla="*/ 89 w 801"/>
                <a:gd name="T71" fmla="*/ 150 h 222"/>
                <a:gd name="T72" fmla="*/ 101 w 801"/>
                <a:gd name="T73" fmla="*/ 152 h 222"/>
                <a:gd name="T74" fmla="*/ 268 w 801"/>
                <a:gd name="T75" fmla="*/ 96 h 222"/>
                <a:gd name="T76" fmla="*/ 328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5 h 222"/>
                <a:gd name="T108" fmla="*/ 710 w 801"/>
                <a:gd name="T109" fmla="*/ 43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5" y="43"/>
                  </a:moveTo>
                  <a:lnTo>
                    <a:pt x="397" y="89"/>
                  </a:lnTo>
                  <a:lnTo>
                    <a:pt x="506" y="111"/>
                  </a:lnTo>
                  <a:cubicBezTo>
                    <a:pt x="517" y="113"/>
                    <a:pt x="529" y="114"/>
                    <a:pt x="542" y="115"/>
                  </a:cubicBezTo>
                  <a:cubicBezTo>
                    <a:pt x="583" y="117"/>
                    <a:pt x="630" y="113"/>
                    <a:pt x="660" y="103"/>
                  </a:cubicBezTo>
                  <a:cubicBezTo>
                    <a:pt x="700" y="89"/>
                    <a:pt x="695" y="71"/>
                    <a:pt x="650" y="63"/>
                  </a:cubicBezTo>
                  <a:lnTo>
                    <a:pt x="540" y="41"/>
                  </a:lnTo>
                  <a:lnTo>
                    <a:pt x="535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2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0" y="193"/>
                  </a:cubicBezTo>
                  <a:cubicBezTo>
                    <a:pt x="482" y="213"/>
                    <a:pt x="392" y="222"/>
                    <a:pt x="313" y="219"/>
                  </a:cubicBezTo>
                  <a:cubicBezTo>
                    <a:pt x="284" y="217"/>
                    <a:pt x="256" y="214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7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59" y="144"/>
                  </a:lnTo>
                  <a:lnTo>
                    <a:pt x="89" y="150"/>
                  </a:lnTo>
                  <a:lnTo>
                    <a:pt x="101" y="152"/>
                  </a:lnTo>
                  <a:lnTo>
                    <a:pt x="268" y="96"/>
                  </a:lnTo>
                  <a:lnTo>
                    <a:pt x="328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1" y="92"/>
                    <a:pt x="729" y="116"/>
                  </a:cubicBezTo>
                  <a:cubicBezTo>
                    <a:pt x="691" y="129"/>
                    <a:pt x="639" y="136"/>
                    <a:pt x="586" y="139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4857">
              <a:extLst>
                <a:ext uri="{FF2B5EF4-FFF2-40B4-BE49-F238E27FC236}">
                  <a16:creationId xmlns:a16="http://schemas.microsoft.com/office/drawing/2014/main" xmlns="" id="{C3C98E20-1386-40EE-BB85-0544CCA58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050" y="5945188"/>
              <a:ext cx="120650" cy="33338"/>
            </a:xfrm>
            <a:custGeom>
              <a:avLst/>
              <a:gdLst>
                <a:gd name="T0" fmla="*/ 535 w 801"/>
                <a:gd name="T1" fmla="*/ 43 h 222"/>
                <a:gd name="T2" fmla="*/ 397 w 801"/>
                <a:gd name="T3" fmla="*/ 89 h 222"/>
                <a:gd name="T4" fmla="*/ 506 w 801"/>
                <a:gd name="T5" fmla="*/ 110 h 222"/>
                <a:gd name="T6" fmla="*/ 542 w 801"/>
                <a:gd name="T7" fmla="*/ 115 h 222"/>
                <a:gd name="T8" fmla="*/ 660 w 801"/>
                <a:gd name="T9" fmla="*/ 102 h 222"/>
                <a:gd name="T10" fmla="*/ 650 w 801"/>
                <a:gd name="T11" fmla="*/ 62 h 222"/>
                <a:gd name="T12" fmla="*/ 540 w 801"/>
                <a:gd name="T13" fmla="*/ 41 h 222"/>
                <a:gd name="T14" fmla="*/ 535 w 801"/>
                <a:gd name="T15" fmla="*/ 43 h 222"/>
                <a:gd name="T16" fmla="*/ 336 w 801"/>
                <a:gd name="T17" fmla="*/ 194 h 222"/>
                <a:gd name="T18" fmla="*/ 472 w 801"/>
                <a:gd name="T19" fmla="*/ 180 h 222"/>
                <a:gd name="T20" fmla="*/ 460 w 801"/>
                <a:gd name="T21" fmla="*/ 133 h 222"/>
                <a:gd name="T22" fmla="*/ 337 w 801"/>
                <a:gd name="T23" fmla="*/ 109 h 222"/>
                <a:gd name="T24" fmla="*/ 332 w 801"/>
                <a:gd name="T25" fmla="*/ 111 h 222"/>
                <a:gd name="T26" fmla="*/ 169 w 801"/>
                <a:gd name="T27" fmla="*/ 165 h 222"/>
                <a:gd name="T28" fmla="*/ 292 w 801"/>
                <a:gd name="T29" fmla="*/ 189 h 222"/>
                <a:gd name="T30" fmla="*/ 336 w 801"/>
                <a:gd name="T31" fmla="*/ 194 h 222"/>
                <a:gd name="T32" fmla="*/ 586 w 801"/>
                <a:gd name="T33" fmla="*/ 138 h 222"/>
                <a:gd name="T34" fmla="*/ 540 w 801"/>
                <a:gd name="T35" fmla="*/ 193 h 222"/>
                <a:gd name="T36" fmla="*/ 313 w 801"/>
                <a:gd name="T37" fmla="*/ 218 h 222"/>
                <a:gd name="T38" fmla="*/ 232 w 801"/>
                <a:gd name="T39" fmla="*/ 209 h 222"/>
                <a:gd name="T40" fmla="*/ 219 w 801"/>
                <a:gd name="T41" fmla="*/ 207 h 222"/>
                <a:gd name="T42" fmla="*/ 214 w 801"/>
                <a:gd name="T43" fmla="*/ 208 h 222"/>
                <a:gd name="T44" fmla="*/ 195 w 801"/>
                <a:gd name="T45" fmla="*/ 215 h 222"/>
                <a:gd name="T46" fmla="*/ 184 w 801"/>
                <a:gd name="T47" fmla="*/ 212 h 222"/>
                <a:gd name="T48" fmla="*/ 126 w 801"/>
                <a:gd name="T49" fmla="*/ 201 h 222"/>
                <a:gd name="T50" fmla="*/ 150 w 801"/>
                <a:gd name="T51" fmla="*/ 193 h 222"/>
                <a:gd name="T52" fmla="*/ 109 w 801"/>
                <a:gd name="T53" fmla="*/ 185 h 222"/>
                <a:gd name="T54" fmla="*/ 104 w 801"/>
                <a:gd name="T55" fmla="*/ 187 h 222"/>
                <a:gd name="T56" fmla="*/ 85 w 801"/>
                <a:gd name="T57" fmla="*/ 193 h 222"/>
                <a:gd name="T58" fmla="*/ 74 w 801"/>
                <a:gd name="T59" fmla="*/ 191 h 222"/>
                <a:gd name="T60" fmla="*/ 17 w 801"/>
                <a:gd name="T61" fmla="*/ 180 h 222"/>
                <a:gd name="T62" fmla="*/ 41 w 801"/>
                <a:gd name="T63" fmla="*/ 172 h 222"/>
                <a:gd name="T64" fmla="*/ 0 w 801"/>
                <a:gd name="T65" fmla="*/ 164 h 222"/>
                <a:gd name="T66" fmla="*/ 55 w 801"/>
                <a:gd name="T67" fmla="*/ 146 h 222"/>
                <a:gd name="T68" fmla="*/ 59 w 801"/>
                <a:gd name="T69" fmla="*/ 144 h 222"/>
                <a:gd name="T70" fmla="*/ 89 w 801"/>
                <a:gd name="T71" fmla="*/ 150 h 222"/>
                <a:gd name="T72" fmla="*/ 101 w 801"/>
                <a:gd name="T73" fmla="*/ 152 h 222"/>
                <a:gd name="T74" fmla="*/ 268 w 801"/>
                <a:gd name="T75" fmla="*/ 96 h 222"/>
                <a:gd name="T76" fmla="*/ 328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1 h 222"/>
                <a:gd name="T84" fmla="*/ 491 w 801"/>
                <a:gd name="T85" fmla="*/ 0 h 222"/>
                <a:gd name="T86" fmla="*/ 521 w 801"/>
                <a:gd name="T87" fmla="*/ 5 h 222"/>
                <a:gd name="T88" fmla="*/ 532 w 801"/>
                <a:gd name="T89" fmla="*/ 8 h 222"/>
                <a:gd name="T90" fmla="*/ 551 w 801"/>
                <a:gd name="T91" fmla="*/ 1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2 h 222"/>
                <a:gd name="T104" fmla="*/ 665 w 801"/>
                <a:gd name="T105" fmla="*/ 21 h 222"/>
                <a:gd name="T106" fmla="*/ 734 w 801"/>
                <a:gd name="T107" fmla="*/ 34 h 222"/>
                <a:gd name="T108" fmla="*/ 710 w 801"/>
                <a:gd name="T109" fmla="*/ 42 h 222"/>
                <a:gd name="T110" fmla="*/ 729 w 801"/>
                <a:gd name="T111" fmla="*/ 116 h 222"/>
                <a:gd name="T112" fmla="*/ 586 w 801"/>
                <a:gd name="T113" fmla="*/ 13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5" y="43"/>
                  </a:moveTo>
                  <a:lnTo>
                    <a:pt x="397" y="89"/>
                  </a:lnTo>
                  <a:lnTo>
                    <a:pt x="506" y="110"/>
                  </a:lnTo>
                  <a:cubicBezTo>
                    <a:pt x="517" y="113"/>
                    <a:pt x="529" y="114"/>
                    <a:pt x="542" y="115"/>
                  </a:cubicBezTo>
                  <a:cubicBezTo>
                    <a:pt x="583" y="117"/>
                    <a:pt x="630" y="112"/>
                    <a:pt x="660" y="102"/>
                  </a:cubicBezTo>
                  <a:cubicBezTo>
                    <a:pt x="700" y="89"/>
                    <a:pt x="695" y="71"/>
                    <a:pt x="650" y="62"/>
                  </a:cubicBezTo>
                  <a:lnTo>
                    <a:pt x="540" y="41"/>
                  </a:lnTo>
                  <a:lnTo>
                    <a:pt x="535" y="43"/>
                  </a:lnTo>
                  <a:close/>
                  <a:moveTo>
                    <a:pt x="336" y="194"/>
                  </a:moveTo>
                  <a:cubicBezTo>
                    <a:pt x="383" y="197"/>
                    <a:pt x="437" y="191"/>
                    <a:pt x="472" y="180"/>
                  </a:cubicBezTo>
                  <a:cubicBezTo>
                    <a:pt x="518" y="164"/>
                    <a:pt x="513" y="143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69" y="165"/>
                  </a:lnTo>
                  <a:lnTo>
                    <a:pt x="292" y="189"/>
                  </a:lnTo>
                  <a:cubicBezTo>
                    <a:pt x="305" y="192"/>
                    <a:pt x="320" y="193"/>
                    <a:pt x="336" y="194"/>
                  </a:cubicBezTo>
                  <a:close/>
                  <a:moveTo>
                    <a:pt x="586" y="138"/>
                  </a:moveTo>
                  <a:cubicBezTo>
                    <a:pt x="605" y="156"/>
                    <a:pt x="591" y="176"/>
                    <a:pt x="540" y="193"/>
                  </a:cubicBezTo>
                  <a:cubicBezTo>
                    <a:pt x="482" y="213"/>
                    <a:pt x="392" y="222"/>
                    <a:pt x="313" y="218"/>
                  </a:cubicBezTo>
                  <a:cubicBezTo>
                    <a:pt x="284" y="217"/>
                    <a:pt x="256" y="214"/>
                    <a:pt x="232" y="209"/>
                  </a:cubicBezTo>
                  <a:lnTo>
                    <a:pt x="219" y="207"/>
                  </a:lnTo>
                  <a:lnTo>
                    <a:pt x="214" y="208"/>
                  </a:lnTo>
                  <a:lnTo>
                    <a:pt x="195" y="215"/>
                  </a:lnTo>
                  <a:lnTo>
                    <a:pt x="184" y="212"/>
                  </a:lnTo>
                  <a:lnTo>
                    <a:pt x="126" y="201"/>
                  </a:lnTo>
                  <a:lnTo>
                    <a:pt x="150" y="193"/>
                  </a:lnTo>
                  <a:lnTo>
                    <a:pt x="109" y="185"/>
                  </a:lnTo>
                  <a:lnTo>
                    <a:pt x="104" y="187"/>
                  </a:lnTo>
                  <a:lnTo>
                    <a:pt x="85" y="193"/>
                  </a:lnTo>
                  <a:lnTo>
                    <a:pt x="74" y="191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59" y="144"/>
                  </a:lnTo>
                  <a:lnTo>
                    <a:pt x="89" y="150"/>
                  </a:lnTo>
                  <a:lnTo>
                    <a:pt x="101" y="152"/>
                  </a:lnTo>
                  <a:lnTo>
                    <a:pt x="268" y="96"/>
                  </a:lnTo>
                  <a:lnTo>
                    <a:pt x="328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1"/>
                  </a:lnTo>
                  <a:lnTo>
                    <a:pt x="491" y="0"/>
                  </a:lnTo>
                  <a:lnTo>
                    <a:pt x="521" y="5"/>
                  </a:lnTo>
                  <a:lnTo>
                    <a:pt x="532" y="8"/>
                  </a:lnTo>
                  <a:lnTo>
                    <a:pt x="551" y="1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2"/>
                  </a:lnTo>
                  <a:lnTo>
                    <a:pt x="665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8"/>
                    <a:pt x="801" y="91"/>
                    <a:pt x="729" y="116"/>
                  </a:cubicBezTo>
                  <a:cubicBezTo>
                    <a:pt x="691" y="128"/>
                    <a:pt x="639" y="136"/>
                    <a:pt x="586" y="138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4858">
              <a:extLst>
                <a:ext uri="{FF2B5EF4-FFF2-40B4-BE49-F238E27FC236}">
                  <a16:creationId xmlns:a16="http://schemas.microsoft.com/office/drawing/2014/main" xmlns="" id="{D1BE9920-0FBE-4816-AD07-090B77F35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5980113"/>
              <a:ext cx="69850" cy="39688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9 w 463"/>
                <a:gd name="T5" fmla="*/ 236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6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3" y="200"/>
                    <a:pt x="105" y="220"/>
                    <a:pt x="189" y="236"/>
                  </a:cubicBezTo>
                  <a:cubicBezTo>
                    <a:pt x="271" y="252"/>
                    <a:pt x="365" y="262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6"/>
                  </a:cubicBezTo>
                  <a:cubicBezTo>
                    <a:pt x="103" y="41"/>
                    <a:pt x="43" y="22"/>
                    <a:pt x="0" y="0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4859">
              <a:extLst>
                <a:ext uri="{FF2B5EF4-FFF2-40B4-BE49-F238E27FC236}">
                  <a16:creationId xmlns:a16="http://schemas.microsoft.com/office/drawing/2014/main" xmlns="" id="{A6447E42-AC20-4B13-801F-CC66F3152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5932488"/>
              <a:ext cx="0" cy="23813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8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3"/>
                    <a:pt x="2" y="48"/>
                    <a:pt x="0" y="0"/>
                  </a:cubicBezTo>
                  <a:cubicBezTo>
                    <a:pt x="1" y="33"/>
                    <a:pt x="5" y="124"/>
                    <a:pt x="6" y="158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14860">
              <a:extLst>
                <a:ext uri="{FF2B5EF4-FFF2-40B4-BE49-F238E27FC236}">
                  <a16:creationId xmlns:a16="http://schemas.microsoft.com/office/drawing/2014/main" xmlns="" id="{69506952-6B67-4968-9949-328C1413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5921375"/>
              <a:ext cx="225425" cy="65088"/>
            </a:xfrm>
            <a:custGeom>
              <a:avLst/>
              <a:gdLst>
                <a:gd name="T0" fmla="*/ 1477 w 1485"/>
                <a:gd name="T1" fmla="*/ 0 h 431"/>
                <a:gd name="T2" fmla="*/ 1484 w 1485"/>
                <a:gd name="T3" fmla="*/ 180 h 431"/>
                <a:gd name="T4" fmla="*/ 1301 w 1485"/>
                <a:gd name="T5" fmla="*/ 316 h 431"/>
                <a:gd name="T6" fmla="*/ 259 w 1485"/>
                <a:gd name="T7" fmla="*/ 371 h 431"/>
                <a:gd name="T8" fmla="*/ 7 w 1485"/>
                <a:gd name="T9" fmla="*/ 236 h 431"/>
                <a:gd name="T10" fmla="*/ 0 w 1485"/>
                <a:gd name="T11" fmla="*/ 56 h 431"/>
                <a:gd name="T12" fmla="*/ 252 w 1485"/>
                <a:gd name="T13" fmla="*/ 191 h 431"/>
                <a:gd name="T14" fmla="*/ 1294 w 1485"/>
                <a:gd name="T15" fmla="*/ 136 h 431"/>
                <a:gd name="T16" fmla="*/ 1477 w 1485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1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4"/>
                    <a:pt x="1301" y="316"/>
                  </a:cubicBezTo>
                  <a:cubicBezTo>
                    <a:pt x="1032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1"/>
                    <a:pt x="1025" y="226"/>
                    <a:pt x="1294" y="136"/>
                  </a:cubicBezTo>
                  <a:cubicBezTo>
                    <a:pt x="1419" y="94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4861">
              <a:extLst>
                <a:ext uri="{FF2B5EF4-FFF2-40B4-BE49-F238E27FC236}">
                  <a16:creationId xmlns:a16="http://schemas.microsoft.com/office/drawing/2014/main" xmlns="" id="{CF5971AC-7DE6-4532-9DBD-F79AED9A7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613" y="5892800"/>
              <a:ext cx="250825" cy="66675"/>
            </a:xfrm>
            <a:custGeom>
              <a:avLst/>
              <a:gdLst>
                <a:gd name="T0" fmla="*/ 421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1 w 1649"/>
                <a:gd name="T9" fmla="*/ 357 h 445"/>
                <a:gd name="T10" fmla="*/ 1311 w 1649"/>
                <a:gd name="T11" fmla="*/ 59 h 445"/>
                <a:gd name="T12" fmla="*/ 1380 w 1649"/>
                <a:gd name="T13" fmla="*/ 330 h 445"/>
                <a:gd name="T14" fmla="*/ 338 w 1649"/>
                <a:gd name="T15" fmla="*/ 385 h 445"/>
                <a:gd name="T16" fmla="*/ 268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7"/>
                  </a:moveTo>
                  <a:cubicBezTo>
                    <a:pt x="675" y="407"/>
                    <a:pt x="1062" y="386"/>
                    <a:pt x="1285" y="312"/>
                  </a:cubicBezTo>
                  <a:cubicBezTo>
                    <a:pt x="1507" y="237"/>
                    <a:pt x="1481" y="137"/>
                    <a:pt x="1227" y="87"/>
                  </a:cubicBezTo>
                  <a:cubicBezTo>
                    <a:pt x="973" y="38"/>
                    <a:pt x="586" y="58"/>
                    <a:pt x="364" y="133"/>
                  </a:cubicBezTo>
                  <a:cubicBezTo>
                    <a:pt x="141" y="207"/>
                    <a:pt x="167" y="308"/>
                    <a:pt x="421" y="357"/>
                  </a:cubicBezTo>
                  <a:close/>
                  <a:moveTo>
                    <a:pt x="1311" y="59"/>
                  </a:moveTo>
                  <a:cubicBezTo>
                    <a:pt x="1618" y="119"/>
                    <a:pt x="1649" y="240"/>
                    <a:pt x="1380" y="330"/>
                  </a:cubicBezTo>
                  <a:cubicBezTo>
                    <a:pt x="1111" y="420"/>
                    <a:pt x="644" y="445"/>
                    <a:pt x="338" y="385"/>
                  </a:cubicBezTo>
                  <a:cubicBezTo>
                    <a:pt x="31" y="325"/>
                    <a:pt x="0" y="204"/>
                    <a:pt x="268" y="114"/>
                  </a:cubicBezTo>
                  <a:cubicBezTo>
                    <a:pt x="537" y="24"/>
                    <a:pt x="1004" y="0"/>
                    <a:pt x="1311" y="59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4862">
              <a:extLst>
                <a:ext uri="{FF2B5EF4-FFF2-40B4-BE49-F238E27FC236}">
                  <a16:creationId xmlns:a16="http://schemas.microsoft.com/office/drawing/2014/main" xmlns="" id="{6DF5EDF1-31F0-4156-A7B0-1353C7AC4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838" y="5897563"/>
              <a:ext cx="207962" cy="55563"/>
            </a:xfrm>
            <a:custGeom>
              <a:avLst/>
              <a:gdLst>
                <a:gd name="T0" fmla="*/ 1085 w 1365"/>
                <a:gd name="T1" fmla="*/ 49 h 368"/>
                <a:gd name="T2" fmla="*/ 1143 w 1365"/>
                <a:gd name="T3" fmla="*/ 273 h 368"/>
                <a:gd name="T4" fmla="*/ 279 w 1365"/>
                <a:gd name="T5" fmla="*/ 319 h 368"/>
                <a:gd name="T6" fmla="*/ 222 w 1365"/>
                <a:gd name="T7" fmla="*/ 94 h 368"/>
                <a:gd name="T8" fmla="*/ 1085 w 1365"/>
                <a:gd name="T9" fmla="*/ 4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368">
                  <a:moveTo>
                    <a:pt x="1085" y="49"/>
                  </a:moveTo>
                  <a:cubicBezTo>
                    <a:pt x="1340" y="98"/>
                    <a:pt x="1365" y="199"/>
                    <a:pt x="1143" y="273"/>
                  </a:cubicBezTo>
                  <a:cubicBezTo>
                    <a:pt x="920" y="348"/>
                    <a:pt x="534" y="368"/>
                    <a:pt x="279" y="319"/>
                  </a:cubicBezTo>
                  <a:cubicBezTo>
                    <a:pt x="25" y="270"/>
                    <a:pt x="0" y="169"/>
                    <a:pt x="222" y="94"/>
                  </a:cubicBezTo>
                  <a:cubicBezTo>
                    <a:pt x="445" y="20"/>
                    <a:pt x="831" y="0"/>
                    <a:pt x="1085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4863">
              <a:extLst>
                <a:ext uri="{FF2B5EF4-FFF2-40B4-BE49-F238E27FC236}">
                  <a16:creationId xmlns:a16="http://schemas.microsoft.com/office/drawing/2014/main" xmlns="" id="{0927FA55-D665-41DD-9999-8BDE973B1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5897563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1 h 217"/>
                <a:gd name="T4" fmla="*/ 1232 w 1244"/>
                <a:gd name="T5" fmla="*/ 174 h 217"/>
                <a:gd name="T6" fmla="*/ 1024 w 1244"/>
                <a:gd name="T7" fmla="*/ 49 h 217"/>
                <a:gd name="T8" fmla="*/ 161 w 1244"/>
                <a:gd name="T9" fmla="*/ 94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2"/>
                    <a:pt x="770" y="22"/>
                    <a:pt x="1024" y="71"/>
                  </a:cubicBezTo>
                  <a:cubicBezTo>
                    <a:pt x="1151" y="96"/>
                    <a:pt x="1221" y="133"/>
                    <a:pt x="1232" y="174"/>
                  </a:cubicBezTo>
                  <a:cubicBezTo>
                    <a:pt x="1244" y="125"/>
                    <a:pt x="1174" y="78"/>
                    <a:pt x="1024" y="49"/>
                  </a:cubicBezTo>
                  <a:cubicBezTo>
                    <a:pt x="770" y="0"/>
                    <a:pt x="384" y="20"/>
                    <a:pt x="161" y="94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14864">
              <a:extLst>
                <a:ext uri="{FF2B5EF4-FFF2-40B4-BE49-F238E27FC236}">
                  <a16:creationId xmlns:a16="http://schemas.microsoft.com/office/drawing/2014/main" xmlns="" id="{E4A79DFA-FEBA-41F2-8C9A-03AA38270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938" y="5910263"/>
              <a:ext cx="122237" cy="34925"/>
            </a:xfrm>
            <a:custGeom>
              <a:avLst/>
              <a:gdLst>
                <a:gd name="T0" fmla="*/ 536 w 802"/>
                <a:gd name="T1" fmla="*/ 44 h 223"/>
                <a:gd name="T2" fmla="*/ 397 w 802"/>
                <a:gd name="T3" fmla="*/ 90 h 223"/>
                <a:gd name="T4" fmla="*/ 507 w 802"/>
                <a:gd name="T5" fmla="*/ 111 h 223"/>
                <a:gd name="T6" fmla="*/ 543 w 802"/>
                <a:gd name="T7" fmla="*/ 116 h 223"/>
                <a:gd name="T8" fmla="*/ 661 w 802"/>
                <a:gd name="T9" fmla="*/ 103 h 223"/>
                <a:gd name="T10" fmla="*/ 651 w 802"/>
                <a:gd name="T11" fmla="*/ 63 h 223"/>
                <a:gd name="T12" fmla="*/ 541 w 802"/>
                <a:gd name="T13" fmla="*/ 42 h 223"/>
                <a:gd name="T14" fmla="*/ 536 w 802"/>
                <a:gd name="T15" fmla="*/ 44 h 223"/>
                <a:gd name="T16" fmla="*/ 337 w 802"/>
                <a:gd name="T17" fmla="*/ 195 h 223"/>
                <a:gd name="T18" fmla="*/ 473 w 802"/>
                <a:gd name="T19" fmla="*/ 181 h 223"/>
                <a:gd name="T20" fmla="*/ 461 w 802"/>
                <a:gd name="T21" fmla="*/ 134 h 223"/>
                <a:gd name="T22" fmla="*/ 338 w 802"/>
                <a:gd name="T23" fmla="*/ 110 h 223"/>
                <a:gd name="T24" fmla="*/ 333 w 802"/>
                <a:gd name="T25" fmla="*/ 112 h 223"/>
                <a:gd name="T26" fmla="*/ 170 w 802"/>
                <a:gd name="T27" fmla="*/ 166 h 223"/>
                <a:gd name="T28" fmla="*/ 293 w 802"/>
                <a:gd name="T29" fmla="*/ 190 h 223"/>
                <a:gd name="T30" fmla="*/ 337 w 802"/>
                <a:gd name="T31" fmla="*/ 195 h 223"/>
                <a:gd name="T32" fmla="*/ 587 w 802"/>
                <a:gd name="T33" fmla="*/ 139 h 223"/>
                <a:gd name="T34" fmla="*/ 541 w 802"/>
                <a:gd name="T35" fmla="*/ 194 h 223"/>
                <a:gd name="T36" fmla="*/ 313 w 802"/>
                <a:gd name="T37" fmla="*/ 219 h 223"/>
                <a:gd name="T38" fmla="*/ 233 w 802"/>
                <a:gd name="T39" fmla="*/ 210 h 223"/>
                <a:gd name="T40" fmla="*/ 220 w 802"/>
                <a:gd name="T41" fmla="*/ 208 h 223"/>
                <a:gd name="T42" fmla="*/ 215 w 802"/>
                <a:gd name="T43" fmla="*/ 209 h 223"/>
                <a:gd name="T44" fmla="*/ 195 w 802"/>
                <a:gd name="T45" fmla="*/ 216 h 223"/>
                <a:gd name="T46" fmla="*/ 184 w 802"/>
                <a:gd name="T47" fmla="*/ 213 h 223"/>
                <a:gd name="T48" fmla="*/ 127 w 802"/>
                <a:gd name="T49" fmla="*/ 202 h 223"/>
                <a:gd name="T50" fmla="*/ 151 w 802"/>
                <a:gd name="T51" fmla="*/ 194 h 223"/>
                <a:gd name="T52" fmla="*/ 110 w 802"/>
                <a:gd name="T53" fmla="*/ 186 h 223"/>
                <a:gd name="T54" fmla="*/ 105 w 802"/>
                <a:gd name="T55" fmla="*/ 188 h 223"/>
                <a:gd name="T56" fmla="*/ 86 w 802"/>
                <a:gd name="T57" fmla="*/ 194 h 223"/>
                <a:gd name="T58" fmla="*/ 75 w 802"/>
                <a:gd name="T59" fmla="*/ 192 h 223"/>
                <a:gd name="T60" fmla="*/ 18 w 802"/>
                <a:gd name="T61" fmla="*/ 181 h 223"/>
                <a:gd name="T62" fmla="*/ 42 w 802"/>
                <a:gd name="T63" fmla="*/ 173 h 223"/>
                <a:gd name="T64" fmla="*/ 0 w 802"/>
                <a:gd name="T65" fmla="*/ 165 h 223"/>
                <a:gd name="T66" fmla="*/ 56 w 802"/>
                <a:gd name="T67" fmla="*/ 147 h 223"/>
                <a:gd name="T68" fmla="*/ 60 w 802"/>
                <a:gd name="T69" fmla="*/ 145 h 223"/>
                <a:gd name="T70" fmla="*/ 90 w 802"/>
                <a:gd name="T71" fmla="*/ 151 h 223"/>
                <a:gd name="T72" fmla="*/ 102 w 802"/>
                <a:gd name="T73" fmla="*/ 153 h 223"/>
                <a:gd name="T74" fmla="*/ 269 w 802"/>
                <a:gd name="T75" fmla="*/ 97 h 223"/>
                <a:gd name="T76" fmla="*/ 329 w 802"/>
                <a:gd name="T77" fmla="*/ 77 h 223"/>
                <a:gd name="T78" fmla="*/ 473 w 802"/>
                <a:gd name="T79" fmla="*/ 29 h 223"/>
                <a:gd name="T80" fmla="*/ 432 w 802"/>
                <a:gd name="T81" fmla="*/ 21 h 223"/>
                <a:gd name="T82" fmla="*/ 487 w 802"/>
                <a:gd name="T83" fmla="*/ 2 h 223"/>
                <a:gd name="T84" fmla="*/ 492 w 802"/>
                <a:gd name="T85" fmla="*/ 0 h 223"/>
                <a:gd name="T86" fmla="*/ 522 w 802"/>
                <a:gd name="T87" fmla="*/ 6 h 223"/>
                <a:gd name="T88" fmla="*/ 533 w 802"/>
                <a:gd name="T89" fmla="*/ 9 h 223"/>
                <a:gd name="T90" fmla="*/ 552 w 802"/>
                <a:gd name="T91" fmla="*/ 2 h 223"/>
                <a:gd name="T92" fmla="*/ 557 w 802"/>
                <a:gd name="T93" fmla="*/ 0 h 223"/>
                <a:gd name="T94" fmla="*/ 625 w 802"/>
                <a:gd name="T95" fmla="*/ 14 h 223"/>
                <a:gd name="T96" fmla="*/ 601 w 802"/>
                <a:gd name="T97" fmla="*/ 22 h 223"/>
                <a:gd name="T98" fmla="*/ 631 w 802"/>
                <a:gd name="T99" fmla="*/ 28 h 223"/>
                <a:gd name="T100" fmla="*/ 642 w 802"/>
                <a:gd name="T101" fmla="*/ 30 h 223"/>
                <a:gd name="T102" fmla="*/ 661 w 802"/>
                <a:gd name="T103" fmla="*/ 23 h 223"/>
                <a:gd name="T104" fmla="*/ 666 w 802"/>
                <a:gd name="T105" fmla="*/ 22 h 223"/>
                <a:gd name="T106" fmla="*/ 735 w 802"/>
                <a:gd name="T107" fmla="*/ 35 h 223"/>
                <a:gd name="T108" fmla="*/ 711 w 802"/>
                <a:gd name="T109" fmla="*/ 43 h 223"/>
                <a:gd name="T110" fmla="*/ 729 w 802"/>
                <a:gd name="T111" fmla="*/ 116 h 223"/>
                <a:gd name="T112" fmla="*/ 587 w 802"/>
                <a:gd name="T113" fmla="*/ 13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3">
                  <a:moveTo>
                    <a:pt x="536" y="44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5"/>
                    <a:pt x="543" y="116"/>
                  </a:cubicBezTo>
                  <a:cubicBezTo>
                    <a:pt x="584" y="118"/>
                    <a:pt x="631" y="113"/>
                    <a:pt x="661" y="103"/>
                  </a:cubicBezTo>
                  <a:cubicBezTo>
                    <a:pt x="701" y="90"/>
                    <a:pt x="696" y="72"/>
                    <a:pt x="651" y="63"/>
                  </a:cubicBezTo>
                  <a:lnTo>
                    <a:pt x="541" y="42"/>
                  </a:lnTo>
                  <a:lnTo>
                    <a:pt x="536" y="44"/>
                  </a:lnTo>
                  <a:moveTo>
                    <a:pt x="337" y="195"/>
                  </a:moveTo>
                  <a:cubicBezTo>
                    <a:pt x="384" y="198"/>
                    <a:pt x="438" y="192"/>
                    <a:pt x="473" y="181"/>
                  </a:cubicBezTo>
                  <a:cubicBezTo>
                    <a:pt x="519" y="165"/>
                    <a:pt x="514" y="144"/>
                    <a:pt x="461" y="134"/>
                  </a:cubicBezTo>
                  <a:lnTo>
                    <a:pt x="338" y="110"/>
                  </a:lnTo>
                  <a:lnTo>
                    <a:pt x="333" y="112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3"/>
                    <a:pt x="321" y="194"/>
                    <a:pt x="337" y="195"/>
                  </a:cubicBezTo>
                  <a:close/>
                  <a:moveTo>
                    <a:pt x="587" y="139"/>
                  </a:moveTo>
                  <a:cubicBezTo>
                    <a:pt x="606" y="157"/>
                    <a:pt x="591" y="177"/>
                    <a:pt x="541" y="194"/>
                  </a:cubicBezTo>
                  <a:cubicBezTo>
                    <a:pt x="483" y="214"/>
                    <a:pt x="393" y="223"/>
                    <a:pt x="313" y="219"/>
                  </a:cubicBezTo>
                  <a:cubicBezTo>
                    <a:pt x="285" y="218"/>
                    <a:pt x="257" y="215"/>
                    <a:pt x="233" y="210"/>
                  </a:cubicBezTo>
                  <a:lnTo>
                    <a:pt x="220" y="208"/>
                  </a:lnTo>
                  <a:lnTo>
                    <a:pt x="215" y="209"/>
                  </a:lnTo>
                  <a:lnTo>
                    <a:pt x="195" y="216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8" y="181"/>
                  </a:lnTo>
                  <a:lnTo>
                    <a:pt x="42" y="173"/>
                  </a:lnTo>
                  <a:lnTo>
                    <a:pt x="0" y="165"/>
                  </a:lnTo>
                  <a:lnTo>
                    <a:pt x="56" y="147"/>
                  </a:lnTo>
                  <a:lnTo>
                    <a:pt x="60" y="145"/>
                  </a:lnTo>
                  <a:lnTo>
                    <a:pt x="90" y="151"/>
                  </a:lnTo>
                  <a:lnTo>
                    <a:pt x="102" y="153"/>
                  </a:lnTo>
                  <a:lnTo>
                    <a:pt x="269" y="97"/>
                  </a:lnTo>
                  <a:lnTo>
                    <a:pt x="329" y="77"/>
                  </a:lnTo>
                  <a:lnTo>
                    <a:pt x="473" y="29"/>
                  </a:lnTo>
                  <a:lnTo>
                    <a:pt x="432" y="21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9"/>
                  </a:lnTo>
                  <a:lnTo>
                    <a:pt x="552" y="2"/>
                  </a:lnTo>
                  <a:lnTo>
                    <a:pt x="557" y="0"/>
                  </a:lnTo>
                  <a:lnTo>
                    <a:pt x="625" y="14"/>
                  </a:lnTo>
                  <a:lnTo>
                    <a:pt x="601" y="22"/>
                  </a:lnTo>
                  <a:lnTo>
                    <a:pt x="631" y="28"/>
                  </a:lnTo>
                  <a:lnTo>
                    <a:pt x="642" y="30"/>
                  </a:lnTo>
                  <a:lnTo>
                    <a:pt x="661" y="23"/>
                  </a:lnTo>
                  <a:lnTo>
                    <a:pt x="666" y="22"/>
                  </a:lnTo>
                  <a:lnTo>
                    <a:pt x="735" y="35"/>
                  </a:lnTo>
                  <a:lnTo>
                    <a:pt x="711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7"/>
                    <a:pt x="587" y="139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4865">
              <a:extLst>
                <a:ext uri="{FF2B5EF4-FFF2-40B4-BE49-F238E27FC236}">
                  <a16:creationId xmlns:a16="http://schemas.microsoft.com/office/drawing/2014/main" xmlns="" id="{9D247CE0-C9C5-43FE-9524-F7F75C3D5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3938" y="5907088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90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3 h 222"/>
                <a:gd name="T10" fmla="*/ 651 w 802"/>
                <a:gd name="T11" fmla="*/ 63 h 222"/>
                <a:gd name="T12" fmla="*/ 541 w 802"/>
                <a:gd name="T13" fmla="*/ 41 h 222"/>
                <a:gd name="T14" fmla="*/ 536 w 802"/>
                <a:gd name="T15" fmla="*/ 43 h 222"/>
                <a:gd name="T16" fmla="*/ 337 w 802"/>
                <a:gd name="T17" fmla="*/ 195 h 222"/>
                <a:gd name="T18" fmla="*/ 473 w 802"/>
                <a:gd name="T19" fmla="*/ 180 h 222"/>
                <a:gd name="T20" fmla="*/ 461 w 802"/>
                <a:gd name="T21" fmla="*/ 134 h 222"/>
                <a:gd name="T22" fmla="*/ 338 w 802"/>
                <a:gd name="T23" fmla="*/ 110 h 222"/>
                <a:gd name="T24" fmla="*/ 333 w 802"/>
                <a:gd name="T25" fmla="*/ 111 h 222"/>
                <a:gd name="T26" fmla="*/ 170 w 802"/>
                <a:gd name="T27" fmla="*/ 166 h 222"/>
                <a:gd name="T28" fmla="*/ 293 w 802"/>
                <a:gd name="T29" fmla="*/ 190 h 222"/>
                <a:gd name="T30" fmla="*/ 337 w 802"/>
                <a:gd name="T31" fmla="*/ 195 h 222"/>
                <a:gd name="T32" fmla="*/ 587 w 802"/>
                <a:gd name="T33" fmla="*/ 139 h 222"/>
                <a:gd name="T34" fmla="*/ 541 w 802"/>
                <a:gd name="T35" fmla="*/ 194 h 222"/>
                <a:gd name="T36" fmla="*/ 313 w 802"/>
                <a:gd name="T37" fmla="*/ 219 h 222"/>
                <a:gd name="T38" fmla="*/ 233 w 802"/>
                <a:gd name="T39" fmla="*/ 210 h 222"/>
                <a:gd name="T40" fmla="*/ 220 w 802"/>
                <a:gd name="T41" fmla="*/ 207 h 222"/>
                <a:gd name="T42" fmla="*/ 215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8 h 222"/>
                <a:gd name="T56" fmla="*/ 86 w 802"/>
                <a:gd name="T57" fmla="*/ 194 h 222"/>
                <a:gd name="T58" fmla="*/ 75 w 802"/>
                <a:gd name="T59" fmla="*/ 192 h 222"/>
                <a:gd name="T60" fmla="*/ 18 w 802"/>
                <a:gd name="T61" fmla="*/ 181 h 222"/>
                <a:gd name="T62" fmla="*/ 42 w 802"/>
                <a:gd name="T63" fmla="*/ 173 h 222"/>
                <a:gd name="T64" fmla="*/ 0 w 802"/>
                <a:gd name="T65" fmla="*/ 165 h 222"/>
                <a:gd name="T66" fmla="*/ 56 w 802"/>
                <a:gd name="T67" fmla="*/ 146 h 222"/>
                <a:gd name="T68" fmla="*/ 60 w 802"/>
                <a:gd name="T69" fmla="*/ 145 h 222"/>
                <a:gd name="T70" fmla="*/ 90 w 802"/>
                <a:gd name="T71" fmla="*/ 150 h 222"/>
                <a:gd name="T72" fmla="*/ 102 w 802"/>
                <a:gd name="T73" fmla="*/ 153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2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2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5 w 802"/>
                <a:gd name="T107" fmla="*/ 35 h 222"/>
                <a:gd name="T108" fmla="*/ 711 w 802"/>
                <a:gd name="T109" fmla="*/ 43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3"/>
                    <a:pt x="661" y="103"/>
                  </a:cubicBezTo>
                  <a:cubicBezTo>
                    <a:pt x="701" y="89"/>
                    <a:pt x="696" y="72"/>
                    <a:pt x="651" y="63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7" y="195"/>
                  </a:moveTo>
                  <a:cubicBezTo>
                    <a:pt x="384" y="197"/>
                    <a:pt x="438" y="192"/>
                    <a:pt x="473" y="180"/>
                  </a:cubicBezTo>
                  <a:cubicBezTo>
                    <a:pt x="519" y="165"/>
                    <a:pt x="514" y="144"/>
                    <a:pt x="461" y="134"/>
                  </a:cubicBezTo>
                  <a:lnTo>
                    <a:pt x="338" y="110"/>
                  </a:lnTo>
                  <a:lnTo>
                    <a:pt x="333" y="111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2"/>
                    <a:pt x="321" y="194"/>
                    <a:pt x="337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4"/>
                  </a:cubicBezTo>
                  <a:cubicBezTo>
                    <a:pt x="483" y="213"/>
                    <a:pt x="393" y="222"/>
                    <a:pt x="313" y="219"/>
                  </a:cubicBezTo>
                  <a:cubicBezTo>
                    <a:pt x="285" y="217"/>
                    <a:pt x="257" y="214"/>
                    <a:pt x="233" y="210"/>
                  </a:cubicBezTo>
                  <a:lnTo>
                    <a:pt x="220" y="207"/>
                  </a:lnTo>
                  <a:lnTo>
                    <a:pt x="215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8" y="181"/>
                  </a:lnTo>
                  <a:lnTo>
                    <a:pt x="42" y="173"/>
                  </a:lnTo>
                  <a:lnTo>
                    <a:pt x="0" y="165"/>
                  </a:lnTo>
                  <a:lnTo>
                    <a:pt x="56" y="146"/>
                  </a:lnTo>
                  <a:lnTo>
                    <a:pt x="60" y="145"/>
                  </a:lnTo>
                  <a:lnTo>
                    <a:pt x="90" y="150"/>
                  </a:lnTo>
                  <a:lnTo>
                    <a:pt x="102" y="153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2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5" y="35"/>
                  </a:lnTo>
                  <a:lnTo>
                    <a:pt x="711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6"/>
                    <a:pt x="587" y="139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4866">
              <a:extLst>
                <a:ext uri="{FF2B5EF4-FFF2-40B4-BE49-F238E27FC236}">
                  <a16:creationId xmlns:a16="http://schemas.microsoft.com/office/drawing/2014/main" xmlns="" id="{FB0DBBB9-F4B5-4A64-8F28-2CA2614D6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5942013"/>
              <a:ext cx="71437" cy="41275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7 h 267"/>
                <a:gd name="T4" fmla="*/ 189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7"/>
                  </a:lnTo>
                  <a:cubicBezTo>
                    <a:pt x="42" y="200"/>
                    <a:pt x="105" y="221"/>
                    <a:pt x="189" y="237"/>
                  </a:cubicBezTo>
                  <a:cubicBezTo>
                    <a:pt x="271" y="253"/>
                    <a:pt x="365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7"/>
                  </a:cubicBezTo>
                  <a:cubicBezTo>
                    <a:pt x="103" y="42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4867">
              <a:extLst>
                <a:ext uri="{FF2B5EF4-FFF2-40B4-BE49-F238E27FC236}">
                  <a16:creationId xmlns:a16="http://schemas.microsoft.com/office/drawing/2014/main" xmlns="" id="{0FD1BF49-85B6-4269-B07C-5211C216F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5899150"/>
              <a:ext cx="1587" cy="25400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8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3"/>
                    <a:pt x="2" y="48"/>
                    <a:pt x="0" y="0"/>
                  </a:cubicBezTo>
                  <a:cubicBezTo>
                    <a:pt x="1" y="33"/>
                    <a:pt x="5" y="124"/>
                    <a:pt x="6" y="158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14868">
              <a:extLst>
                <a:ext uri="{FF2B5EF4-FFF2-40B4-BE49-F238E27FC236}">
                  <a16:creationId xmlns:a16="http://schemas.microsoft.com/office/drawing/2014/main" xmlns="" id="{811F95E8-840C-4C23-801E-5C45BDDA2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25" y="5889625"/>
              <a:ext cx="225425" cy="65088"/>
            </a:xfrm>
            <a:custGeom>
              <a:avLst/>
              <a:gdLst>
                <a:gd name="T0" fmla="*/ 1477 w 1486"/>
                <a:gd name="T1" fmla="*/ 0 h 431"/>
                <a:gd name="T2" fmla="*/ 1484 w 1486"/>
                <a:gd name="T3" fmla="*/ 180 h 431"/>
                <a:gd name="T4" fmla="*/ 1301 w 1486"/>
                <a:gd name="T5" fmla="*/ 316 h 431"/>
                <a:gd name="T6" fmla="*/ 259 w 1486"/>
                <a:gd name="T7" fmla="*/ 371 h 431"/>
                <a:gd name="T8" fmla="*/ 7 w 1486"/>
                <a:gd name="T9" fmla="*/ 236 h 431"/>
                <a:gd name="T10" fmla="*/ 0 w 1486"/>
                <a:gd name="T11" fmla="*/ 56 h 431"/>
                <a:gd name="T12" fmla="*/ 252 w 1486"/>
                <a:gd name="T13" fmla="*/ 191 h 431"/>
                <a:gd name="T14" fmla="*/ 1294 w 1486"/>
                <a:gd name="T15" fmla="*/ 136 h 431"/>
                <a:gd name="T16" fmla="*/ 1477 w 1486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1">
                  <a:moveTo>
                    <a:pt x="1477" y="0"/>
                  </a:moveTo>
                  <a:cubicBezTo>
                    <a:pt x="1479" y="60"/>
                    <a:pt x="1482" y="120"/>
                    <a:pt x="1484" y="180"/>
                  </a:cubicBezTo>
                  <a:cubicBezTo>
                    <a:pt x="1486" y="226"/>
                    <a:pt x="1425" y="274"/>
                    <a:pt x="1301" y="316"/>
                  </a:cubicBezTo>
                  <a:cubicBezTo>
                    <a:pt x="1032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1"/>
                    <a:pt x="1026" y="226"/>
                    <a:pt x="1294" y="136"/>
                  </a:cubicBezTo>
                  <a:cubicBezTo>
                    <a:pt x="1419" y="94"/>
                    <a:pt x="1479" y="46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14869">
              <a:extLst>
                <a:ext uri="{FF2B5EF4-FFF2-40B4-BE49-F238E27FC236}">
                  <a16:creationId xmlns:a16="http://schemas.microsoft.com/office/drawing/2014/main" xmlns="" id="{0B6E6E58-4BBE-4595-B545-44338AA00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725" y="5859463"/>
              <a:ext cx="250825" cy="68263"/>
            </a:xfrm>
            <a:custGeom>
              <a:avLst/>
              <a:gdLst>
                <a:gd name="T0" fmla="*/ 421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1 w 1649"/>
                <a:gd name="T9" fmla="*/ 357 h 445"/>
                <a:gd name="T10" fmla="*/ 1311 w 1649"/>
                <a:gd name="T11" fmla="*/ 59 h 445"/>
                <a:gd name="T12" fmla="*/ 1380 w 1649"/>
                <a:gd name="T13" fmla="*/ 330 h 445"/>
                <a:gd name="T14" fmla="*/ 338 w 1649"/>
                <a:gd name="T15" fmla="*/ 385 h 445"/>
                <a:gd name="T16" fmla="*/ 269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7"/>
                  </a:moveTo>
                  <a:cubicBezTo>
                    <a:pt x="676" y="407"/>
                    <a:pt x="1062" y="386"/>
                    <a:pt x="1285" y="312"/>
                  </a:cubicBezTo>
                  <a:cubicBezTo>
                    <a:pt x="1507" y="237"/>
                    <a:pt x="1481" y="137"/>
                    <a:pt x="1227" y="87"/>
                  </a:cubicBezTo>
                  <a:cubicBezTo>
                    <a:pt x="973" y="38"/>
                    <a:pt x="586" y="58"/>
                    <a:pt x="364" y="133"/>
                  </a:cubicBezTo>
                  <a:cubicBezTo>
                    <a:pt x="141" y="207"/>
                    <a:pt x="167" y="308"/>
                    <a:pt x="421" y="357"/>
                  </a:cubicBezTo>
                  <a:moveTo>
                    <a:pt x="1311" y="59"/>
                  </a:moveTo>
                  <a:cubicBezTo>
                    <a:pt x="1618" y="119"/>
                    <a:pt x="1649" y="240"/>
                    <a:pt x="1380" y="330"/>
                  </a:cubicBezTo>
                  <a:cubicBezTo>
                    <a:pt x="1111" y="420"/>
                    <a:pt x="645" y="445"/>
                    <a:pt x="338" y="385"/>
                  </a:cubicBezTo>
                  <a:cubicBezTo>
                    <a:pt x="31" y="325"/>
                    <a:pt x="0" y="204"/>
                    <a:pt x="269" y="114"/>
                  </a:cubicBezTo>
                  <a:cubicBezTo>
                    <a:pt x="537" y="24"/>
                    <a:pt x="1004" y="0"/>
                    <a:pt x="1311" y="59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4870">
              <a:extLst>
                <a:ext uri="{FF2B5EF4-FFF2-40B4-BE49-F238E27FC236}">
                  <a16:creationId xmlns:a16="http://schemas.microsoft.com/office/drawing/2014/main" xmlns="" id="{E896A283-D2F1-46F1-BDB8-6A4301CD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5865813"/>
              <a:ext cx="207962" cy="55563"/>
            </a:xfrm>
            <a:custGeom>
              <a:avLst/>
              <a:gdLst>
                <a:gd name="T0" fmla="*/ 1086 w 1366"/>
                <a:gd name="T1" fmla="*/ 49 h 368"/>
                <a:gd name="T2" fmla="*/ 1144 w 1366"/>
                <a:gd name="T3" fmla="*/ 274 h 368"/>
                <a:gd name="T4" fmla="*/ 281 w 1366"/>
                <a:gd name="T5" fmla="*/ 319 h 368"/>
                <a:gd name="T6" fmla="*/ 223 w 1366"/>
                <a:gd name="T7" fmla="*/ 95 h 368"/>
                <a:gd name="T8" fmla="*/ 1086 w 1366"/>
                <a:gd name="T9" fmla="*/ 4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8">
                  <a:moveTo>
                    <a:pt x="1086" y="49"/>
                  </a:moveTo>
                  <a:cubicBezTo>
                    <a:pt x="1340" y="98"/>
                    <a:pt x="1366" y="199"/>
                    <a:pt x="1144" y="274"/>
                  </a:cubicBezTo>
                  <a:cubicBezTo>
                    <a:pt x="921" y="348"/>
                    <a:pt x="535" y="368"/>
                    <a:pt x="281" y="319"/>
                  </a:cubicBezTo>
                  <a:cubicBezTo>
                    <a:pt x="26" y="270"/>
                    <a:pt x="0" y="169"/>
                    <a:pt x="223" y="95"/>
                  </a:cubicBezTo>
                  <a:cubicBezTo>
                    <a:pt x="446" y="20"/>
                    <a:pt x="832" y="0"/>
                    <a:pt x="1086" y="49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14871">
              <a:extLst>
                <a:ext uri="{FF2B5EF4-FFF2-40B4-BE49-F238E27FC236}">
                  <a16:creationId xmlns:a16="http://schemas.microsoft.com/office/drawing/2014/main" xmlns="" id="{A4723287-EBE2-4B0E-9446-205BDC91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8" y="5865813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5 w 1244"/>
                <a:gd name="T3" fmla="*/ 71 h 217"/>
                <a:gd name="T4" fmla="*/ 1232 w 1244"/>
                <a:gd name="T5" fmla="*/ 174 h 217"/>
                <a:gd name="T6" fmla="*/ 1025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2"/>
                    <a:pt x="770" y="22"/>
                    <a:pt x="1025" y="71"/>
                  </a:cubicBezTo>
                  <a:cubicBezTo>
                    <a:pt x="1151" y="96"/>
                    <a:pt x="1221" y="133"/>
                    <a:pt x="1232" y="174"/>
                  </a:cubicBezTo>
                  <a:cubicBezTo>
                    <a:pt x="1244" y="125"/>
                    <a:pt x="1174" y="78"/>
                    <a:pt x="1025" y="49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70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4872">
              <a:extLst>
                <a:ext uri="{FF2B5EF4-FFF2-40B4-BE49-F238E27FC236}">
                  <a16:creationId xmlns:a16="http://schemas.microsoft.com/office/drawing/2014/main" xmlns="" id="{CEB60326-F22C-4003-8C26-EFA809160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5910263"/>
              <a:ext cx="69850" cy="39688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7 h 267"/>
                <a:gd name="T4" fmla="*/ 189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7"/>
                  </a:lnTo>
                  <a:cubicBezTo>
                    <a:pt x="43" y="200"/>
                    <a:pt x="105" y="221"/>
                    <a:pt x="189" y="237"/>
                  </a:cubicBezTo>
                  <a:cubicBezTo>
                    <a:pt x="271" y="253"/>
                    <a:pt x="365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7"/>
                  </a:cubicBezTo>
                  <a:cubicBezTo>
                    <a:pt x="103" y="42"/>
                    <a:pt x="43" y="22"/>
                    <a:pt x="0" y="0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4873">
              <a:extLst>
                <a:ext uri="{FF2B5EF4-FFF2-40B4-BE49-F238E27FC236}">
                  <a16:creationId xmlns:a16="http://schemas.microsoft.com/office/drawing/2014/main" xmlns="" id="{2288CBE2-82AB-4BC5-A2E6-B16A3363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6073775"/>
              <a:ext cx="1587" cy="25400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1" y="49"/>
                    <a:pt x="0" y="0"/>
                  </a:cubicBezTo>
                  <a:cubicBezTo>
                    <a:pt x="1" y="34"/>
                    <a:pt x="4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14874">
              <a:extLst>
                <a:ext uri="{FF2B5EF4-FFF2-40B4-BE49-F238E27FC236}">
                  <a16:creationId xmlns:a16="http://schemas.microsoft.com/office/drawing/2014/main" xmlns="" id="{F4DEB50C-98B9-482E-BFB2-A58AB020A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6062663"/>
              <a:ext cx="225425" cy="66675"/>
            </a:xfrm>
            <a:custGeom>
              <a:avLst/>
              <a:gdLst>
                <a:gd name="T0" fmla="*/ 1477 w 1485"/>
                <a:gd name="T1" fmla="*/ 0 h 430"/>
                <a:gd name="T2" fmla="*/ 1484 w 1485"/>
                <a:gd name="T3" fmla="*/ 180 h 430"/>
                <a:gd name="T4" fmla="*/ 1301 w 1485"/>
                <a:gd name="T5" fmla="*/ 316 h 430"/>
                <a:gd name="T6" fmla="*/ 259 w 1485"/>
                <a:gd name="T7" fmla="*/ 371 h 430"/>
                <a:gd name="T8" fmla="*/ 7 w 1485"/>
                <a:gd name="T9" fmla="*/ 236 h 430"/>
                <a:gd name="T10" fmla="*/ 0 w 1485"/>
                <a:gd name="T11" fmla="*/ 56 h 430"/>
                <a:gd name="T12" fmla="*/ 252 w 1485"/>
                <a:gd name="T13" fmla="*/ 191 h 430"/>
                <a:gd name="T14" fmla="*/ 1294 w 1485"/>
                <a:gd name="T15" fmla="*/ 136 h 430"/>
                <a:gd name="T16" fmla="*/ 1477 w 1485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0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4"/>
                    <a:pt x="1301" y="316"/>
                  </a:cubicBezTo>
                  <a:cubicBezTo>
                    <a:pt x="1032" y="406"/>
                    <a:pt x="566" y="430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0"/>
                    <a:pt x="1025" y="226"/>
                    <a:pt x="1294" y="136"/>
                  </a:cubicBezTo>
                  <a:cubicBezTo>
                    <a:pt x="1418" y="94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14875">
              <a:extLst>
                <a:ext uri="{FF2B5EF4-FFF2-40B4-BE49-F238E27FC236}">
                  <a16:creationId xmlns:a16="http://schemas.microsoft.com/office/drawing/2014/main" xmlns="" id="{5D90C4ED-5AEC-4A25-8C3A-528C3A8E9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6034088"/>
              <a:ext cx="250825" cy="66675"/>
            </a:xfrm>
            <a:custGeom>
              <a:avLst/>
              <a:gdLst>
                <a:gd name="T0" fmla="*/ 421 w 1649"/>
                <a:gd name="T1" fmla="*/ 358 h 445"/>
                <a:gd name="T2" fmla="*/ 1285 w 1649"/>
                <a:gd name="T3" fmla="*/ 312 h 445"/>
                <a:gd name="T4" fmla="*/ 1227 w 1649"/>
                <a:gd name="T5" fmla="*/ 88 h 445"/>
                <a:gd name="T6" fmla="*/ 364 w 1649"/>
                <a:gd name="T7" fmla="*/ 133 h 445"/>
                <a:gd name="T8" fmla="*/ 421 w 1649"/>
                <a:gd name="T9" fmla="*/ 358 h 445"/>
                <a:gd name="T10" fmla="*/ 1311 w 1649"/>
                <a:gd name="T11" fmla="*/ 60 h 445"/>
                <a:gd name="T12" fmla="*/ 1380 w 1649"/>
                <a:gd name="T13" fmla="*/ 331 h 445"/>
                <a:gd name="T14" fmla="*/ 338 w 1649"/>
                <a:gd name="T15" fmla="*/ 386 h 445"/>
                <a:gd name="T16" fmla="*/ 269 w 1649"/>
                <a:gd name="T17" fmla="*/ 115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8"/>
                  </a:moveTo>
                  <a:cubicBezTo>
                    <a:pt x="676" y="407"/>
                    <a:pt x="1062" y="387"/>
                    <a:pt x="1285" y="312"/>
                  </a:cubicBezTo>
                  <a:cubicBezTo>
                    <a:pt x="1507" y="238"/>
                    <a:pt x="1482" y="137"/>
                    <a:pt x="1227" y="88"/>
                  </a:cubicBezTo>
                  <a:cubicBezTo>
                    <a:pt x="973" y="38"/>
                    <a:pt x="587" y="59"/>
                    <a:pt x="364" y="133"/>
                  </a:cubicBezTo>
                  <a:cubicBezTo>
                    <a:pt x="142" y="208"/>
                    <a:pt x="167" y="308"/>
                    <a:pt x="421" y="358"/>
                  </a:cubicBezTo>
                  <a:close/>
                  <a:moveTo>
                    <a:pt x="1311" y="60"/>
                  </a:moveTo>
                  <a:cubicBezTo>
                    <a:pt x="1618" y="119"/>
                    <a:pt x="1649" y="241"/>
                    <a:pt x="1380" y="331"/>
                  </a:cubicBezTo>
                  <a:cubicBezTo>
                    <a:pt x="1112" y="421"/>
                    <a:pt x="645" y="445"/>
                    <a:pt x="338" y="386"/>
                  </a:cubicBezTo>
                  <a:cubicBezTo>
                    <a:pt x="31" y="326"/>
                    <a:pt x="0" y="205"/>
                    <a:pt x="269" y="115"/>
                  </a:cubicBezTo>
                  <a:cubicBezTo>
                    <a:pt x="537" y="25"/>
                    <a:pt x="1004" y="0"/>
                    <a:pt x="1311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14876">
              <a:extLst>
                <a:ext uri="{FF2B5EF4-FFF2-40B4-BE49-F238E27FC236}">
                  <a16:creationId xmlns:a16="http://schemas.microsoft.com/office/drawing/2014/main" xmlns="" id="{47C7549D-3F23-44EF-8C24-CC9ADF263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6038850"/>
              <a:ext cx="207962" cy="57150"/>
            </a:xfrm>
            <a:custGeom>
              <a:avLst/>
              <a:gdLst>
                <a:gd name="T0" fmla="*/ 1086 w 1366"/>
                <a:gd name="T1" fmla="*/ 50 h 369"/>
                <a:gd name="T2" fmla="*/ 1144 w 1366"/>
                <a:gd name="T3" fmla="*/ 274 h 369"/>
                <a:gd name="T4" fmla="*/ 280 w 1366"/>
                <a:gd name="T5" fmla="*/ 320 h 369"/>
                <a:gd name="T6" fmla="*/ 223 w 1366"/>
                <a:gd name="T7" fmla="*/ 95 h 369"/>
                <a:gd name="T8" fmla="*/ 1086 w 1366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50"/>
                  </a:moveTo>
                  <a:cubicBezTo>
                    <a:pt x="1340" y="99"/>
                    <a:pt x="1366" y="200"/>
                    <a:pt x="1144" y="274"/>
                  </a:cubicBezTo>
                  <a:cubicBezTo>
                    <a:pt x="921" y="349"/>
                    <a:pt x="535" y="369"/>
                    <a:pt x="280" y="320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6" y="21"/>
                    <a:pt x="832" y="0"/>
                    <a:pt x="1086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4877">
              <a:extLst>
                <a:ext uri="{FF2B5EF4-FFF2-40B4-BE49-F238E27FC236}">
                  <a16:creationId xmlns:a16="http://schemas.microsoft.com/office/drawing/2014/main" xmlns="" id="{9A4E4480-6F0C-4799-AD51-867BF611E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038850"/>
              <a:ext cx="188912" cy="33338"/>
            </a:xfrm>
            <a:custGeom>
              <a:avLst/>
              <a:gdLst>
                <a:gd name="T0" fmla="*/ 161 w 1244"/>
                <a:gd name="T1" fmla="*/ 118 h 217"/>
                <a:gd name="T2" fmla="*/ 1024 w 1244"/>
                <a:gd name="T3" fmla="*/ 72 h 217"/>
                <a:gd name="T4" fmla="*/ 1232 w 1244"/>
                <a:gd name="T5" fmla="*/ 174 h 217"/>
                <a:gd name="T6" fmla="*/ 1024 w 1244"/>
                <a:gd name="T7" fmla="*/ 50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8"/>
                  </a:moveTo>
                  <a:cubicBezTo>
                    <a:pt x="384" y="43"/>
                    <a:pt x="770" y="23"/>
                    <a:pt x="1024" y="72"/>
                  </a:cubicBezTo>
                  <a:cubicBezTo>
                    <a:pt x="1151" y="97"/>
                    <a:pt x="1221" y="134"/>
                    <a:pt x="1232" y="174"/>
                  </a:cubicBezTo>
                  <a:cubicBezTo>
                    <a:pt x="1244" y="126"/>
                    <a:pt x="1174" y="79"/>
                    <a:pt x="1024" y="50"/>
                  </a:cubicBezTo>
                  <a:cubicBezTo>
                    <a:pt x="770" y="0"/>
                    <a:pt x="384" y="21"/>
                    <a:pt x="161" y="95"/>
                  </a:cubicBezTo>
                  <a:cubicBezTo>
                    <a:pt x="49" y="133"/>
                    <a:pt x="0" y="177"/>
                    <a:pt x="11" y="217"/>
                  </a:cubicBezTo>
                  <a:cubicBezTo>
                    <a:pt x="20" y="183"/>
                    <a:pt x="69" y="148"/>
                    <a:pt x="161" y="118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4878">
              <a:extLst>
                <a:ext uri="{FF2B5EF4-FFF2-40B4-BE49-F238E27FC236}">
                  <a16:creationId xmlns:a16="http://schemas.microsoft.com/office/drawing/2014/main" xmlns="" id="{7AFCADF8-B356-455B-B237-26888733A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6051550"/>
              <a:ext cx="122237" cy="34925"/>
            </a:xfrm>
            <a:custGeom>
              <a:avLst/>
              <a:gdLst>
                <a:gd name="T0" fmla="*/ 536 w 801"/>
                <a:gd name="T1" fmla="*/ 43 h 222"/>
                <a:gd name="T2" fmla="*/ 397 w 801"/>
                <a:gd name="T3" fmla="*/ 89 h 222"/>
                <a:gd name="T4" fmla="*/ 506 w 801"/>
                <a:gd name="T5" fmla="*/ 111 h 222"/>
                <a:gd name="T6" fmla="*/ 543 w 801"/>
                <a:gd name="T7" fmla="*/ 115 h 222"/>
                <a:gd name="T8" fmla="*/ 660 w 801"/>
                <a:gd name="T9" fmla="*/ 103 h 222"/>
                <a:gd name="T10" fmla="*/ 650 w 801"/>
                <a:gd name="T11" fmla="*/ 63 h 222"/>
                <a:gd name="T12" fmla="*/ 540 w 801"/>
                <a:gd name="T13" fmla="*/ 41 h 222"/>
                <a:gd name="T14" fmla="*/ 536 w 801"/>
                <a:gd name="T15" fmla="*/ 43 h 222"/>
                <a:gd name="T16" fmla="*/ 336 w 801"/>
                <a:gd name="T17" fmla="*/ 195 h 222"/>
                <a:gd name="T18" fmla="*/ 472 w 801"/>
                <a:gd name="T19" fmla="*/ 180 h 222"/>
                <a:gd name="T20" fmla="*/ 460 w 801"/>
                <a:gd name="T21" fmla="*/ 133 h 222"/>
                <a:gd name="T22" fmla="*/ 337 w 801"/>
                <a:gd name="T23" fmla="*/ 110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5 h 222"/>
                <a:gd name="T32" fmla="*/ 586 w 801"/>
                <a:gd name="T33" fmla="*/ 139 h 222"/>
                <a:gd name="T34" fmla="*/ 540 w 801"/>
                <a:gd name="T35" fmla="*/ 194 h 222"/>
                <a:gd name="T36" fmla="*/ 313 w 801"/>
                <a:gd name="T37" fmla="*/ 219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7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1 h 222"/>
                <a:gd name="T62" fmla="*/ 41 w 801"/>
                <a:gd name="T63" fmla="*/ 172 h 222"/>
                <a:gd name="T64" fmla="*/ 0 w 801"/>
                <a:gd name="T65" fmla="*/ 164 h 222"/>
                <a:gd name="T66" fmla="*/ 55 w 801"/>
                <a:gd name="T67" fmla="*/ 146 h 222"/>
                <a:gd name="T68" fmla="*/ 60 w 801"/>
                <a:gd name="T69" fmla="*/ 144 h 222"/>
                <a:gd name="T70" fmla="*/ 89 w 801"/>
                <a:gd name="T71" fmla="*/ 150 h 222"/>
                <a:gd name="T72" fmla="*/ 101 w 801"/>
                <a:gd name="T73" fmla="*/ 153 h 222"/>
                <a:gd name="T74" fmla="*/ 269 w 801"/>
                <a:gd name="T75" fmla="*/ 96 h 222"/>
                <a:gd name="T76" fmla="*/ 329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5 h 222"/>
                <a:gd name="T108" fmla="*/ 710 w 801"/>
                <a:gd name="T109" fmla="*/ 43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6" y="43"/>
                  </a:moveTo>
                  <a:lnTo>
                    <a:pt x="397" y="89"/>
                  </a:lnTo>
                  <a:lnTo>
                    <a:pt x="506" y="111"/>
                  </a:lnTo>
                  <a:cubicBezTo>
                    <a:pt x="517" y="113"/>
                    <a:pt x="530" y="114"/>
                    <a:pt x="543" y="115"/>
                  </a:cubicBezTo>
                  <a:cubicBezTo>
                    <a:pt x="583" y="117"/>
                    <a:pt x="630" y="113"/>
                    <a:pt x="660" y="103"/>
                  </a:cubicBezTo>
                  <a:cubicBezTo>
                    <a:pt x="700" y="89"/>
                    <a:pt x="695" y="71"/>
                    <a:pt x="650" y="63"/>
                  </a:cubicBezTo>
                  <a:lnTo>
                    <a:pt x="540" y="41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3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2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0" y="194"/>
                  </a:cubicBezTo>
                  <a:cubicBezTo>
                    <a:pt x="482" y="213"/>
                    <a:pt x="392" y="222"/>
                    <a:pt x="313" y="219"/>
                  </a:cubicBezTo>
                  <a:cubicBezTo>
                    <a:pt x="284" y="217"/>
                    <a:pt x="256" y="215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7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89" y="150"/>
                  </a:lnTo>
                  <a:lnTo>
                    <a:pt x="101" y="153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1" y="92"/>
                    <a:pt x="729" y="116"/>
                  </a:cubicBezTo>
                  <a:cubicBezTo>
                    <a:pt x="691" y="129"/>
                    <a:pt x="639" y="136"/>
                    <a:pt x="586" y="139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14879">
              <a:extLst>
                <a:ext uri="{FF2B5EF4-FFF2-40B4-BE49-F238E27FC236}">
                  <a16:creationId xmlns:a16="http://schemas.microsoft.com/office/drawing/2014/main" xmlns="" id="{45E8DE77-EFEE-48D8-B4C6-6DBD5A4A8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6048375"/>
              <a:ext cx="122237" cy="34925"/>
            </a:xfrm>
            <a:custGeom>
              <a:avLst/>
              <a:gdLst>
                <a:gd name="T0" fmla="*/ 536 w 801"/>
                <a:gd name="T1" fmla="*/ 43 h 222"/>
                <a:gd name="T2" fmla="*/ 397 w 801"/>
                <a:gd name="T3" fmla="*/ 89 h 222"/>
                <a:gd name="T4" fmla="*/ 506 w 801"/>
                <a:gd name="T5" fmla="*/ 110 h 222"/>
                <a:gd name="T6" fmla="*/ 543 w 801"/>
                <a:gd name="T7" fmla="*/ 115 h 222"/>
                <a:gd name="T8" fmla="*/ 660 w 801"/>
                <a:gd name="T9" fmla="*/ 102 h 222"/>
                <a:gd name="T10" fmla="*/ 650 w 801"/>
                <a:gd name="T11" fmla="*/ 62 h 222"/>
                <a:gd name="T12" fmla="*/ 540 w 801"/>
                <a:gd name="T13" fmla="*/ 41 h 222"/>
                <a:gd name="T14" fmla="*/ 536 w 801"/>
                <a:gd name="T15" fmla="*/ 43 h 222"/>
                <a:gd name="T16" fmla="*/ 336 w 801"/>
                <a:gd name="T17" fmla="*/ 194 h 222"/>
                <a:gd name="T18" fmla="*/ 472 w 801"/>
                <a:gd name="T19" fmla="*/ 180 h 222"/>
                <a:gd name="T20" fmla="*/ 460 w 801"/>
                <a:gd name="T21" fmla="*/ 133 h 222"/>
                <a:gd name="T22" fmla="*/ 337 w 801"/>
                <a:gd name="T23" fmla="*/ 109 h 222"/>
                <a:gd name="T24" fmla="*/ 332 w 801"/>
                <a:gd name="T25" fmla="*/ 111 h 222"/>
                <a:gd name="T26" fmla="*/ 169 w 801"/>
                <a:gd name="T27" fmla="*/ 165 h 222"/>
                <a:gd name="T28" fmla="*/ 292 w 801"/>
                <a:gd name="T29" fmla="*/ 189 h 222"/>
                <a:gd name="T30" fmla="*/ 336 w 801"/>
                <a:gd name="T31" fmla="*/ 194 h 222"/>
                <a:gd name="T32" fmla="*/ 586 w 801"/>
                <a:gd name="T33" fmla="*/ 139 h 222"/>
                <a:gd name="T34" fmla="*/ 540 w 801"/>
                <a:gd name="T35" fmla="*/ 193 h 222"/>
                <a:gd name="T36" fmla="*/ 313 w 801"/>
                <a:gd name="T37" fmla="*/ 218 h 222"/>
                <a:gd name="T38" fmla="*/ 232 w 801"/>
                <a:gd name="T39" fmla="*/ 209 h 222"/>
                <a:gd name="T40" fmla="*/ 219 w 801"/>
                <a:gd name="T41" fmla="*/ 207 h 222"/>
                <a:gd name="T42" fmla="*/ 214 w 801"/>
                <a:gd name="T43" fmla="*/ 208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1 h 222"/>
                <a:gd name="T50" fmla="*/ 150 w 801"/>
                <a:gd name="T51" fmla="*/ 193 h 222"/>
                <a:gd name="T52" fmla="*/ 109 w 801"/>
                <a:gd name="T53" fmla="*/ 185 h 222"/>
                <a:gd name="T54" fmla="*/ 104 w 801"/>
                <a:gd name="T55" fmla="*/ 187 h 222"/>
                <a:gd name="T56" fmla="*/ 85 w 801"/>
                <a:gd name="T57" fmla="*/ 194 h 222"/>
                <a:gd name="T58" fmla="*/ 74 w 801"/>
                <a:gd name="T59" fmla="*/ 191 h 222"/>
                <a:gd name="T60" fmla="*/ 17 w 801"/>
                <a:gd name="T61" fmla="*/ 180 h 222"/>
                <a:gd name="T62" fmla="*/ 41 w 801"/>
                <a:gd name="T63" fmla="*/ 172 h 222"/>
                <a:gd name="T64" fmla="*/ 0 w 801"/>
                <a:gd name="T65" fmla="*/ 164 h 222"/>
                <a:gd name="T66" fmla="*/ 55 w 801"/>
                <a:gd name="T67" fmla="*/ 146 h 222"/>
                <a:gd name="T68" fmla="*/ 60 w 801"/>
                <a:gd name="T69" fmla="*/ 144 h 222"/>
                <a:gd name="T70" fmla="*/ 89 w 801"/>
                <a:gd name="T71" fmla="*/ 150 h 222"/>
                <a:gd name="T72" fmla="*/ 101 w 801"/>
                <a:gd name="T73" fmla="*/ 152 h 222"/>
                <a:gd name="T74" fmla="*/ 269 w 801"/>
                <a:gd name="T75" fmla="*/ 96 h 222"/>
                <a:gd name="T76" fmla="*/ 329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1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1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4 h 222"/>
                <a:gd name="T108" fmla="*/ 710 w 801"/>
                <a:gd name="T109" fmla="*/ 42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6" y="43"/>
                  </a:moveTo>
                  <a:lnTo>
                    <a:pt x="397" y="89"/>
                  </a:lnTo>
                  <a:lnTo>
                    <a:pt x="506" y="110"/>
                  </a:lnTo>
                  <a:cubicBezTo>
                    <a:pt x="517" y="113"/>
                    <a:pt x="530" y="114"/>
                    <a:pt x="543" y="115"/>
                  </a:cubicBezTo>
                  <a:cubicBezTo>
                    <a:pt x="583" y="117"/>
                    <a:pt x="630" y="112"/>
                    <a:pt x="660" y="102"/>
                  </a:cubicBezTo>
                  <a:cubicBezTo>
                    <a:pt x="700" y="89"/>
                    <a:pt x="695" y="71"/>
                    <a:pt x="650" y="62"/>
                  </a:cubicBezTo>
                  <a:lnTo>
                    <a:pt x="540" y="41"/>
                  </a:lnTo>
                  <a:lnTo>
                    <a:pt x="536" y="43"/>
                  </a:lnTo>
                  <a:moveTo>
                    <a:pt x="336" y="194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4"/>
                    <a:pt x="513" y="143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69" y="165"/>
                  </a:lnTo>
                  <a:lnTo>
                    <a:pt x="292" y="189"/>
                  </a:lnTo>
                  <a:cubicBezTo>
                    <a:pt x="305" y="192"/>
                    <a:pt x="320" y="194"/>
                    <a:pt x="336" y="194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6"/>
                    <a:pt x="540" y="193"/>
                  </a:cubicBezTo>
                  <a:cubicBezTo>
                    <a:pt x="482" y="213"/>
                    <a:pt x="392" y="222"/>
                    <a:pt x="313" y="218"/>
                  </a:cubicBezTo>
                  <a:cubicBezTo>
                    <a:pt x="284" y="217"/>
                    <a:pt x="256" y="214"/>
                    <a:pt x="232" y="209"/>
                  </a:cubicBezTo>
                  <a:lnTo>
                    <a:pt x="219" y="207"/>
                  </a:lnTo>
                  <a:lnTo>
                    <a:pt x="214" y="208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1"/>
                  </a:lnTo>
                  <a:lnTo>
                    <a:pt x="150" y="193"/>
                  </a:lnTo>
                  <a:lnTo>
                    <a:pt x="109" y="185"/>
                  </a:lnTo>
                  <a:lnTo>
                    <a:pt x="104" y="187"/>
                  </a:lnTo>
                  <a:lnTo>
                    <a:pt x="85" y="194"/>
                  </a:lnTo>
                  <a:lnTo>
                    <a:pt x="74" y="191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89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1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1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8"/>
                    <a:pt x="801" y="91"/>
                    <a:pt x="729" y="116"/>
                  </a:cubicBezTo>
                  <a:cubicBezTo>
                    <a:pt x="691" y="128"/>
                    <a:pt x="639" y="136"/>
                    <a:pt x="586" y="139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14880">
              <a:extLst>
                <a:ext uri="{FF2B5EF4-FFF2-40B4-BE49-F238E27FC236}">
                  <a16:creationId xmlns:a16="http://schemas.microsoft.com/office/drawing/2014/main" xmlns="" id="{EB2A7C76-53EC-4681-B430-30E04FCE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6083300"/>
              <a:ext cx="71437" cy="41275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9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2" y="200"/>
                    <a:pt x="105" y="221"/>
                    <a:pt x="189" y="237"/>
                  </a:cubicBezTo>
                  <a:cubicBezTo>
                    <a:pt x="271" y="253"/>
                    <a:pt x="365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7"/>
                  </a:cubicBezTo>
                  <a:cubicBezTo>
                    <a:pt x="103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14881">
              <a:extLst>
                <a:ext uri="{FF2B5EF4-FFF2-40B4-BE49-F238E27FC236}">
                  <a16:creationId xmlns:a16="http://schemas.microsoft.com/office/drawing/2014/main" xmlns="" id="{09599EEF-5F6C-491E-9D3B-E2D4589AA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6042025"/>
              <a:ext cx="1587" cy="23813"/>
            </a:xfrm>
            <a:custGeom>
              <a:avLst/>
              <a:gdLst>
                <a:gd name="T0" fmla="*/ 7 w 7"/>
                <a:gd name="T1" fmla="*/ 163 h 163"/>
                <a:gd name="T2" fmla="*/ 0 w 7"/>
                <a:gd name="T3" fmla="*/ 0 h 163"/>
                <a:gd name="T4" fmla="*/ 7 w 7"/>
                <a:gd name="T5" fmla="*/ 159 h 163"/>
                <a:gd name="T6" fmla="*/ 7 w 7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63">
                  <a:moveTo>
                    <a:pt x="7" y="163"/>
                  </a:moveTo>
                  <a:cubicBezTo>
                    <a:pt x="5" y="114"/>
                    <a:pt x="2" y="49"/>
                    <a:pt x="0" y="0"/>
                  </a:cubicBezTo>
                  <a:cubicBezTo>
                    <a:pt x="2" y="34"/>
                    <a:pt x="5" y="124"/>
                    <a:pt x="7" y="159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14882">
              <a:extLst>
                <a:ext uri="{FF2B5EF4-FFF2-40B4-BE49-F238E27FC236}">
                  <a16:creationId xmlns:a16="http://schemas.microsoft.com/office/drawing/2014/main" xmlns="" id="{F5742E15-B848-4798-BDD9-3A749926F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6030913"/>
              <a:ext cx="225425" cy="65088"/>
            </a:xfrm>
            <a:custGeom>
              <a:avLst/>
              <a:gdLst>
                <a:gd name="T0" fmla="*/ 1477 w 1486"/>
                <a:gd name="T1" fmla="*/ 0 h 430"/>
                <a:gd name="T2" fmla="*/ 1484 w 1486"/>
                <a:gd name="T3" fmla="*/ 180 h 430"/>
                <a:gd name="T4" fmla="*/ 1301 w 1486"/>
                <a:gd name="T5" fmla="*/ 316 h 430"/>
                <a:gd name="T6" fmla="*/ 259 w 1486"/>
                <a:gd name="T7" fmla="*/ 371 h 430"/>
                <a:gd name="T8" fmla="*/ 7 w 1486"/>
                <a:gd name="T9" fmla="*/ 236 h 430"/>
                <a:gd name="T10" fmla="*/ 0 w 1486"/>
                <a:gd name="T11" fmla="*/ 56 h 430"/>
                <a:gd name="T12" fmla="*/ 252 w 1486"/>
                <a:gd name="T13" fmla="*/ 191 h 430"/>
                <a:gd name="T14" fmla="*/ 1294 w 1486"/>
                <a:gd name="T15" fmla="*/ 136 h 430"/>
                <a:gd name="T16" fmla="*/ 1477 w 1486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0">
                  <a:moveTo>
                    <a:pt x="1477" y="0"/>
                  </a:moveTo>
                  <a:cubicBezTo>
                    <a:pt x="1479" y="60"/>
                    <a:pt x="1482" y="120"/>
                    <a:pt x="1484" y="180"/>
                  </a:cubicBezTo>
                  <a:cubicBezTo>
                    <a:pt x="1486" y="226"/>
                    <a:pt x="1425" y="274"/>
                    <a:pt x="1301" y="316"/>
                  </a:cubicBezTo>
                  <a:cubicBezTo>
                    <a:pt x="1032" y="406"/>
                    <a:pt x="566" y="430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0"/>
                    <a:pt x="1025" y="226"/>
                    <a:pt x="1294" y="136"/>
                  </a:cubicBezTo>
                  <a:cubicBezTo>
                    <a:pt x="1419" y="94"/>
                    <a:pt x="1479" y="46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14883">
              <a:extLst>
                <a:ext uri="{FF2B5EF4-FFF2-40B4-BE49-F238E27FC236}">
                  <a16:creationId xmlns:a16="http://schemas.microsoft.com/office/drawing/2014/main" xmlns="" id="{E4634A15-3217-45C7-BB56-ABDAEF0A7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6000750"/>
              <a:ext cx="250825" cy="68263"/>
            </a:xfrm>
            <a:custGeom>
              <a:avLst/>
              <a:gdLst>
                <a:gd name="T0" fmla="*/ 422 w 1649"/>
                <a:gd name="T1" fmla="*/ 358 h 445"/>
                <a:gd name="T2" fmla="*/ 1285 w 1649"/>
                <a:gd name="T3" fmla="*/ 312 h 445"/>
                <a:gd name="T4" fmla="*/ 1227 w 1649"/>
                <a:gd name="T5" fmla="*/ 88 h 445"/>
                <a:gd name="T6" fmla="*/ 364 w 1649"/>
                <a:gd name="T7" fmla="*/ 133 h 445"/>
                <a:gd name="T8" fmla="*/ 422 w 1649"/>
                <a:gd name="T9" fmla="*/ 358 h 445"/>
                <a:gd name="T10" fmla="*/ 1311 w 1649"/>
                <a:gd name="T11" fmla="*/ 60 h 445"/>
                <a:gd name="T12" fmla="*/ 1380 w 1649"/>
                <a:gd name="T13" fmla="*/ 331 h 445"/>
                <a:gd name="T14" fmla="*/ 338 w 1649"/>
                <a:gd name="T15" fmla="*/ 386 h 445"/>
                <a:gd name="T16" fmla="*/ 269 w 1649"/>
                <a:gd name="T17" fmla="*/ 115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2" y="358"/>
                  </a:moveTo>
                  <a:cubicBezTo>
                    <a:pt x="676" y="407"/>
                    <a:pt x="1062" y="387"/>
                    <a:pt x="1285" y="312"/>
                  </a:cubicBezTo>
                  <a:cubicBezTo>
                    <a:pt x="1507" y="238"/>
                    <a:pt x="1482" y="137"/>
                    <a:pt x="1227" y="88"/>
                  </a:cubicBezTo>
                  <a:cubicBezTo>
                    <a:pt x="973" y="38"/>
                    <a:pt x="587" y="59"/>
                    <a:pt x="364" y="133"/>
                  </a:cubicBezTo>
                  <a:cubicBezTo>
                    <a:pt x="142" y="208"/>
                    <a:pt x="167" y="308"/>
                    <a:pt x="422" y="358"/>
                  </a:cubicBezTo>
                  <a:close/>
                  <a:moveTo>
                    <a:pt x="1311" y="60"/>
                  </a:moveTo>
                  <a:cubicBezTo>
                    <a:pt x="1618" y="120"/>
                    <a:pt x="1649" y="241"/>
                    <a:pt x="1380" y="331"/>
                  </a:cubicBezTo>
                  <a:cubicBezTo>
                    <a:pt x="1112" y="421"/>
                    <a:pt x="645" y="445"/>
                    <a:pt x="338" y="386"/>
                  </a:cubicBezTo>
                  <a:cubicBezTo>
                    <a:pt x="31" y="326"/>
                    <a:pt x="0" y="205"/>
                    <a:pt x="269" y="115"/>
                  </a:cubicBezTo>
                  <a:cubicBezTo>
                    <a:pt x="537" y="25"/>
                    <a:pt x="1004" y="0"/>
                    <a:pt x="1311" y="60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14884">
              <a:extLst>
                <a:ext uri="{FF2B5EF4-FFF2-40B4-BE49-F238E27FC236}">
                  <a16:creationId xmlns:a16="http://schemas.microsoft.com/office/drawing/2014/main" xmlns="" id="{2C2D29E0-FA87-4F0E-AD84-5C8EAAA9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007100"/>
              <a:ext cx="207962" cy="55563"/>
            </a:xfrm>
            <a:custGeom>
              <a:avLst/>
              <a:gdLst>
                <a:gd name="T0" fmla="*/ 1086 w 1366"/>
                <a:gd name="T1" fmla="*/ 50 h 369"/>
                <a:gd name="T2" fmla="*/ 1144 w 1366"/>
                <a:gd name="T3" fmla="*/ 274 h 369"/>
                <a:gd name="T4" fmla="*/ 280 w 1366"/>
                <a:gd name="T5" fmla="*/ 320 h 369"/>
                <a:gd name="T6" fmla="*/ 223 w 1366"/>
                <a:gd name="T7" fmla="*/ 95 h 369"/>
                <a:gd name="T8" fmla="*/ 1086 w 1366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50"/>
                  </a:moveTo>
                  <a:cubicBezTo>
                    <a:pt x="1340" y="99"/>
                    <a:pt x="1366" y="200"/>
                    <a:pt x="1144" y="274"/>
                  </a:cubicBezTo>
                  <a:cubicBezTo>
                    <a:pt x="921" y="349"/>
                    <a:pt x="535" y="369"/>
                    <a:pt x="280" y="320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6" y="21"/>
                    <a:pt x="832" y="0"/>
                    <a:pt x="1086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14885">
              <a:extLst>
                <a:ext uri="{FF2B5EF4-FFF2-40B4-BE49-F238E27FC236}">
                  <a16:creationId xmlns:a16="http://schemas.microsoft.com/office/drawing/2014/main" xmlns="" id="{EC9731C0-BA4E-4958-9A11-D99D5ABF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007100"/>
              <a:ext cx="190500" cy="33338"/>
            </a:xfrm>
            <a:custGeom>
              <a:avLst/>
              <a:gdLst>
                <a:gd name="T0" fmla="*/ 161 w 1244"/>
                <a:gd name="T1" fmla="*/ 118 h 217"/>
                <a:gd name="T2" fmla="*/ 1025 w 1244"/>
                <a:gd name="T3" fmla="*/ 72 h 217"/>
                <a:gd name="T4" fmla="*/ 1232 w 1244"/>
                <a:gd name="T5" fmla="*/ 174 h 217"/>
                <a:gd name="T6" fmla="*/ 1025 w 1244"/>
                <a:gd name="T7" fmla="*/ 50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8"/>
                  </a:moveTo>
                  <a:cubicBezTo>
                    <a:pt x="384" y="43"/>
                    <a:pt x="770" y="23"/>
                    <a:pt x="1025" y="72"/>
                  </a:cubicBezTo>
                  <a:cubicBezTo>
                    <a:pt x="1151" y="97"/>
                    <a:pt x="1221" y="134"/>
                    <a:pt x="1232" y="174"/>
                  </a:cubicBezTo>
                  <a:cubicBezTo>
                    <a:pt x="1244" y="126"/>
                    <a:pt x="1174" y="79"/>
                    <a:pt x="1025" y="50"/>
                  </a:cubicBezTo>
                  <a:cubicBezTo>
                    <a:pt x="770" y="0"/>
                    <a:pt x="384" y="21"/>
                    <a:pt x="161" y="95"/>
                  </a:cubicBezTo>
                  <a:cubicBezTo>
                    <a:pt x="50" y="133"/>
                    <a:pt x="0" y="177"/>
                    <a:pt x="11" y="217"/>
                  </a:cubicBezTo>
                  <a:cubicBezTo>
                    <a:pt x="20" y="183"/>
                    <a:pt x="70" y="148"/>
                    <a:pt x="161" y="118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14886">
              <a:extLst>
                <a:ext uri="{FF2B5EF4-FFF2-40B4-BE49-F238E27FC236}">
                  <a16:creationId xmlns:a16="http://schemas.microsoft.com/office/drawing/2014/main" xmlns="" id="{881D7F52-BFB4-4002-A602-5D4C83CDB0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4350" y="6019800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90 h 222"/>
                <a:gd name="T4" fmla="*/ 506 w 802"/>
                <a:gd name="T5" fmla="*/ 111 h 222"/>
                <a:gd name="T6" fmla="*/ 543 w 802"/>
                <a:gd name="T7" fmla="*/ 115 h 222"/>
                <a:gd name="T8" fmla="*/ 660 w 802"/>
                <a:gd name="T9" fmla="*/ 103 h 222"/>
                <a:gd name="T10" fmla="*/ 650 w 802"/>
                <a:gd name="T11" fmla="*/ 63 h 222"/>
                <a:gd name="T12" fmla="*/ 541 w 802"/>
                <a:gd name="T13" fmla="*/ 41 h 222"/>
                <a:gd name="T14" fmla="*/ 536 w 802"/>
                <a:gd name="T15" fmla="*/ 43 h 222"/>
                <a:gd name="T16" fmla="*/ 336 w 802"/>
                <a:gd name="T17" fmla="*/ 195 h 222"/>
                <a:gd name="T18" fmla="*/ 472 w 802"/>
                <a:gd name="T19" fmla="*/ 180 h 222"/>
                <a:gd name="T20" fmla="*/ 460 w 802"/>
                <a:gd name="T21" fmla="*/ 133 h 222"/>
                <a:gd name="T22" fmla="*/ 337 w 802"/>
                <a:gd name="T23" fmla="*/ 110 h 222"/>
                <a:gd name="T24" fmla="*/ 332 w 802"/>
                <a:gd name="T25" fmla="*/ 111 h 222"/>
                <a:gd name="T26" fmla="*/ 169 w 802"/>
                <a:gd name="T27" fmla="*/ 166 h 222"/>
                <a:gd name="T28" fmla="*/ 293 w 802"/>
                <a:gd name="T29" fmla="*/ 190 h 222"/>
                <a:gd name="T30" fmla="*/ 336 w 802"/>
                <a:gd name="T31" fmla="*/ 195 h 222"/>
                <a:gd name="T32" fmla="*/ 586 w 802"/>
                <a:gd name="T33" fmla="*/ 139 h 222"/>
                <a:gd name="T34" fmla="*/ 541 w 802"/>
                <a:gd name="T35" fmla="*/ 193 h 222"/>
                <a:gd name="T36" fmla="*/ 313 w 802"/>
                <a:gd name="T37" fmla="*/ 219 h 222"/>
                <a:gd name="T38" fmla="*/ 232 w 802"/>
                <a:gd name="T39" fmla="*/ 210 h 222"/>
                <a:gd name="T40" fmla="*/ 219 w 802"/>
                <a:gd name="T41" fmla="*/ 207 h 222"/>
                <a:gd name="T42" fmla="*/ 214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0 w 802"/>
                <a:gd name="T51" fmla="*/ 194 h 222"/>
                <a:gd name="T52" fmla="*/ 109 w 802"/>
                <a:gd name="T53" fmla="*/ 186 h 222"/>
                <a:gd name="T54" fmla="*/ 105 w 802"/>
                <a:gd name="T55" fmla="*/ 188 h 222"/>
                <a:gd name="T56" fmla="*/ 86 w 802"/>
                <a:gd name="T57" fmla="*/ 194 h 222"/>
                <a:gd name="T58" fmla="*/ 74 w 802"/>
                <a:gd name="T59" fmla="*/ 192 h 222"/>
                <a:gd name="T60" fmla="*/ 17 w 802"/>
                <a:gd name="T61" fmla="*/ 181 h 222"/>
                <a:gd name="T62" fmla="*/ 41 w 802"/>
                <a:gd name="T63" fmla="*/ 172 h 222"/>
                <a:gd name="T64" fmla="*/ 0 w 802"/>
                <a:gd name="T65" fmla="*/ 165 h 222"/>
                <a:gd name="T66" fmla="*/ 55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1 w 802"/>
                <a:gd name="T73" fmla="*/ 153 h 222"/>
                <a:gd name="T74" fmla="*/ 268 w 802"/>
                <a:gd name="T75" fmla="*/ 96 h 222"/>
                <a:gd name="T76" fmla="*/ 329 w 802"/>
                <a:gd name="T77" fmla="*/ 76 h 222"/>
                <a:gd name="T78" fmla="*/ 472 w 802"/>
                <a:gd name="T79" fmla="*/ 28 h 222"/>
                <a:gd name="T80" fmla="*/ 431 w 802"/>
                <a:gd name="T81" fmla="*/ 20 h 222"/>
                <a:gd name="T82" fmla="*/ 486 w 802"/>
                <a:gd name="T83" fmla="*/ 2 h 222"/>
                <a:gd name="T84" fmla="*/ 491 w 802"/>
                <a:gd name="T85" fmla="*/ 0 h 222"/>
                <a:gd name="T86" fmla="*/ 521 w 802"/>
                <a:gd name="T87" fmla="*/ 6 h 222"/>
                <a:gd name="T88" fmla="*/ 532 w 802"/>
                <a:gd name="T89" fmla="*/ 8 h 222"/>
                <a:gd name="T90" fmla="*/ 551 w 802"/>
                <a:gd name="T91" fmla="*/ 2 h 222"/>
                <a:gd name="T92" fmla="*/ 556 w 802"/>
                <a:gd name="T93" fmla="*/ 0 h 222"/>
                <a:gd name="T94" fmla="*/ 625 w 802"/>
                <a:gd name="T95" fmla="*/ 13 h 222"/>
                <a:gd name="T96" fmla="*/ 600 w 802"/>
                <a:gd name="T97" fmla="*/ 21 h 222"/>
                <a:gd name="T98" fmla="*/ 630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5 h 222"/>
                <a:gd name="T108" fmla="*/ 710 w 802"/>
                <a:gd name="T109" fmla="*/ 43 h 222"/>
                <a:gd name="T110" fmla="*/ 729 w 802"/>
                <a:gd name="T111" fmla="*/ 116 h 222"/>
                <a:gd name="T112" fmla="*/ 586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90"/>
                  </a:lnTo>
                  <a:lnTo>
                    <a:pt x="506" y="111"/>
                  </a:lnTo>
                  <a:cubicBezTo>
                    <a:pt x="517" y="113"/>
                    <a:pt x="529" y="114"/>
                    <a:pt x="543" y="115"/>
                  </a:cubicBezTo>
                  <a:cubicBezTo>
                    <a:pt x="583" y="117"/>
                    <a:pt x="630" y="113"/>
                    <a:pt x="660" y="103"/>
                  </a:cubicBezTo>
                  <a:cubicBezTo>
                    <a:pt x="700" y="89"/>
                    <a:pt x="695" y="71"/>
                    <a:pt x="650" y="63"/>
                  </a:cubicBezTo>
                  <a:lnTo>
                    <a:pt x="541" y="41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3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3" y="190"/>
                  </a:lnTo>
                  <a:cubicBezTo>
                    <a:pt x="305" y="192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1" y="193"/>
                  </a:cubicBezTo>
                  <a:cubicBezTo>
                    <a:pt x="482" y="213"/>
                    <a:pt x="392" y="222"/>
                    <a:pt x="313" y="219"/>
                  </a:cubicBezTo>
                  <a:cubicBezTo>
                    <a:pt x="284" y="217"/>
                    <a:pt x="257" y="214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2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1" y="153"/>
                  </a:lnTo>
                  <a:lnTo>
                    <a:pt x="268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5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1" y="129"/>
                    <a:pt x="639" y="137"/>
                    <a:pt x="586" y="139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14887">
              <a:extLst>
                <a:ext uri="{FF2B5EF4-FFF2-40B4-BE49-F238E27FC236}">
                  <a16:creationId xmlns:a16="http://schemas.microsoft.com/office/drawing/2014/main" xmlns="" id="{25538E31-7897-4B1C-979C-E47C2F349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4350" y="6016625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6 w 802"/>
                <a:gd name="T5" fmla="*/ 110 h 222"/>
                <a:gd name="T6" fmla="*/ 543 w 802"/>
                <a:gd name="T7" fmla="*/ 115 h 222"/>
                <a:gd name="T8" fmla="*/ 660 w 802"/>
                <a:gd name="T9" fmla="*/ 102 h 222"/>
                <a:gd name="T10" fmla="*/ 650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6 w 802"/>
                <a:gd name="T17" fmla="*/ 194 h 222"/>
                <a:gd name="T18" fmla="*/ 472 w 802"/>
                <a:gd name="T19" fmla="*/ 180 h 222"/>
                <a:gd name="T20" fmla="*/ 460 w 802"/>
                <a:gd name="T21" fmla="*/ 133 h 222"/>
                <a:gd name="T22" fmla="*/ 337 w 802"/>
                <a:gd name="T23" fmla="*/ 109 h 222"/>
                <a:gd name="T24" fmla="*/ 332 w 802"/>
                <a:gd name="T25" fmla="*/ 111 h 222"/>
                <a:gd name="T26" fmla="*/ 169 w 802"/>
                <a:gd name="T27" fmla="*/ 165 h 222"/>
                <a:gd name="T28" fmla="*/ 293 w 802"/>
                <a:gd name="T29" fmla="*/ 189 h 222"/>
                <a:gd name="T30" fmla="*/ 336 w 802"/>
                <a:gd name="T31" fmla="*/ 194 h 222"/>
                <a:gd name="T32" fmla="*/ 586 w 802"/>
                <a:gd name="T33" fmla="*/ 138 h 222"/>
                <a:gd name="T34" fmla="*/ 541 w 802"/>
                <a:gd name="T35" fmla="*/ 193 h 222"/>
                <a:gd name="T36" fmla="*/ 313 w 802"/>
                <a:gd name="T37" fmla="*/ 218 h 222"/>
                <a:gd name="T38" fmla="*/ 232 w 802"/>
                <a:gd name="T39" fmla="*/ 209 h 222"/>
                <a:gd name="T40" fmla="*/ 219 w 802"/>
                <a:gd name="T41" fmla="*/ 207 h 222"/>
                <a:gd name="T42" fmla="*/ 214 w 802"/>
                <a:gd name="T43" fmla="*/ 208 h 222"/>
                <a:gd name="T44" fmla="*/ 195 w 802"/>
                <a:gd name="T45" fmla="*/ 215 h 222"/>
                <a:gd name="T46" fmla="*/ 184 w 802"/>
                <a:gd name="T47" fmla="*/ 212 h 222"/>
                <a:gd name="T48" fmla="*/ 127 w 802"/>
                <a:gd name="T49" fmla="*/ 201 h 222"/>
                <a:gd name="T50" fmla="*/ 150 w 802"/>
                <a:gd name="T51" fmla="*/ 194 h 222"/>
                <a:gd name="T52" fmla="*/ 109 w 802"/>
                <a:gd name="T53" fmla="*/ 185 h 222"/>
                <a:gd name="T54" fmla="*/ 105 w 802"/>
                <a:gd name="T55" fmla="*/ 187 h 222"/>
                <a:gd name="T56" fmla="*/ 86 w 802"/>
                <a:gd name="T57" fmla="*/ 194 h 222"/>
                <a:gd name="T58" fmla="*/ 74 w 802"/>
                <a:gd name="T59" fmla="*/ 191 h 222"/>
                <a:gd name="T60" fmla="*/ 17 w 802"/>
                <a:gd name="T61" fmla="*/ 180 h 222"/>
                <a:gd name="T62" fmla="*/ 41 w 802"/>
                <a:gd name="T63" fmla="*/ 172 h 222"/>
                <a:gd name="T64" fmla="*/ 0 w 802"/>
                <a:gd name="T65" fmla="*/ 164 h 222"/>
                <a:gd name="T66" fmla="*/ 55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1 w 802"/>
                <a:gd name="T73" fmla="*/ 152 h 222"/>
                <a:gd name="T74" fmla="*/ 268 w 802"/>
                <a:gd name="T75" fmla="*/ 96 h 222"/>
                <a:gd name="T76" fmla="*/ 329 w 802"/>
                <a:gd name="T77" fmla="*/ 76 h 222"/>
                <a:gd name="T78" fmla="*/ 472 w 802"/>
                <a:gd name="T79" fmla="*/ 28 h 222"/>
                <a:gd name="T80" fmla="*/ 431 w 802"/>
                <a:gd name="T81" fmla="*/ 20 h 222"/>
                <a:gd name="T82" fmla="*/ 486 w 802"/>
                <a:gd name="T83" fmla="*/ 1 h 222"/>
                <a:gd name="T84" fmla="*/ 491 w 802"/>
                <a:gd name="T85" fmla="*/ 0 h 222"/>
                <a:gd name="T86" fmla="*/ 521 w 802"/>
                <a:gd name="T87" fmla="*/ 5 h 222"/>
                <a:gd name="T88" fmla="*/ 532 w 802"/>
                <a:gd name="T89" fmla="*/ 8 h 222"/>
                <a:gd name="T90" fmla="*/ 551 w 802"/>
                <a:gd name="T91" fmla="*/ 1 h 222"/>
                <a:gd name="T92" fmla="*/ 556 w 802"/>
                <a:gd name="T93" fmla="*/ 0 h 222"/>
                <a:gd name="T94" fmla="*/ 625 w 802"/>
                <a:gd name="T95" fmla="*/ 13 h 222"/>
                <a:gd name="T96" fmla="*/ 600 w 802"/>
                <a:gd name="T97" fmla="*/ 21 h 222"/>
                <a:gd name="T98" fmla="*/ 630 w 802"/>
                <a:gd name="T99" fmla="*/ 27 h 222"/>
                <a:gd name="T100" fmla="*/ 642 w 802"/>
                <a:gd name="T101" fmla="*/ 29 h 222"/>
                <a:gd name="T102" fmla="*/ 661 w 802"/>
                <a:gd name="T103" fmla="*/ 22 h 222"/>
                <a:gd name="T104" fmla="*/ 666 w 802"/>
                <a:gd name="T105" fmla="*/ 21 h 222"/>
                <a:gd name="T106" fmla="*/ 734 w 802"/>
                <a:gd name="T107" fmla="*/ 34 h 222"/>
                <a:gd name="T108" fmla="*/ 710 w 802"/>
                <a:gd name="T109" fmla="*/ 42 h 222"/>
                <a:gd name="T110" fmla="*/ 729 w 802"/>
                <a:gd name="T111" fmla="*/ 116 h 222"/>
                <a:gd name="T112" fmla="*/ 586 w 802"/>
                <a:gd name="T113" fmla="*/ 13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6" y="110"/>
                  </a:lnTo>
                  <a:cubicBezTo>
                    <a:pt x="517" y="113"/>
                    <a:pt x="529" y="114"/>
                    <a:pt x="543" y="115"/>
                  </a:cubicBezTo>
                  <a:cubicBezTo>
                    <a:pt x="583" y="117"/>
                    <a:pt x="630" y="112"/>
                    <a:pt x="660" y="102"/>
                  </a:cubicBezTo>
                  <a:cubicBezTo>
                    <a:pt x="700" y="89"/>
                    <a:pt x="695" y="71"/>
                    <a:pt x="650" y="62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6" y="194"/>
                  </a:moveTo>
                  <a:cubicBezTo>
                    <a:pt x="383" y="197"/>
                    <a:pt x="437" y="191"/>
                    <a:pt x="472" y="180"/>
                  </a:cubicBezTo>
                  <a:cubicBezTo>
                    <a:pt x="518" y="164"/>
                    <a:pt x="513" y="143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69" y="165"/>
                  </a:lnTo>
                  <a:lnTo>
                    <a:pt x="293" y="189"/>
                  </a:lnTo>
                  <a:cubicBezTo>
                    <a:pt x="305" y="192"/>
                    <a:pt x="320" y="194"/>
                    <a:pt x="336" y="194"/>
                  </a:cubicBezTo>
                  <a:close/>
                  <a:moveTo>
                    <a:pt x="586" y="138"/>
                  </a:moveTo>
                  <a:cubicBezTo>
                    <a:pt x="605" y="156"/>
                    <a:pt x="591" y="176"/>
                    <a:pt x="541" y="193"/>
                  </a:cubicBezTo>
                  <a:cubicBezTo>
                    <a:pt x="482" y="213"/>
                    <a:pt x="392" y="222"/>
                    <a:pt x="313" y="218"/>
                  </a:cubicBezTo>
                  <a:cubicBezTo>
                    <a:pt x="284" y="217"/>
                    <a:pt x="257" y="214"/>
                    <a:pt x="232" y="209"/>
                  </a:cubicBezTo>
                  <a:lnTo>
                    <a:pt x="219" y="207"/>
                  </a:lnTo>
                  <a:lnTo>
                    <a:pt x="214" y="208"/>
                  </a:lnTo>
                  <a:lnTo>
                    <a:pt x="195" y="215"/>
                  </a:lnTo>
                  <a:lnTo>
                    <a:pt x="184" y="212"/>
                  </a:lnTo>
                  <a:lnTo>
                    <a:pt x="127" y="201"/>
                  </a:lnTo>
                  <a:lnTo>
                    <a:pt x="150" y="194"/>
                  </a:lnTo>
                  <a:lnTo>
                    <a:pt x="109" y="185"/>
                  </a:lnTo>
                  <a:lnTo>
                    <a:pt x="105" y="187"/>
                  </a:lnTo>
                  <a:lnTo>
                    <a:pt x="86" y="194"/>
                  </a:lnTo>
                  <a:lnTo>
                    <a:pt x="74" y="191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1" y="152"/>
                  </a:lnTo>
                  <a:lnTo>
                    <a:pt x="268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1"/>
                  </a:lnTo>
                  <a:lnTo>
                    <a:pt x="491" y="0"/>
                  </a:lnTo>
                  <a:lnTo>
                    <a:pt x="521" y="5"/>
                  </a:lnTo>
                  <a:lnTo>
                    <a:pt x="532" y="8"/>
                  </a:lnTo>
                  <a:lnTo>
                    <a:pt x="551" y="1"/>
                  </a:lnTo>
                  <a:lnTo>
                    <a:pt x="556" y="0"/>
                  </a:lnTo>
                  <a:lnTo>
                    <a:pt x="625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2" y="29"/>
                  </a:lnTo>
                  <a:lnTo>
                    <a:pt x="661" y="22"/>
                  </a:lnTo>
                  <a:lnTo>
                    <a:pt x="666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8"/>
                    <a:pt x="802" y="91"/>
                    <a:pt x="729" y="116"/>
                  </a:cubicBezTo>
                  <a:cubicBezTo>
                    <a:pt x="691" y="128"/>
                    <a:pt x="639" y="136"/>
                    <a:pt x="586" y="138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14888">
              <a:extLst>
                <a:ext uri="{FF2B5EF4-FFF2-40B4-BE49-F238E27FC236}">
                  <a16:creationId xmlns:a16="http://schemas.microsoft.com/office/drawing/2014/main" xmlns="" id="{53394CB4-BB87-4B83-8A72-6DF520517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6051550"/>
              <a:ext cx="69850" cy="41275"/>
            </a:xfrm>
            <a:custGeom>
              <a:avLst/>
              <a:gdLst>
                <a:gd name="T0" fmla="*/ 0 w 462"/>
                <a:gd name="T1" fmla="*/ 0 h 267"/>
                <a:gd name="T2" fmla="*/ 0 w 462"/>
                <a:gd name="T3" fmla="*/ 176 h 267"/>
                <a:gd name="T4" fmla="*/ 188 w 462"/>
                <a:gd name="T5" fmla="*/ 237 h 267"/>
                <a:gd name="T6" fmla="*/ 462 w 462"/>
                <a:gd name="T7" fmla="*/ 267 h 267"/>
                <a:gd name="T8" fmla="*/ 462 w 462"/>
                <a:gd name="T9" fmla="*/ 87 h 267"/>
                <a:gd name="T10" fmla="*/ 181 w 462"/>
                <a:gd name="T11" fmla="*/ 57 h 267"/>
                <a:gd name="T12" fmla="*/ 0 w 462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267">
                  <a:moveTo>
                    <a:pt x="0" y="0"/>
                  </a:moveTo>
                  <a:lnTo>
                    <a:pt x="0" y="176"/>
                  </a:lnTo>
                  <a:cubicBezTo>
                    <a:pt x="42" y="200"/>
                    <a:pt x="105" y="220"/>
                    <a:pt x="188" y="237"/>
                  </a:cubicBezTo>
                  <a:cubicBezTo>
                    <a:pt x="270" y="253"/>
                    <a:pt x="364" y="262"/>
                    <a:pt x="462" y="267"/>
                  </a:cubicBezTo>
                  <a:lnTo>
                    <a:pt x="462" y="87"/>
                  </a:lnTo>
                  <a:cubicBezTo>
                    <a:pt x="362" y="83"/>
                    <a:pt x="265" y="73"/>
                    <a:pt x="181" y="57"/>
                  </a:cubicBezTo>
                  <a:cubicBezTo>
                    <a:pt x="102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14889">
              <a:extLst>
                <a:ext uri="{FF2B5EF4-FFF2-40B4-BE49-F238E27FC236}">
                  <a16:creationId xmlns:a16="http://schemas.microsoft.com/office/drawing/2014/main" xmlns="" id="{AACD91F3-560F-45FD-A3CC-CDD17AB4A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6003925"/>
              <a:ext cx="1587" cy="23813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9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4"/>
                    <a:pt x="1" y="48"/>
                    <a:pt x="0" y="0"/>
                  </a:cubicBezTo>
                  <a:cubicBezTo>
                    <a:pt x="1" y="33"/>
                    <a:pt x="4" y="124"/>
                    <a:pt x="6" y="159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14890">
              <a:extLst>
                <a:ext uri="{FF2B5EF4-FFF2-40B4-BE49-F238E27FC236}">
                  <a16:creationId xmlns:a16="http://schemas.microsoft.com/office/drawing/2014/main" xmlns="" id="{32B00D22-8B17-4C69-8C9E-C5A2EEF4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5992813"/>
              <a:ext cx="225425" cy="66675"/>
            </a:xfrm>
            <a:custGeom>
              <a:avLst/>
              <a:gdLst>
                <a:gd name="T0" fmla="*/ 1477 w 1485"/>
                <a:gd name="T1" fmla="*/ 0 h 431"/>
                <a:gd name="T2" fmla="*/ 1484 w 1485"/>
                <a:gd name="T3" fmla="*/ 180 h 431"/>
                <a:gd name="T4" fmla="*/ 1301 w 1485"/>
                <a:gd name="T5" fmla="*/ 316 h 431"/>
                <a:gd name="T6" fmla="*/ 259 w 1485"/>
                <a:gd name="T7" fmla="*/ 371 h 431"/>
                <a:gd name="T8" fmla="*/ 7 w 1485"/>
                <a:gd name="T9" fmla="*/ 236 h 431"/>
                <a:gd name="T10" fmla="*/ 0 w 1485"/>
                <a:gd name="T11" fmla="*/ 56 h 431"/>
                <a:gd name="T12" fmla="*/ 252 w 1485"/>
                <a:gd name="T13" fmla="*/ 191 h 431"/>
                <a:gd name="T14" fmla="*/ 1294 w 1485"/>
                <a:gd name="T15" fmla="*/ 136 h 431"/>
                <a:gd name="T16" fmla="*/ 1477 w 1485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1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5"/>
                    <a:pt x="1301" y="316"/>
                  </a:cubicBezTo>
                  <a:cubicBezTo>
                    <a:pt x="1032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1"/>
                    <a:pt x="1025" y="226"/>
                    <a:pt x="1294" y="136"/>
                  </a:cubicBezTo>
                  <a:cubicBezTo>
                    <a:pt x="1418" y="95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14891">
              <a:extLst>
                <a:ext uri="{FF2B5EF4-FFF2-40B4-BE49-F238E27FC236}">
                  <a16:creationId xmlns:a16="http://schemas.microsoft.com/office/drawing/2014/main" xmlns="" id="{455714CA-712B-4146-AECD-B129D0875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5964238"/>
              <a:ext cx="250825" cy="66675"/>
            </a:xfrm>
            <a:custGeom>
              <a:avLst/>
              <a:gdLst>
                <a:gd name="T0" fmla="*/ 421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1 w 1649"/>
                <a:gd name="T9" fmla="*/ 357 h 445"/>
                <a:gd name="T10" fmla="*/ 1311 w 1649"/>
                <a:gd name="T11" fmla="*/ 59 h 445"/>
                <a:gd name="T12" fmla="*/ 1380 w 1649"/>
                <a:gd name="T13" fmla="*/ 330 h 445"/>
                <a:gd name="T14" fmla="*/ 338 w 1649"/>
                <a:gd name="T15" fmla="*/ 385 h 445"/>
                <a:gd name="T16" fmla="*/ 269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7"/>
                  </a:moveTo>
                  <a:cubicBezTo>
                    <a:pt x="676" y="407"/>
                    <a:pt x="1062" y="386"/>
                    <a:pt x="1285" y="312"/>
                  </a:cubicBezTo>
                  <a:cubicBezTo>
                    <a:pt x="1507" y="237"/>
                    <a:pt x="1482" y="137"/>
                    <a:pt x="1227" y="87"/>
                  </a:cubicBezTo>
                  <a:cubicBezTo>
                    <a:pt x="973" y="38"/>
                    <a:pt x="587" y="58"/>
                    <a:pt x="364" y="133"/>
                  </a:cubicBezTo>
                  <a:cubicBezTo>
                    <a:pt x="142" y="207"/>
                    <a:pt x="167" y="308"/>
                    <a:pt x="421" y="357"/>
                  </a:cubicBezTo>
                  <a:close/>
                  <a:moveTo>
                    <a:pt x="1311" y="59"/>
                  </a:moveTo>
                  <a:cubicBezTo>
                    <a:pt x="1618" y="119"/>
                    <a:pt x="1649" y="240"/>
                    <a:pt x="1380" y="330"/>
                  </a:cubicBezTo>
                  <a:cubicBezTo>
                    <a:pt x="1112" y="420"/>
                    <a:pt x="645" y="445"/>
                    <a:pt x="338" y="385"/>
                  </a:cubicBezTo>
                  <a:cubicBezTo>
                    <a:pt x="31" y="325"/>
                    <a:pt x="0" y="204"/>
                    <a:pt x="269" y="114"/>
                  </a:cubicBezTo>
                  <a:cubicBezTo>
                    <a:pt x="537" y="24"/>
                    <a:pt x="1004" y="0"/>
                    <a:pt x="1311" y="59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14892">
              <a:extLst>
                <a:ext uri="{FF2B5EF4-FFF2-40B4-BE49-F238E27FC236}">
                  <a16:creationId xmlns:a16="http://schemas.microsoft.com/office/drawing/2014/main" xmlns="" id="{56BAB68D-4535-47D5-9450-11D7A3233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5969000"/>
              <a:ext cx="207962" cy="57150"/>
            </a:xfrm>
            <a:custGeom>
              <a:avLst/>
              <a:gdLst>
                <a:gd name="T0" fmla="*/ 1086 w 1366"/>
                <a:gd name="T1" fmla="*/ 49 h 369"/>
                <a:gd name="T2" fmla="*/ 1144 w 1366"/>
                <a:gd name="T3" fmla="*/ 274 h 369"/>
                <a:gd name="T4" fmla="*/ 280 w 1366"/>
                <a:gd name="T5" fmla="*/ 319 h 369"/>
                <a:gd name="T6" fmla="*/ 223 w 1366"/>
                <a:gd name="T7" fmla="*/ 95 h 369"/>
                <a:gd name="T8" fmla="*/ 1086 w 1366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49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8"/>
                    <a:pt x="535" y="369"/>
                    <a:pt x="280" y="319"/>
                  </a:cubicBezTo>
                  <a:cubicBezTo>
                    <a:pt x="26" y="270"/>
                    <a:pt x="0" y="169"/>
                    <a:pt x="223" y="95"/>
                  </a:cubicBezTo>
                  <a:cubicBezTo>
                    <a:pt x="446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14893">
              <a:extLst>
                <a:ext uri="{FF2B5EF4-FFF2-40B4-BE49-F238E27FC236}">
                  <a16:creationId xmlns:a16="http://schemas.microsoft.com/office/drawing/2014/main" xmlns="" id="{3619E334-FAB3-47B8-9B15-7D1A9DCD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69000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2 h 217"/>
                <a:gd name="T4" fmla="*/ 1232 w 1244"/>
                <a:gd name="T5" fmla="*/ 174 h 217"/>
                <a:gd name="T6" fmla="*/ 1024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3"/>
                    <a:pt x="770" y="22"/>
                    <a:pt x="1024" y="72"/>
                  </a:cubicBezTo>
                  <a:cubicBezTo>
                    <a:pt x="1151" y="96"/>
                    <a:pt x="1221" y="134"/>
                    <a:pt x="1232" y="174"/>
                  </a:cubicBezTo>
                  <a:cubicBezTo>
                    <a:pt x="1244" y="125"/>
                    <a:pt x="1174" y="78"/>
                    <a:pt x="1024" y="49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14894">
              <a:extLst>
                <a:ext uri="{FF2B5EF4-FFF2-40B4-BE49-F238E27FC236}">
                  <a16:creationId xmlns:a16="http://schemas.microsoft.com/office/drawing/2014/main" xmlns="" id="{A19CA47F-E830-46A2-B848-158D70796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5981700"/>
              <a:ext cx="122237" cy="34925"/>
            </a:xfrm>
            <a:custGeom>
              <a:avLst/>
              <a:gdLst>
                <a:gd name="T0" fmla="*/ 536 w 801"/>
                <a:gd name="T1" fmla="*/ 43 h 222"/>
                <a:gd name="T2" fmla="*/ 397 w 801"/>
                <a:gd name="T3" fmla="*/ 89 h 222"/>
                <a:gd name="T4" fmla="*/ 506 w 801"/>
                <a:gd name="T5" fmla="*/ 110 h 222"/>
                <a:gd name="T6" fmla="*/ 543 w 801"/>
                <a:gd name="T7" fmla="*/ 115 h 222"/>
                <a:gd name="T8" fmla="*/ 660 w 801"/>
                <a:gd name="T9" fmla="*/ 102 h 222"/>
                <a:gd name="T10" fmla="*/ 650 w 801"/>
                <a:gd name="T11" fmla="*/ 62 h 222"/>
                <a:gd name="T12" fmla="*/ 540 w 801"/>
                <a:gd name="T13" fmla="*/ 41 h 222"/>
                <a:gd name="T14" fmla="*/ 536 w 801"/>
                <a:gd name="T15" fmla="*/ 43 h 222"/>
                <a:gd name="T16" fmla="*/ 336 w 801"/>
                <a:gd name="T17" fmla="*/ 194 h 222"/>
                <a:gd name="T18" fmla="*/ 472 w 801"/>
                <a:gd name="T19" fmla="*/ 180 h 222"/>
                <a:gd name="T20" fmla="*/ 460 w 801"/>
                <a:gd name="T21" fmla="*/ 133 h 222"/>
                <a:gd name="T22" fmla="*/ 337 w 801"/>
                <a:gd name="T23" fmla="*/ 109 h 222"/>
                <a:gd name="T24" fmla="*/ 332 w 801"/>
                <a:gd name="T25" fmla="*/ 111 h 222"/>
                <a:gd name="T26" fmla="*/ 169 w 801"/>
                <a:gd name="T27" fmla="*/ 165 h 222"/>
                <a:gd name="T28" fmla="*/ 292 w 801"/>
                <a:gd name="T29" fmla="*/ 189 h 222"/>
                <a:gd name="T30" fmla="*/ 336 w 801"/>
                <a:gd name="T31" fmla="*/ 194 h 222"/>
                <a:gd name="T32" fmla="*/ 586 w 801"/>
                <a:gd name="T33" fmla="*/ 138 h 222"/>
                <a:gd name="T34" fmla="*/ 540 w 801"/>
                <a:gd name="T35" fmla="*/ 193 h 222"/>
                <a:gd name="T36" fmla="*/ 313 w 801"/>
                <a:gd name="T37" fmla="*/ 218 h 222"/>
                <a:gd name="T38" fmla="*/ 232 w 801"/>
                <a:gd name="T39" fmla="*/ 209 h 222"/>
                <a:gd name="T40" fmla="*/ 219 w 801"/>
                <a:gd name="T41" fmla="*/ 207 h 222"/>
                <a:gd name="T42" fmla="*/ 214 w 801"/>
                <a:gd name="T43" fmla="*/ 208 h 222"/>
                <a:gd name="T44" fmla="*/ 195 w 801"/>
                <a:gd name="T45" fmla="*/ 215 h 222"/>
                <a:gd name="T46" fmla="*/ 184 w 801"/>
                <a:gd name="T47" fmla="*/ 212 h 222"/>
                <a:gd name="T48" fmla="*/ 126 w 801"/>
                <a:gd name="T49" fmla="*/ 201 h 222"/>
                <a:gd name="T50" fmla="*/ 150 w 801"/>
                <a:gd name="T51" fmla="*/ 193 h 222"/>
                <a:gd name="T52" fmla="*/ 109 w 801"/>
                <a:gd name="T53" fmla="*/ 185 h 222"/>
                <a:gd name="T54" fmla="*/ 104 w 801"/>
                <a:gd name="T55" fmla="*/ 187 h 222"/>
                <a:gd name="T56" fmla="*/ 85 w 801"/>
                <a:gd name="T57" fmla="*/ 193 h 222"/>
                <a:gd name="T58" fmla="*/ 74 w 801"/>
                <a:gd name="T59" fmla="*/ 191 h 222"/>
                <a:gd name="T60" fmla="*/ 17 w 801"/>
                <a:gd name="T61" fmla="*/ 180 h 222"/>
                <a:gd name="T62" fmla="*/ 41 w 801"/>
                <a:gd name="T63" fmla="*/ 172 h 222"/>
                <a:gd name="T64" fmla="*/ 0 w 801"/>
                <a:gd name="T65" fmla="*/ 164 h 222"/>
                <a:gd name="T66" fmla="*/ 55 w 801"/>
                <a:gd name="T67" fmla="*/ 146 h 222"/>
                <a:gd name="T68" fmla="*/ 60 w 801"/>
                <a:gd name="T69" fmla="*/ 144 h 222"/>
                <a:gd name="T70" fmla="*/ 89 w 801"/>
                <a:gd name="T71" fmla="*/ 150 h 222"/>
                <a:gd name="T72" fmla="*/ 101 w 801"/>
                <a:gd name="T73" fmla="*/ 152 h 222"/>
                <a:gd name="T74" fmla="*/ 269 w 801"/>
                <a:gd name="T75" fmla="*/ 96 h 222"/>
                <a:gd name="T76" fmla="*/ 329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1 h 222"/>
                <a:gd name="T84" fmla="*/ 491 w 801"/>
                <a:gd name="T85" fmla="*/ 0 h 222"/>
                <a:gd name="T86" fmla="*/ 521 w 801"/>
                <a:gd name="T87" fmla="*/ 5 h 222"/>
                <a:gd name="T88" fmla="*/ 532 w 801"/>
                <a:gd name="T89" fmla="*/ 8 h 222"/>
                <a:gd name="T90" fmla="*/ 551 w 801"/>
                <a:gd name="T91" fmla="*/ 1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2 h 222"/>
                <a:gd name="T104" fmla="*/ 665 w 801"/>
                <a:gd name="T105" fmla="*/ 21 h 222"/>
                <a:gd name="T106" fmla="*/ 734 w 801"/>
                <a:gd name="T107" fmla="*/ 34 h 222"/>
                <a:gd name="T108" fmla="*/ 710 w 801"/>
                <a:gd name="T109" fmla="*/ 42 h 222"/>
                <a:gd name="T110" fmla="*/ 729 w 801"/>
                <a:gd name="T111" fmla="*/ 116 h 222"/>
                <a:gd name="T112" fmla="*/ 586 w 801"/>
                <a:gd name="T113" fmla="*/ 13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6" y="43"/>
                  </a:moveTo>
                  <a:lnTo>
                    <a:pt x="397" y="89"/>
                  </a:lnTo>
                  <a:lnTo>
                    <a:pt x="506" y="110"/>
                  </a:lnTo>
                  <a:cubicBezTo>
                    <a:pt x="517" y="113"/>
                    <a:pt x="530" y="114"/>
                    <a:pt x="543" y="115"/>
                  </a:cubicBezTo>
                  <a:cubicBezTo>
                    <a:pt x="583" y="117"/>
                    <a:pt x="630" y="112"/>
                    <a:pt x="660" y="102"/>
                  </a:cubicBezTo>
                  <a:cubicBezTo>
                    <a:pt x="700" y="89"/>
                    <a:pt x="695" y="71"/>
                    <a:pt x="650" y="62"/>
                  </a:cubicBezTo>
                  <a:lnTo>
                    <a:pt x="540" y="41"/>
                  </a:lnTo>
                  <a:lnTo>
                    <a:pt x="536" y="43"/>
                  </a:lnTo>
                  <a:close/>
                  <a:moveTo>
                    <a:pt x="336" y="194"/>
                  </a:moveTo>
                  <a:cubicBezTo>
                    <a:pt x="383" y="197"/>
                    <a:pt x="437" y="191"/>
                    <a:pt x="472" y="180"/>
                  </a:cubicBezTo>
                  <a:cubicBezTo>
                    <a:pt x="518" y="164"/>
                    <a:pt x="513" y="143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69" y="165"/>
                  </a:lnTo>
                  <a:lnTo>
                    <a:pt x="292" y="189"/>
                  </a:lnTo>
                  <a:cubicBezTo>
                    <a:pt x="305" y="192"/>
                    <a:pt x="320" y="194"/>
                    <a:pt x="336" y="194"/>
                  </a:cubicBezTo>
                  <a:close/>
                  <a:moveTo>
                    <a:pt x="586" y="138"/>
                  </a:moveTo>
                  <a:cubicBezTo>
                    <a:pt x="605" y="156"/>
                    <a:pt x="591" y="176"/>
                    <a:pt x="540" y="193"/>
                  </a:cubicBezTo>
                  <a:cubicBezTo>
                    <a:pt x="482" y="213"/>
                    <a:pt x="392" y="222"/>
                    <a:pt x="313" y="218"/>
                  </a:cubicBezTo>
                  <a:cubicBezTo>
                    <a:pt x="284" y="217"/>
                    <a:pt x="256" y="214"/>
                    <a:pt x="232" y="209"/>
                  </a:cubicBezTo>
                  <a:lnTo>
                    <a:pt x="219" y="207"/>
                  </a:lnTo>
                  <a:lnTo>
                    <a:pt x="214" y="208"/>
                  </a:lnTo>
                  <a:lnTo>
                    <a:pt x="195" y="215"/>
                  </a:lnTo>
                  <a:lnTo>
                    <a:pt x="184" y="212"/>
                  </a:lnTo>
                  <a:lnTo>
                    <a:pt x="126" y="201"/>
                  </a:lnTo>
                  <a:lnTo>
                    <a:pt x="150" y="193"/>
                  </a:lnTo>
                  <a:lnTo>
                    <a:pt x="109" y="185"/>
                  </a:lnTo>
                  <a:lnTo>
                    <a:pt x="104" y="187"/>
                  </a:lnTo>
                  <a:lnTo>
                    <a:pt x="85" y="193"/>
                  </a:lnTo>
                  <a:lnTo>
                    <a:pt x="74" y="191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89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1"/>
                  </a:lnTo>
                  <a:lnTo>
                    <a:pt x="491" y="0"/>
                  </a:lnTo>
                  <a:lnTo>
                    <a:pt x="521" y="5"/>
                  </a:lnTo>
                  <a:lnTo>
                    <a:pt x="532" y="8"/>
                  </a:lnTo>
                  <a:lnTo>
                    <a:pt x="551" y="1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2"/>
                  </a:lnTo>
                  <a:lnTo>
                    <a:pt x="665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8"/>
                    <a:pt x="801" y="91"/>
                    <a:pt x="729" y="116"/>
                  </a:cubicBezTo>
                  <a:cubicBezTo>
                    <a:pt x="691" y="128"/>
                    <a:pt x="639" y="136"/>
                    <a:pt x="586" y="138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14895">
              <a:extLst>
                <a:ext uri="{FF2B5EF4-FFF2-40B4-BE49-F238E27FC236}">
                  <a16:creationId xmlns:a16="http://schemas.microsoft.com/office/drawing/2014/main" xmlns="" id="{6B0B076B-899B-4D0A-B791-262E2BF93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5978525"/>
              <a:ext cx="122237" cy="33338"/>
            </a:xfrm>
            <a:custGeom>
              <a:avLst/>
              <a:gdLst>
                <a:gd name="T0" fmla="*/ 536 w 801"/>
                <a:gd name="T1" fmla="*/ 43 h 222"/>
                <a:gd name="T2" fmla="*/ 397 w 801"/>
                <a:gd name="T3" fmla="*/ 90 h 222"/>
                <a:gd name="T4" fmla="*/ 506 w 801"/>
                <a:gd name="T5" fmla="*/ 111 h 222"/>
                <a:gd name="T6" fmla="*/ 543 w 801"/>
                <a:gd name="T7" fmla="*/ 115 h 222"/>
                <a:gd name="T8" fmla="*/ 660 w 801"/>
                <a:gd name="T9" fmla="*/ 103 h 222"/>
                <a:gd name="T10" fmla="*/ 650 w 801"/>
                <a:gd name="T11" fmla="*/ 63 h 222"/>
                <a:gd name="T12" fmla="*/ 540 w 801"/>
                <a:gd name="T13" fmla="*/ 42 h 222"/>
                <a:gd name="T14" fmla="*/ 536 w 801"/>
                <a:gd name="T15" fmla="*/ 43 h 222"/>
                <a:gd name="T16" fmla="*/ 336 w 801"/>
                <a:gd name="T17" fmla="*/ 195 h 222"/>
                <a:gd name="T18" fmla="*/ 472 w 801"/>
                <a:gd name="T19" fmla="*/ 180 h 222"/>
                <a:gd name="T20" fmla="*/ 460 w 801"/>
                <a:gd name="T21" fmla="*/ 134 h 222"/>
                <a:gd name="T22" fmla="*/ 337 w 801"/>
                <a:gd name="T23" fmla="*/ 110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5 h 222"/>
                <a:gd name="T32" fmla="*/ 586 w 801"/>
                <a:gd name="T33" fmla="*/ 139 h 222"/>
                <a:gd name="T34" fmla="*/ 540 w 801"/>
                <a:gd name="T35" fmla="*/ 194 h 222"/>
                <a:gd name="T36" fmla="*/ 313 w 801"/>
                <a:gd name="T37" fmla="*/ 219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8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1 h 222"/>
                <a:gd name="T62" fmla="*/ 41 w 801"/>
                <a:gd name="T63" fmla="*/ 173 h 222"/>
                <a:gd name="T64" fmla="*/ 0 w 801"/>
                <a:gd name="T65" fmla="*/ 165 h 222"/>
                <a:gd name="T66" fmla="*/ 55 w 801"/>
                <a:gd name="T67" fmla="*/ 146 h 222"/>
                <a:gd name="T68" fmla="*/ 60 w 801"/>
                <a:gd name="T69" fmla="*/ 145 h 222"/>
                <a:gd name="T70" fmla="*/ 89 w 801"/>
                <a:gd name="T71" fmla="*/ 151 h 222"/>
                <a:gd name="T72" fmla="*/ 101 w 801"/>
                <a:gd name="T73" fmla="*/ 153 h 222"/>
                <a:gd name="T74" fmla="*/ 269 w 801"/>
                <a:gd name="T75" fmla="*/ 96 h 222"/>
                <a:gd name="T76" fmla="*/ 329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5 h 222"/>
                <a:gd name="T108" fmla="*/ 710 w 801"/>
                <a:gd name="T109" fmla="*/ 43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6" y="43"/>
                  </a:moveTo>
                  <a:lnTo>
                    <a:pt x="397" y="90"/>
                  </a:lnTo>
                  <a:lnTo>
                    <a:pt x="506" y="111"/>
                  </a:lnTo>
                  <a:cubicBezTo>
                    <a:pt x="517" y="113"/>
                    <a:pt x="530" y="115"/>
                    <a:pt x="543" y="115"/>
                  </a:cubicBezTo>
                  <a:cubicBezTo>
                    <a:pt x="583" y="117"/>
                    <a:pt x="630" y="113"/>
                    <a:pt x="660" y="103"/>
                  </a:cubicBezTo>
                  <a:cubicBezTo>
                    <a:pt x="700" y="89"/>
                    <a:pt x="695" y="72"/>
                    <a:pt x="650" y="63"/>
                  </a:cubicBezTo>
                  <a:lnTo>
                    <a:pt x="540" y="42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2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0" y="194"/>
                  </a:cubicBezTo>
                  <a:cubicBezTo>
                    <a:pt x="482" y="213"/>
                    <a:pt x="392" y="222"/>
                    <a:pt x="313" y="219"/>
                  </a:cubicBezTo>
                  <a:cubicBezTo>
                    <a:pt x="284" y="217"/>
                    <a:pt x="256" y="215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8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5"/>
                  </a:lnTo>
                  <a:lnTo>
                    <a:pt x="89" y="151"/>
                  </a:lnTo>
                  <a:lnTo>
                    <a:pt x="101" y="153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1" y="92"/>
                    <a:pt x="729" y="116"/>
                  </a:cubicBezTo>
                  <a:cubicBezTo>
                    <a:pt x="691" y="129"/>
                    <a:pt x="639" y="137"/>
                    <a:pt x="586" y="139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4896">
              <a:extLst>
                <a:ext uri="{FF2B5EF4-FFF2-40B4-BE49-F238E27FC236}">
                  <a16:creationId xmlns:a16="http://schemas.microsoft.com/office/drawing/2014/main" xmlns="" id="{9810CEAE-C39E-4CE0-B081-7B726AA4E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6013450"/>
              <a:ext cx="71437" cy="41275"/>
            </a:xfrm>
            <a:custGeom>
              <a:avLst/>
              <a:gdLst>
                <a:gd name="T0" fmla="*/ 0 w 463"/>
                <a:gd name="T1" fmla="*/ 0 h 266"/>
                <a:gd name="T2" fmla="*/ 0 w 463"/>
                <a:gd name="T3" fmla="*/ 176 h 266"/>
                <a:gd name="T4" fmla="*/ 189 w 463"/>
                <a:gd name="T5" fmla="*/ 236 h 266"/>
                <a:gd name="T6" fmla="*/ 463 w 463"/>
                <a:gd name="T7" fmla="*/ 266 h 266"/>
                <a:gd name="T8" fmla="*/ 463 w 463"/>
                <a:gd name="T9" fmla="*/ 87 h 266"/>
                <a:gd name="T10" fmla="*/ 182 w 463"/>
                <a:gd name="T11" fmla="*/ 56 h 266"/>
                <a:gd name="T12" fmla="*/ 0 w 463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6">
                  <a:moveTo>
                    <a:pt x="0" y="0"/>
                  </a:moveTo>
                  <a:lnTo>
                    <a:pt x="0" y="176"/>
                  </a:lnTo>
                  <a:cubicBezTo>
                    <a:pt x="42" y="199"/>
                    <a:pt x="105" y="220"/>
                    <a:pt x="189" y="236"/>
                  </a:cubicBezTo>
                  <a:cubicBezTo>
                    <a:pt x="271" y="252"/>
                    <a:pt x="365" y="262"/>
                    <a:pt x="463" y="266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6"/>
                  </a:cubicBezTo>
                  <a:cubicBezTo>
                    <a:pt x="103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14897">
              <a:extLst>
                <a:ext uri="{FF2B5EF4-FFF2-40B4-BE49-F238E27FC236}">
                  <a16:creationId xmlns:a16="http://schemas.microsoft.com/office/drawing/2014/main" xmlns="" id="{BF43CD54-6947-4486-949F-2EDC297FA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5972175"/>
              <a:ext cx="1587" cy="23813"/>
            </a:xfrm>
            <a:custGeom>
              <a:avLst/>
              <a:gdLst>
                <a:gd name="T0" fmla="*/ 7 w 7"/>
                <a:gd name="T1" fmla="*/ 162 h 162"/>
                <a:gd name="T2" fmla="*/ 0 w 7"/>
                <a:gd name="T3" fmla="*/ 0 h 162"/>
                <a:gd name="T4" fmla="*/ 7 w 7"/>
                <a:gd name="T5" fmla="*/ 159 h 162"/>
                <a:gd name="T6" fmla="*/ 7 w 7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62">
                  <a:moveTo>
                    <a:pt x="7" y="162"/>
                  </a:moveTo>
                  <a:cubicBezTo>
                    <a:pt x="5" y="114"/>
                    <a:pt x="2" y="49"/>
                    <a:pt x="0" y="0"/>
                  </a:cubicBezTo>
                  <a:cubicBezTo>
                    <a:pt x="2" y="33"/>
                    <a:pt x="5" y="124"/>
                    <a:pt x="7" y="159"/>
                  </a:cubicBezTo>
                  <a:lnTo>
                    <a:pt x="7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14898">
              <a:extLst>
                <a:ext uri="{FF2B5EF4-FFF2-40B4-BE49-F238E27FC236}">
                  <a16:creationId xmlns:a16="http://schemas.microsoft.com/office/drawing/2014/main" xmlns="" id="{5E25C0FB-F7D5-4ED5-B277-D2DFA71A7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5961063"/>
              <a:ext cx="225425" cy="65088"/>
            </a:xfrm>
            <a:custGeom>
              <a:avLst/>
              <a:gdLst>
                <a:gd name="T0" fmla="*/ 1477 w 1486"/>
                <a:gd name="T1" fmla="*/ 0 h 431"/>
                <a:gd name="T2" fmla="*/ 1484 w 1486"/>
                <a:gd name="T3" fmla="*/ 180 h 431"/>
                <a:gd name="T4" fmla="*/ 1301 w 1486"/>
                <a:gd name="T5" fmla="*/ 316 h 431"/>
                <a:gd name="T6" fmla="*/ 259 w 1486"/>
                <a:gd name="T7" fmla="*/ 371 h 431"/>
                <a:gd name="T8" fmla="*/ 7 w 1486"/>
                <a:gd name="T9" fmla="*/ 236 h 431"/>
                <a:gd name="T10" fmla="*/ 0 w 1486"/>
                <a:gd name="T11" fmla="*/ 56 h 431"/>
                <a:gd name="T12" fmla="*/ 252 w 1486"/>
                <a:gd name="T13" fmla="*/ 191 h 431"/>
                <a:gd name="T14" fmla="*/ 1294 w 1486"/>
                <a:gd name="T15" fmla="*/ 136 h 431"/>
                <a:gd name="T16" fmla="*/ 1477 w 1486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1">
                  <a:moveTo>
                    <a:pt x="1477" y="0"/>
                  </a:moveTo>
                  <a:cubicBezTo>
                    <a:pt x="1479" y="60"/>
                    <a:pt x="1482" y="120"/>
                    <a:pt x="1484" y="180"/>
                  </a:cubicBezTo>
                  <a:cubicBezTo>
                    <a:pt x="1486" y="226"/>
                    <a:pt x="1425" y="275"/>
                    <a:pt x="1301" y="316"/>
                  </a:cubicBezTo>
                  <a:cubicBezTo>
                    <a:pt x="1032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1"/>
                    <a:pt x="1025" y="226"/>
                    <a:pt x="1294" y="136"/>
                  </a:cubicBezTo>
                  <a:cubicBezTo>
                    <a:pt x="1419" y="95"/>
                    <a:pt x="1479" y="46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14899">
              <a:extLst>
                <a:ext uri="{FF2B5EF4-FFF2-40B4-BE49-F238E27FC236}">
                  <a16:creationId xmlns:a16="http://schemas.microsoft.com/office/drawing/2014/main" xmlns="" id="{8CBC058D-710F-4D9D-B338-E44B3EF54B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5930900"/>
              <a:ext cx="250825" cy="68263"/>
            </a:xfrm>
            <a:custGeom>
              <a:avLst/>
              <a:gdLst>
                <a:gd name="T0" fmla="*/ 422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2 w 1649"/>
                <a:gd name="T9" fmla="*/ 357 h 445"/>
                <a:gd name="T10" fmla="*/ 1311 w 1649"/>
                <a:gd name="T11" fmla="*/ 59 h 445"/>
                <a:gd name="T12" fmla="*/ 1380 w 1649"/>
                <a:gd name="T13" fmla="*/ 330 h 445"/>
                <a:gd name="T14" fmla="*/ 338 w 1649"/>
                <a:gd name="T15" fmla="*/ 385 h 445"/>
                <a:gd name="T16" fmla="*/ 269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2" y="357"/>
                  </a:moveTo>
                  <a:cubicBezTo>
                    <a:pt x="676" y="407"/>
                    <a:pt x="1062" y="386"/>
                    <a:pt x="1285" y="312"/>
                  </a:cubicBezTo>
                  <a:cubicBezTo>
                    <a:pt x="1507" y="237"/>
                    <a:pt x="1482" y="137"/>
                    <a:pt x="1227" y="87"/>
                  </a:cubicBezTo>
                  <a:cubicBezTo>
                    <a:pt x="973" y="38"/>
                    <a:pt x="587" y="58"/>
                    <a:pt x="364" y="133"/>
                  </a:cubicBezTo>
                  <a:cubicBezTo>
                    <a:pt x="142" y="207"/>
                    <a:pt x="167" y="308"/>
                    <a:pt x="422" y="357"/>
                  </a:cubicBezTo>
                  <a:close/>
                  <a:moveTo>
                    <a:pt x="1311" y="59"/>
                  </a:moveTo>
                  <a:cubicBezTo>
                    <a:pt x="1618" y="119"/>
                    <a:pt x="1649" y="240"/>
                    <a:pt x="1380" y="330"/>
                  </a:cubicBezTo>
                  <a:cubicBezTo>
                    <a:pt x="1112" y="420"/>
                    <a:pt x="645" y="445"/>
                    <a:pt x="338" y="385"/>
                  </a:cubicBezTo>
                  <a:cubicBezTo>
                    <a:pt x="31" y="325"/>
                    <a:pt x="0" y="204"/>
                    <a:pt x="269" y="114"/>
                  </a:cubicBezTo>
                  <a:cubicBezTo>
                    <a:pt x="537" y="24"/>
                    <a:pt x="1004" y="0"/>
                    <a:pt x="1311" y="59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14900">
              <a:extLst>
                <a:ext uri="{FF2B5EF4-FFF2-40B4-BE49-F238E27FC236}">
                  <a16:creationId xmlns:a16="http://schemas.microsoft.com/office/drawing/2014/main" xmlns="" id="{8A03C4CE-C3FF-4CC4-B243-13AD21294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37250"/>
              <a:ext cx="207962" cy="55563"/>
            </a:xfrm>
            <a:custGeom>
              <a:avLst/>
              <a:gdLst>
                <a:gd name="T0" fmla="*/ 1086 w 1366"/>
                <a:gd name="T1" fmla="*/ 49 h 369"/>
                <a:gd name="T2" fmla="*/ 1144 w 1366"/>
                <a:gd name="T3" fmla="*/ 274 h 369"/>
                <a:gd name="T4" fmla="*/ 280 w 1366"/>
                <a:gd name="T5" fmla="*/ 319 h 369"/>
                <a:gd name="T6" fmla="*/ 223 w 1366"/>
                <a:gd name="T7" fmla="*/ 95 h 369"/>
                <a:gd name="T8" fmla="*/ 1086 w 1366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49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8"/>
                    <a:pt x="535" y="369"/>
                    <a:pt x="280" y="319"/>
                  </a:cubicBezTo>
                  <a:cubicBezTo>
                    <a:pt x="26" y="270"/>
                    <a:pt x="0" y="169"/>
                    <a:pt x="223" y="95"/>
                  </a:cubicBezTo>
                  <a:cubicBezTo>
                    <a:pt x="446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14901">
              <a:extLst>
                <a:ext uri="{FF2B5EF4-FFF2-40B4-BE49-F238E27FC236}">
                  <a16:creationId xmlns:a16="http://schemas.microsoft.com/office/drawing/2014/main" xmlns="" id="{CBD41959-552E-4CCE-B2C5-7F80BB35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5937250"/>
              <a:ext cx="190500" cy="33338"/>
            </a:xfrm>
            <a:custGeom>
              <a:avLst/>
              <a:gdLst>
                <a:gd name="T0" fmla="*/ 161 w 1244"/>
                <a:gd name="T1" fmla="*/ 117 h 217"/>
                <a:gd name="T2" fmla="*/ 1025 w 1244"/>
                <a:gd name="T3" fmla="*/ 72 h 217"/>
                <a:gd name="T4" fmla="*/ 1232 w 1244"/>
                <a:gd name="T5" fmla="*/ 174 h 217"/>
                <a:gd name="T6" fmla="*/ 1025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3"/>
                    <a:pt x="770" y="22"/>
                    <a:pt x="1025" y="72"/>
                  </a:cubicBezTo>
                  <a:cubicBezTo>
                    <a:pt x="1151" y="96"/>
                    <a:pt x="1221" y="133"/>
                    <a:pt x="1232" y="174"/>
                  </a:cubicBezTo>
                  <a:cubicBezTo>
                    <a:pt x="1244" y="125"/>
                    <a:pt x="1174" y="78"/>
                    <a:pt x="1025" y="49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50" y="132"/>
                    <a:pt x="0" y="176"/>
                    <a:pt x="11" y="217"/>
                  </a:cubicBezTo>
                  <a:cubicBezTo>
                    <a:pt x="20" y="183"/>
                    <a:pt x="70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14902">
              <a:extLst>
                <a:ext uri="{FF2B5EF4-FFF2-40B4-BE49-F238E27FC236}">
                  <a16:creationId xmlns:a16="http://schemas.microsoft.com/office/drawing/2014/main" xmlns="" id="{F4B31072-AAAC-4072-8365-833D18B9B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5981700"/>
              <a:ext cx="69850" cy="39688"/>
            </a:xfrm>
            <a:custGeom>
              <a:avLst/>
              <a:gdLst>
                <a:gd name="T0" fmla="*/ 0 w 462"/>
                <a:gd name="T1" fmla="*/ 0 h 267"/>
                <a:gd name="T2" fmla="*/ 0 w 462"/>
                <a:gd name="T3" fmla="*/ 177 h 267"/>
                <a:gd name="T4" fmla="*/ 188 w 462"/>
                <a:gd name="T5" fmla="*/ 237 h 267"/>
                <a:gd name="T6" fmla="*/ 462 w 462"/>
                <a:gd name="T7" fmla="*/ 267 h 267"/>
                <a:gd name="T8" fmla="*/ 462 w 462"/>
                <a:gd name="T9" fmla="*/ 88 h 267"/>
                <a:gd name="T10" fmla="*/ 181 w 462"/>
                <a:gd name="T11" fmla="*/ 57 h 267"/>
                <a:gd name="T12" fmla="*/ 0 w 462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267">
                  <a:moveTo>
                    <a:pt x="0" y="0"/>
                  </a:moveTo>
                  <a:lnTo>
                    <a:pt x="0" y="177"/>
                  </a:lnTo>
                  <a:cubicBezTo>
                    <a:pt x="42" y="200"/>
                    <a:pt x="105" y="221"/>
                    <a:pt x="188" y="237"/>
                  </a:cubicBezTo>
                  <a:cubicBezTo>
                    <a:pt x="270" y="253"/>
                    <a:pt x="364" y="263"/>
                    <a:pt x="462" y="267"/>
                  </a:cubicBezTo>
                  <a:lnTo>
                    <a:pt x="462" y="88"/>
                  </a:lnTo>
                  <a:cubicBezTo>
                    <a:pt x="362" y="83"/>
                    <a:pt x="265" y="73"/>
                    <a:pt x="181" y="57"/>
                  </a:cubicBezTo>
                  <a:cubicBezTo>
                    <a:pt x="102" y="42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14903">
              <a:extLst>
                <a:ext uri="{FF2B5EF4-FFF2-40B4-BE49-F238E27FC236}">
                  <a16:creationId xmlns:a16="http://schemas.microsoft.com/office/drawing/2014/main" xmlns="" id="{89EC9FC2-104A-4A36-9A78-21577254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5937250"/>
              <a:ext cx="1587" cy="23813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9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4"/>
                    <a:pt x="1" y="49"/>
                    <a:pt x="0" y="0"/>
                  </a:cubicBezTo>
                  <a:cubicBezTo>
                    <a:pt x="1" y="34"/>
                    <a:pt x="4" y="124"/>
                    <a:pt x="6" y="159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14904">
              <a:extLst>
                <a:ext uri="{FF2B5EF4-FFF2-40B4-BE49-F238E27FC236}">
                  <a16:creationId xmlns:a16="http://schemas.microsoft.com/office/drawing/2014/main" xmlns="" id="{47C43444-A84E-403A-8E65-5A2F49276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5926138"/>
              <a:ext cx="225425" cy="65088"/>
            </a:xfrm>
            <a:custGeom>
              <a:avLst/>
              <a:gdLst>
                <a:gd name="T0" fmla="*/ 1477 w 1485"/>
                <a:gd name="T1" fmla="*/ 0 h 430"/>
                <a:gd name="T2" fmla="*/ 1484 w 1485"/>
                <a:gd name="T3" fmla="*/ 180 h 430"/>
                <a:gd name="T4" fmla="*/ 1301 w 1485"/>
                <a:gd name="T5" fmla="*/ 316 h 430"/>
                <a:gd name="T6" fmla="*/ 259 w 1485"/>
                <a:gd name="T7" fmla="*/ 371 h 430"/>
                <a:gd name="T8" fmla="*/ 7 w 1485"/>
                <a:gd name="T9" fmla="*/ 235 h 430"/>
                <a:gd name="T10" fmla="*/ 0 w 1485"/>
                <a:gd name="T11" fmla="*/ 55 h 430"/>
                <a:gd name="T12" fmla="*/ 252 w 1485"/>
                <a:gd name="T13" fmla="*/ 190 h 430"/>
                <a:gd name="T14" fmla="*/ 1294 w 1485"/>
                <a:gd name="T15" fmla="*/ 136 h 430"/>
                <a:gd name="T16" fmla="*/ 1477 w 1485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0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4"/>
                    <a:pt x="1301" y="316"/>
                  </a:cubicBezTo>
                  <a:cubicBezTo>
                    <a:pt x="1032" y="406"/>
                    <a:pt x="566" y="430"/>
                    <a:pt x="259" y="371"/>
                  </a:cubicBezTo>
                  <a:cubicBezTo>
                    <a:pt x="94" y="338"/>
                    <a:pt x="9" y="289"/>
                    <a:pt x="7" y="235"/>
                  </a:cubicBezTo>
                  <a:lnTo>
                    <a:pt x="0" y="55"/>
                  </a:lnTo>
                  <a:cubicBezTo>
                    <a:pt x="2" y="109"/>
                    <a:pt x="87" y="158"/>
                    <a:pt x="252" y="190"/>
                  </a:cubicBezTo>
                  <a:cubicBezTo>
                    <a:pt x="559" y="250"/>
                    <a:pt x="1025" y="226"/>
                    <a:pt x="1294" y="136"/>
                  </a:cubicBezTo>
                  <a:cubicBezTo>
                    <a:pt x="1418" y="94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14905">
              <a:extLst>
                <a:ext uri="{FF2B5EF4-FFF2-40B4-BE49-F238E27FC236}">
                  <a16:creationId xmlns:a16="http://schemas.microsoft.com/office/drawing/2014/main" xmlns="" id="{229765B0-01D8-4ED8-881E-93A8817AB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5895975"/>
              <a:ext cx="250825" cy="68263"/>
            </a:xfrm>
            <a:custGeom>
              <a:avLst/>
              <a:gdLst>
                <a:gd name="T0" fmla="*/ 421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1 w 1649"/>
                <a:gd name="T9" fmla="*/ 357 h 445"/>
                <a:gd name="T10" fmla="*/ 1311 w 1649"/>
                <a:gd name="T11" fmla="*/ 59 h 445"/>
                <a:gd name="T12" fmla="*/ 1380 w 1649"/>
                <a:gd name="T13" fmla="*/ 331 h 445"/>
                <a:gd name="T14" fmla="*/ 338 w 1649"/>
                <a:gd name="T15" fmla="*/ 385 h 445"/>
                <a:gd name="T16" fmla="*/ 269 w 1649"/>
                <a:gd name="T17" fmla="*/ 115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7"/>
                  </a:moveTo>
                  <a:cubicBezTo>
                    <a:pt x="676" y="407"/>
                    <a:pt x="1062" y="386"/>
                    <a:pt x="1285" y="312"/>
                  </a:cubicBezTo>
                  <a:cubicBezTo>
                    <a:pt x="1507" y="237"/>
                    <a:pt x="1482" y="137"/>
                    <a:pt x="1227" y="87"/>
                  </a:cubicBezTo>
                  <a:cubicBezTo>
                    <a:pt x="973" y="38"/>
                    <a:pt x="587" y="58"/>
                    <a:pt x="364" y="133"/>
                  </a:cubicBezTo>
                  <a:cubicBezTo>
                    <a:pt x="142" y="207"/>
                    <a:pt x="167" y="308"/>
                    <a:pt x="421" y="357"/>
                  </a:cubicBezTo>
                  <a:close/>
                  <a:moveTo>
                    <a:pt x="1311" y="59"/>
                  </a:moveTo>
                  <a:cubicBezTo>
                    <a:pt x="1618" y="119"/>
                    <a:pt x="1649" y="240"/>
                    <a:pt x="1380" y="331"/>
                  </a:cubicBezTo>
                  <a:cubicBezTo>
                    <a:pt x="1112" y="420"/>
                    <a:pt x="645" y="445"/>
                    <a:pt x="338" y="385"/>
                  </a:cubicBezTo>
                  <a:cubicBezTo>
                    <a:pt x="31" y="326"/>
                    <a:pt x="0" y="204"/>
                    <a:pt x="269" y="115"/>
                  </a:cubicBezTo>
                  <a:cubicBezTo>
                    <a:pt x="537" y="24"/>
                    <a:pt x="1004" y="0"/>
                    <a:pt x="1311" y="59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14906">
              <a:extLst>
                <a:ext uri="{FF2B5EF4-FFF2-40B4-BE49-F238E27FC236}">
                  <a16:creationId xmlns:a16="http://schemas.microsoft.com/office/drawing/2014/main" xmlns="" id="{6020C556-401F-48C1-B59F-7E9120FA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5902325"/>
              <a:ext cx="207962" cy="55563"/>
            </a:xfrm>
            <a:custGeom>
              <a:avLst/>
              <a:gdLst>
                <a:gd name="T0" fmla="*/ 1086 w 1366"/>
                <a:gd name="T1" fmla="*/ 50 h 369"/>
                <a:gd name="T2" fmla="*/ 1144 w 1366"/>
                <a:gd name="T3" fmla="*/ 274 h 369"/>
                <a:gd name="T4" fmla="*/ 280 w 1366"/>
                <a:gd name="T5" fmla="*/ 320 h 369"/>
                <a:gd name="T6" fmla="*/ 223 w 1366"/>
                <a:gd name="T7" fmla="*/ 95 h 369"/>
                <a:gd name="T8" fmla="*/ 1086 w 1366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50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9"/>
                    <a:pt x="535" y="369"/>
                    <a:pt x="280" y="320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6" y="21"/>
                    <a:pt x="832" y="0"/>
                    <a:pt x="1086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14907">
              <a:extLst>
                <a:ext uri="{FF2B5EF4-FFF2-40B4-BE49-F238E27FC236}">
                  <a16:creationId xmlns:a16="http://schemas.microsoft.com/office/drawing/2014/main" xmlns="" id="{7100477D-AC0A-4464-B01B-51F983CAB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02325"/>
              <a:ext cx="188912" cy="33338"/>
            </a:xfrm>
            <a:custGeom>
              <a:avLst/>
              <a:gdLst>
                <a:gd name="T0" fmla="*/ 161 w 1244"/>
                <a:gd name="T1" fmla="*/ 118 h 217"/>
                <a:gd name="T2" fmla="*/ 1024 w 1244"/>
                <a:gd name="T3" fmla="*/ 72 h 217"/>
                <a:gd name="T4" fmla="*/ 1232 w 1244"/>
                <a:gd name="T5" fmla="*/ 174 h 217"/>
                <a:gd name="T6" fmla="*/ 1024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8"/>
                  </a:moveTo>
                  <a:cubicBezTo>
                    <a:pt x="384" y="43"/>
                    <a:pt x="770" y="23"/>
                    <a:pt x="1024" y="72"/>
                  </a:cubicBezTo>
                  <a:cubicBezTo>
                    <a:pt x="1151" y="97"/>
                    <a:pt x="1221" y="134"/>
                    <a:pt x="1232" y="174"/>
                  </a:cubicBezTo>
                  <a:cubicBezTo>
                    <a:pt x="1244" y="125"/>
                    <a:pt x="1174" y="79"/>
                    <a:pt x="1024" y="49"/>
                  </a:cubicBezTo>
                  <a:cubicBezTo>
                    <a:pt x="770" y="0"/>
                    <a:pt x="384" y="21"/>
                    <a:pt x="161" y="95"/>
                  </a:cubicBezTo>
                  <a:cubicBezTo>
                    <a:pt x="49" y="133"/>
                    <a:pt x="0" y="177"/>
                    <a:pt x="11" y="217"/>
                  </a:cubicBezTo>
                  <a:cubicBezTo>
                    <a:pt x="20" y="183"/>
                    <a:pt x="69" y="148"/>
                    <a:pt x="161" y="118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14908">
              <a:extLst>
                <a:ext uri="{FF2B5EF4-FFF2-40B4-BE49-F238E27FC236}">
                  <a16:creationId xmlns:a16="http://schemas.microsoft.com/office/drawing/2014/main" xmlns="" id="{5ED24FBD-F84F-4939-A43D-A1B52B5DE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5915025"/>
              <a:ext cx="122237" cy="33338"/>
            </a:xfrm>
            <a:custGeom>
              <a:avLst/>
              <a:gdLst>
                <a:gd name="T0" fmla="*/ 536 w 801"/>
                <a:gd name="T1" fmla="*/ 43 h 222"/>
                <a:gd name="T2" fmla="*/ 397 w 801"/>
                <a:gd name="T3" fmla="*/ 89 h 222"/>
                <a:gd name="T4" fmla="*/ 506 w 801"/>
                <a:gd name="T5" fmla="*/ 111 h 222"/>
                <a:gd name="T6" fmla="*/ 543 w 801"/>
                <a:gd name="T7" fmla="*/ 115 h 222"/>
                <a:gd name="T8" fmla="*/ 660 w 801"/>
                <a:gd name="T9" fmla="*/ 103 h 222"/>
                <a:gd name="T10" fmla="*/ 650 w 801"/>
                <a:gd name="T11" fmla="*/ 62 h 222"/>
                <a:gd name="T12" fmla="*/ 540 w 801"/>
                <a:gd name="T13" fmla="*/ 41 h 222"/>
                <a:gd name="T14" fmla="*/ 536 w 801"/>
                <a:gd name="T15" fmla="*/ 43 h 222"/>
                <a:gd name="T16" fmla="*/ 336 w 801"/>
                <a:gd name="T17" fmla="*/ 194 h 222"/>
                <a:gd name="T18" fmla="*/ 472 w 801"/>
                <a:gd name="T19" fmla="*/ 180 h 222"/>
                <a:gd name="T20" fmla="*/ 460 w 801"/>
                <a:gd name="T21" fmla="*/ 133 h 222"/>
                <a:gd name="T22" fmla="*/ 337 w 801"/>
                <a:gd name="T23" fmla="*/ 109 h 222"/>
                <a:gd name="T24" fmla="*/ 332 w 801"/>
                <a:gd name="T25" fmla="*/ 111 h 222"/>
                <a:gd name="T26" fmla="*/ 169 w 801"/>
                <a:gd name="T27" fmla="*/ 165 h 222"/>
                <a:gd name="T28" fmla="*/ 292 w 801"/>
                <a:gd name="T29" fmla="*/ 190 h 222"/>
                <a:gd name="T30" fmla="*/ 336 w 801"/>
                <a:gd name="T31" fmla="*/ 194 h 222"/>
                <a:gd name="T32" fmla="*/ 586 w 801"/>
                <a:gd name="T33" fmla="*/ 139 h 222"/>
                <a:gd name="T34" fmla="*/ 540 w 801"/>
                <a:gd name="T35" fmla="*/ 193 h 222"/>
                <a:gd name="T36" fmla="*/ 313 w 801"/>
                <a:gd name="T37" fmla="*/ 218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8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7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0 h 222"/>
                <a:gd name="T62" fmla="*/ 41 w 801"/>
                <a:gd name="T63" fmla="*/ 172 h 222"/>
                <a:gd name="T64" fmla="*/ 0 w 801"/>
                <a:gd name="T65" fmla="*/ 164 h 222"/>
                <a:gd name="T66" fmla="*/ 55 w 801"/>
                <a:gd name="T67" fmla="*/ 146 h 222"/>
                <a:gd name="T68" fmla="*/ 60 w 801"/>
                <a:gd name="T69" fmla="*/ 144 h 222"/>
                <a:gd name="T70" fmla="*/ 89 w 801"/>
                <a:gd name="T71" fmla="*/ 150 h 222"/>
                <a:gd name="T72" fmla="*/ 101 w 801"/>
                <a:gd name="T73" fmla="*/ 152 h 222"/>
                <a:gd name="T74" fmla="*/ 269 w 801"/>
                <a:gd name="T75" fmla="*/ 96 h 222"/>
                <a:gd name="T76" fmla="*/ 329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1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1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4 h 222"/>
                <a:gd name="T108" fmla="*/ 710 w 801"/>
                <a:gd name="T109" fmla="*/ 42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6" y="43"/>
                  </a:moveTo>
                  <a:lnTo>
                    <a:pt x="397" y="89"/>
                  </a:lnTo>
                  <a:lnTo>
                    <a:pt x="506" y="111"/>
                  </a:lnTo>
                  <a:cubicBezTo>
                    <a:pt x="517" y="113"/>
                    <a:pt x="530" y="114"/>
                    <a:pt x="543" y="115"/>
                  </a:cubicBezTo>
                  <a:cubicBezTo>
                    <a:pt x="583" y="117"/>
                    <a:pt x="630" y="113"/>
                    <a:pt x="660" y="103"/>
                  </a:cubicBezTo>
                  <a:cubicBezTo>
                    <a:pt x="700" y="89"/>
                    <a:pt x="695" y="71"/>
                    <a:pt x="650" y="62"/>
                  </a:cubicBezTo>
                  <a:lnTo>
                    <a:pt x="540" y="41"/>
                  </a:lnTo>
                  <a:lnTo>
                    <a:pt x="536" y="43"/>
                  </a:lnTo>
                  <a:close/>
                  <a:moveTo>
                    <a:pt x="336" y="194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69" y="165"/>
                  </a:lnTo>
                  <a:lnTo>
                    <a:pt x="292" y="190"/>
                  </a:lnTo>
                  <a:cubicBezTo>
                    <a:pt x="305" y="192"/>
                    <a:pt x="320" y="194"/>
                    <a:pt x="336" y="194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6"/>
                    <a:pt x="540" y="193"/>
                  </a:cubicBezTo>
                  <a:cubicBezTo>
                    <a:pt x="482" y="213"/>
                    <a:pt x="392" y="222"/>
                    <a:pt x="313" y="218"/>
                  </a:cubicBezTo>
                  <a:cubicBezTo>
                    <a:pt x="284" y="217"/>
                    <a:pt x="256" y="214"/>
                    <a:pt x="232" y="210"/>
                  </a:cubicBezTo>
                  <a:lnTo>
                    <a:pt x="219" y="207"/>
                  </a:lnTo>
                  <a:lnTo>
                    <a:pt x="214" y="208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7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89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1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1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8"/>
                    <a:pt x="801" y="92"/>
                    <a:pt x="729" y="116"/>
                  </a:cubicBezTo>
                  <a:cubicBezTo>
                    <a:pt x="691" y="128"/>
                    <a:pt x="639" y="136"/>
                    <a:pt x="586" y="139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14909">
              <a:extLst>
                <a:ext uri="{FF2B5EF4-FFF2-40B4-BE49-F238E27FC236}">
                  <a16:creationId xmlns:a16="http://schemas.microsoft.com/office/drawing/2014/main" xmlns="" id="{96E756A0-A0F6-41CE-902E-085526F4A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5911850"/>
              <a:ext cx="122237" cy="33338"/>
            </a:xfrm>
            <a:custGeom>
              <a:avLst/>
              <a:gdLst>
                <a:gd name="T0" fmla="*/ 536 w 801"/>
                <a:gd name="T1" fmla="*/ 43 h 222"/>
                <a:gd name="T2" fmla="*/ 397 w 801"/>
                <a:gd name="T3" fmla="*/ 90 h 222"/>
                <a:gd name="T4" fmla="*/ 506 w 801"/>
                <a:gd name="T5" fmla="*/ 111 h 222"/>
                <a:gd name="T6" fmla="*/ 543 w 801"/>
                <a:gd name="T7" fmla="*/ 115 h 222"/>
                <a:gd name="T8" fmla="*/ 660 w 801"/>
                <a:gd name="T9" fmla="*/ 103 h 222"/>
                <a:gd name="T10" fmla="*/ 650 w 801"/>
                <a:gd name="T11" fmla="*/ 63 h 222"/>
                <a:gd name="T12" fmla="*/ 540 w 801"/>
                <a:gd name="T13" fmla="*/ 42 h 222"/>
                <a:gd name="T14" fmla="*/ 536 w 801"/>
                <a:gd name="T15" fmla="*/ 43 h 222"/>
                <a:gd name="T16" fmla="*/ 336 w 801"/>
                <a:gd name="T17" fmla="*/ 195 h 222"/>
                <a:gd name="T18" fmla="*/ 472 w 801"/>
                <a:gd name="T19" fmla="*/ 181 h 222"/>
                <a:gd name="T20" fmla="*/ 460 w 801"/>
                <a:gd name="T21" fmla="*/ 134 h 222"/>
                <a:gd name="T22" fmla="*/ 337 w 801"/>
                <a:gd name="T23" fmla="*/ 110 h 222"/>
                <a:gd name="T24" fmla="*/ 332 w 801"/>
                <a:gd name="T25" fmla="*/ 112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5 h 222"/>
                <a:gd name="T32" fmla="*/ 586 w 801"/>
                <a:gd name="T33" fmla="*/ 139 h 222"/>
                <a:gd name="T34" fmla="*/ 540 w 801"/>
                <a:gd name="T35" fmla="*/ 194 h 222"/>
                <a:gd name="T36" fmla="*/ 313 w 801"/>
                <a:gd name="T37" fmla="*/ 219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8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1 h 222"/>
                <a:gd name="T62" fmla="*/ 41 w 801"/>
                <a:gd name="T63" fmla="*/ 173 h 222"/>
                <a:gd name="T64" fmla="*/ 0 w 801"/>
                <a:gd name="T65" fmla="*/ 165 h 222"/>
                <a:gd name="T66" fmla="*/ 55 w 801"/>
                <a:gd name="T67" fmla="*/ 147 h 222"/>
                <a:gd name="T68" fmla="*/ 60 w 801"/>
                <a:gd name="T69" fmla="*/ 145 h 222"/>
                <a:gd name="T70" fmla="*/ 89 w 801"/>
                <a:gd name="T71" fmla="*/ 151 h 222"/>
                <a:gd name="T72" fmla="*/ 101 w 801"/>
                <a:gd name="T73" fmla="*/ 153 h 222"/>
                <a:gd name="T74" fmla="*/ 269 w 801"/>
                <a:gd name="T75" fmla="*/ 97 h 222"/>
                <a:gd name="T76" fmla="*/ 329 w 801"/>
                <a:gd name="T77" fmla="*/ 77 h 222"/>
                <a:gd name="T78" fmla="*/ 472 w 801"/>
                <a:gd name="T79" fmla="*/ 28 h 222"/>
                <a:gd name="T80" fmla="*/ 431 w 801"/>
                <a:gd name="T81" fmla="*/ 21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4 h 222"/>
                <a:gd name="T96" fmla="*/ 600 w 801"/>
                <a:gd name="T97" fmla="*/ 22 h 222"/>
                <a:gd name="T98" fmla="*/ 630 w 801"/>
                <a:gd name="T99" fmla="*/ 28 h 222"/>
                <a:gd name="T100" fmla="*/ 641 w 801"/>
                <a:gd name="T101" fmla="*/ 30 h 222"/>
                <a:gd name="T102" fmla="*/ 660 w 801"/>
                <a:gd name="T103" fmla="*/ 23 h 222"/>
                <a:gd name="T104" fmla="*/ 665 w 801"/>
                <a:gd name="T105" fmla="*/ 22 h 222"/>
                <a:gd name="T106" fmla="*/ 734 w 801"/>
                <a:gd name="T107" fmla="*/ 35 h 222"/>
                <a:gd name="T108" fmla="*/ 710 w 801"/>
                <a:gd name="T109" fmla="*/ 43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6" y="43"/>
                  </a:moveTo>
                  <a:lnTo>
                    <a:pt x="397" y="90"/>
                  </a:lnTo>
                  <a:lnTo>
                    <a:pt x="506" y="111"/>
                  </a:lnTo>
                  <a:cubicBezTo>
                    <a:pt x="517" y="113"/>
                    <a:pt x="530" y="115"/>
                    <a:pt x="543" y="115"/>
                  </a:cubicBezTo>
                  <a:cubicBezTo>
                    <a:pt x="583" y="118"/>
                    <a:pt x="630" y="113"/>
                    <a:pt x="660" y="103"/>
                  </a:cubicBezTo>
                  <a:cubicBezTo>
                    <a:pt x="700" y="90"/>
                    <a:pt x="695" y="72"/>
                    <a:pt x="650" y="63"/>
                  </a:cubicBezTo>
                  <a:lnTo>
                    <a:pt x="540" y="42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8"/>
                    <a:pt x="437" y="192"/>
                    <a:pt x="472" y="181"/>
                  </a:cubicBezTo>
                  <a:cubicBezTo>
                    <a:pt x="518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2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3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0" y="194"/>
                  </a:cubicBezTo>
                  <a:cubicBezTo>
                    <a:pt x="482" y="213"/>
                    <a:pt x="392" y="222"/>
                    <a:pt x="313" y="219"/>
                  </a:cubicBezTo>
                  <a:cubicBezTo>
                    <a:pt x="284" y="218"/>
                    <a:pt x="256" y="215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8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7"/>
                  </a:lnTo>
                  <a:lnTo>
                    <a:pt x="60" y="145"/>
                  </a:lnTo>
                  <a:lnTo>
                    <a:pt x="89" y="151"/>
                  </a:lnTo>
                  <a:lnTo>
                    <a:pt x="101" y="153"/>
                  </a:lnTo>
                  <a:lnTo>
                    <a:pt x="269" y="97"/>
                  </a:lnTo>
                  <a:lnTo>
                    <a:pt x="329" y="77"/>
                  </a:lnTo>
                  <a:lnTo>
                    <a:pt x="472" y="28"/>
                  </a:lnTo>
                  <a:lnTo>
                    <a:pt x="431" y="21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4"/>
                  </a:lnTo>
                  <a:lnTo>
                    <a:pt x="600" y="22"/>
                  </a:lnTo>
                  <a:lnTo>
                    <a:pt x="630" y="28"/>
                  </a:lnTo>
                  <a:lnTo>
                    <a:pt x="641" y="30"/>
                  </a:lnTo>
                  <a:lnTo>
                    <a:pt x="660" y="23"/>
                  </a:lnTo>
                  <a:lnTo>
                    <a:pt x="665" y="22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1" y="92"/>
                    <a:pt x="729" y="116"/>
                  </a:cubicBezTo>
                  <a:cubicBezTo>
                    <a:pt x="691" y="129"/>
                    <a:pt x="639" y="137"/>
                    <a:pt x="586" y="139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14910">
              <a:extLst>
                <a:ext uri="{FF2B5EF4-FFF2-40B4-BE49-F238E27FC236}">
                  <a16:creationId xmlns:a16="http://schemas.microsoft.com/office/drawing/2014/main" xmlns="" id="{B8813D80-C14C-4B17-849D-4C5BC8984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5946775"/>
              <a:ext cx="71437" cy="39688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9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6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2" y="200"/>
                    <a:pt x="105" y="220"/>
                    <a:pt x="189" y="237"/>
                  </a:cubicBezTo>
                  <a:cubicBezTo>
                    <a:pt x="271" y="253"/>
                    <a:pt x="365" y="262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6"/>
                  </a:cubicBezTo>
                  <a:cubicBezTo>
                    <a:pt x="103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14911">
              <a:extLst>
                <a:ext uri="{FF2B5EF4-FFF2-40B4-BE49-F238E27FC236}">
                  <a16:creationId xmlns:a16="http://schemas.microsoft.com/office/drawing/2014/main" xmlns="" id="{BAFC33DE-8076-43F1-A03F-B37129538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5903913"/>
              <a:ext cx="1587" cy="25400"/>
            </a:xfrm>
            <a:custGeom>
              <a:avLst/>
              <a:gdLst>
                <a:gd name="T0" fmla="*/ 7 w 7"/>
                <a:gd name="T1" fmla="*/ 162 h 162"/>
                <a:gd name="T2" fmla="*/ 0 w 7"/>
                <a:gd name="T3" fmla="*/ 0 h 162"/>
                <a:gd name="T4" fmla="*/ 7 w 7"/>
                <a:gd name="T5" fmla="*/ 159 h 162"/>
                <a:gd name="T6" fmla="*/ 7 w 7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62">
                  <a:moveTo>
                    <a:pt x="7" y="162"/>
                  </a:moveTo>
                  <a:cubicBezTo>
                    <a:pt x="5" y="114"/>
                    <a:pt x="2" y="49"/>
                    <a:pt x="0" y="0"/>
                  </a:cubicBezTo>
                  <a:cubicBezTo>
                    <a:pt x="2" y="34"/>
                    <a:pt x="5" y="124"/>
                    <a:pt x="7" y="159"/>
                  </a:cubicBezTo>
                  <a:lnTo>
                    <a:pt x="7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14912">
              <a:extLst>
                <a:ext uri="{FF2B5EF4-FFF2-40B4-BE49-F238E27FC236}">
                  <a16:creationId xmlns:a16="http://schemas.microsoft.com/office/drawing/2014/main" xmlns="" id="{C5A66FE1-1D53-4AAA-9658-10E293BE2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5894388"/>
              <a:ext cx="225425" cy="65088"/>
            </a:xfrm>
            <a:custGeom>
              <a:avLst/>
              <a:gdLst>
                <a:gd name="T0" fmla="*/ 1477 w 1486"/>
                <a:gd name="T1" fmla="*/ 0 h 430"/>
                <a:gd name="T2" fmla="*/ 1484 w 1486"/>
                <a:gd name="T3" fmla="*/ 180 h 430"/>
                <a:gd name="T4" fmla="*/ 1301 w 1486"/>
                <a:gd name="T5" fmla="*/ 316 h 430"/>
                <a:gd name="T6" fmla="*/ 259 w 1486"/>
                <a:gd name="T7" fmla="*/ 371 h 430"/>
                <a:gd name="T8" fmla="*/ 7 w 1486"/>
                <a:gd name="T9" fmla="*/ 235 h 430"/>
                <a:gd name="T10" fmla="*/ 0 w 1486"/>
                <a:gd name="T11" fmla="*/ 56 h 430"/>
                <a:gd name="T12" fmla="*/ 252 w 1486"/>
                <a:gd name="T13" fmla="*/ 191 h 430"/>
                <a:gd name="T14" fmla="*/ 1294 w 1486"/>
                <a:gd name="T15" fmla="*/ 136 h 430"/>
                <a:gd name="T16" fmla="*/ 1477 w 1486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0">
                  <a:moveTo>
                    <a:pt x="1477" y="0"/>
                  </a:moveTo>
                  <a:cubicBezTo>
                    <a:pt x="1479" y="60"/>
                    <a:pt x="1482" y="120"/>
                    <a:pt x="1484" y="180"/>
                  </a:cubicBezTo>
                  <a:cubicBezTo>
                    <a:pt x="1486" y="226"/>
                    <a:pt x="1425" y="274"/>
                    <a:pt x="1301" y="316"/>
                  </a:cubicBezTo>
                  <a:cubicBezTo>
                    <a:pt x="1032" y="406"/>
                    <a:pt x="566" y="430"/>
                    <a:pt x="259" y="371"/>
                  </a:cubicBezTo>
                  <a:cubicBezTo>
                    <a:pt x="94" y="338"/>
                    <a:pt x="9" y="289"/>
                    <a:pt x="7" y="235"/>
                  </a:cubicBezTo>
                  <a:lnTo>
                    <a:pt x="0" y="56"/>
                  </a:lnTo>
                  <a:cubicBezTo>
                    <a:pt x="2" y="109"/>
                    <a:pt x="87" y="158"/>
                    <a:pt x="252" y="191"/>
                  </a:cubicBezTo>
                  <a:cubicBezTo>
                    <a:pt x="559" y="250"/>
                    <a:pt x="1025" y="226"/>
                    <a:pt x="1294" y="136"/>
                  </a:cubicBezTo>
                  <a:cubicBezTo>
                    <a:pt x="1419" y="94"/>
                    <a:pt x="1479" y="46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14913">
              <a:extLst>
                <a:ext uri="{FF2B5EF4-FFF2-40B4-BE49-F238E27FC236}">
                  <a16:creationId xmlns:a16="http://schemas.microsoft.com/office/drawing/2014/main" xmlns="" id="{34FBFFDA-9080-4090-8EC9-135A2C989D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5864225"/>
              <a:ext cx="250825" cy="68263"/>
            </a:xfrm>
            <a:custGeom>
              <a:avLst/>
              <a:gdLst>
                <a:gd name="T0" fmla="*/ 422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2 w 1649"/>
                <a:gd name="T9" fmla="*/ 357 h 445"/>
                <a:gd name="T10" fmla="*/ 1311 w 1649"/>
                <a:gd name="T11" fmla="*/ 59 h 445"/>
                <a:gd name="T12" fmla="*/ 1380 w 1649"/>
                <a:gd name="T13" fmla="*/ 330 h 445"/>
                <a:gd name="T14" fmla="*/ 338 w 1649"/>
                <a:gd name="T15" fmla="*/ 385 h 445"/>
                <a:gd name="T16" fmla="*/ 269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2" y="357"/>
                  </a:moveTo>
                  <a:cubicBezTo>
                    <a:pt x="676" y="407"/>
                    <a:pt x="1062" y="386"/>
                    <a:pt x="1285" y="312"/>
                  </a:cubicBezTo>
                  <a:cubicBezTo>
                    <a:pt x="1507" y="237"/>
                    <a:pt x="1482" y="137"/>
                    <a:pt x="1227" y="87"/>
                  </a:cubicBezTo>
                  <a:cubicBezTo>
                    <a:pt x="973" y="38"/>
                    <a:pt x="587" y="58"/>
                    <a:pt x="364" y="133"/>
                  </a:cubicBezTo>
                  <a:cubicBezTo>
                    <a:pt x="142" y="207"/>
                    <a:pt x="167" y="308"/>
                    <a:pt x="422" y="357"/>
                  </a:cubicBezTo>
                  <a:close/>
                  <a:moveTo>
                    <a:pt x="1311" y="59"/>
                  </a:moveTo>
                  <a:cubicBezTo>
                    <a:pt x="1618" y="119"/>
                    <a:pt x="1649" y="240"/>
                    <a:pt x="1380" y="330"/>
                  </a:cubicBezTo>
                  <a:cubicBezTo>
                    <a:pt x="1112" y="420"/>
                    <a:pt x="645" y="445"/>
                    <a:pt x="338" y="385"/>
                  </a:cubicBezTo>
                  <a:cubicBezTo>
                    <a:pt x="31" y="326"/>
                    <a:pt x="0" y="204"/>
                    <a:pt x="269" y="114"/>
                  </a:cubicBezTo>
                  <a:cubicBezTo>
                    <a:pt x="537" y="24"/>
                    <a:pt x="1004" y="0"/>
                    <a:pt x="1311" y="59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4914">
              <a:extLst>
                <a:ext uri="{FF2B5EF4-FFF2-40B4-BE49-F238E27FC236}">
                  <a16:creationId xmlns:a16="http://schemas.microsoft.com/office/drawing/2014/main" xmlns="" id="{725359A5-27AF-4AB9-B29C-7C5779979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870575"/>
              <a:ext cx="207962" cy="55563"/>
            </a:xfrm>
            <a:custGeom>
              <a:avLst/>
              <a:gdLst>
                <a:gd name="T0" fmla="*/ 1086 w 1366"/>
                <a:gd name="T1" fmla="*/ 50 h 369"/>
                <a:gd name="T2" fmla="*/ 1144 w 1366"/>
                <a:gd name="T3" fmla="*/ 274 h 369"/>
                <a:gd name="T4" fmla="*/ 280 w 1366"/>
                <a:gd name="T5" fmla="*/ 320 h 369"/>
                <a:gd name="T6" fmla="*/ 223 w 1366"/>
                <a:gd name="T7" fmla="*/ 95 h 369"/>
                <a:gd name="T8" fmla="*/ 1086 w 1366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50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9"/>
                    <a:pt x="535" y="369"/>
                    <a:pt x="280" y="320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6" y="21"/>
                    <a:pt x="832" y="0"/>
                    <a:pt x="1086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14915">
              <a:extLst>
                <a:ext uri="{FF2B5EF4-FFF2-40B4-BE49-F238E27FC236}">
                  <a16:creationId xmlns:a16="http://schemas.microsoft.com/office/drawing/2014/main" xmlns="" id="{11ED0116-DB8E-4878-B6B6-3D5334342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5870575"/>
              <a:ext cx="190500" cy="31750"/>
            </a:xfrm>
            <a:custGeom>
              <a:avLst/>
              <a:gdLst>
                <a:gd name="T0" fmla="*/ 161 w 1244"/>
                <a:gd name="T1" fmla="*/ 117 h 217"/>
                <a:gd name="T2" fmla="*/ 1025 w 1244"/>
                <a:gd name="T3" fmla="*/ 72 h 217"/>
                <a:gd name="T4" fmla="*/ 1232 w 1244"/>
                <a:gd name="T5" fmla="*/ 174 h 217"/>
                <a:gd name="T6" fmla="*/ 1025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3"/>
                    <a:pt x="770" y="22"/>
                    <a:pt x="1025" y="72"/>
                  </a:cubicBezTo>
                  <a:cubicBezTo>
                    <a:pt x="1151" y="96"/>
                    <a:pt x="1221" y="134"/>
                    <a:pt x="1232" y="174"/>
                  </a:cubicBezTo>
                  <a:cubicBezTo>
                    <a:pt x="1244" y="125"/>
                    <a:pt x="1174" y="79"/>
                    <a:pt x="1025" y="49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50" y="132"/>
                    <a:pt x="0" y="176"/>
                    <a:pt x="11" y="217"/>
                  </a:cubicBezTo>
                  <a:cubicBezTo>
                    <a:pt x="20" y="183"/>
                    <a:pt x="70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4916">
              <a:extLst>
                <a:ext uri="{FF2B5EF4-FFF2-40B4-BE49-F238E27FC236}">
                  <a16:creationId xmlns:a16="http://schemas.microsoft.com/office/drawing/2014/main" xmlns="" id="{45EC1DBA-F157-4F47-8BB9-7917EFDB3F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4350" y="5883275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6 w 802"/>
                <a:gd name="T5" fmla="*/ 111 h 222"/>
                <a:gd name="T6" fmla="*/ 543 w 802"/>
                <a:gd name="T7" fmla="*/ 115 h 222"/>
                <a:gd name="T8" fmla="*/ 660 w 802"/>
                <a:gd name="T9" fmla="*/ 102 h 222"/>
                <a:gd name="T10" fmla="*/ 650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6 w 802"/>
                <a:gd name="T17" fmla="*/ 195 h 222"/>
                <a:gd name="T18" fmla="*/ 472 w 802"/>
                <a:gd name="T19" fmla="*/ 180 h 222"/>
                <a:gd name="T20" fmla="*/ 460 w 802"/>
                <a:gd name="T21" fmla="*/ 133 h 222"/>
                <a:gd name="T22" fmla="*/ 337 w 802"/>
                <a:gd name="T23" fmla="*/ 109 h 222"/>
                <a:gd name="T24" fmla="*/ 332 w 802"/>
                <a:gd name="T25" fmla="*/ 111 h 222"/>
                <a:gd name="T26" fmla="*/ 169 w 802"/>
                <a:gd name="T27" fmla="*/ 166 h 222"/>
                <a:gd name="T28" fmla="*/ 293 w 802"/>
                <a:gd name="T29" fmla="*/ 189 h 222"/>
                <a:gd name="T30" fmla="*/ 336 w 802"/>
                <a:gd name="T31" fmla="*/ 195 h 222"/>
                <a:gd name="T32" fmla="*/ 586 w 802"/>
                <a:gd name="T33" fmla="*/ 139 h 222"/>
                <a:gd name="T34" fmla="*/ 541 w 802"/>
                <a:gd name="T35" fmla="*/ 193 h 222"/>
                <a:gd name="T36" fmla="*/ 313 w 802"/>
                <a:gd name="T37" fmla="*/ 218 h 222"/>
                <a:gd name="T38" fmla="*/ 232 w 802"/>
                <a:gd name="T39" fmla="*/ 210 h 222"/>
                <a:gd name="T40" fmla="*/ 219 w 802"/>
                <a:gd name="T41" fmla="*/ 207 h 222"/>
                <a:gd name="T42" fmla="*/ 214 w 802"/>
                <a:gd name="T43" fmla="*/ 208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0 w 802"/>
                <a:gd name="T51" fmla="*/ 194 h 222"/>
                <a:gd name="T52" fmla="*/ 109 w 802"/>
                <a:gd name="T53" fmla="*/ 186 h 222"/>
                <a:gd name="T54" fmla="*/ 105 w 802"/>
                <a:gd name="T55" fmla="*/ 187 h 222"/>
                <a:gd name="T56" fmla="*/ 86 w 802"/>
                <a:gd name="T57" fmla="*/ 194 h 222"/>
                <a:gd name="T58" fmla="*/ 74 w 802"/>
                <a:gd name="T59" fmla="*/ 191 h 222"/>
                <a:gd name="T60" fmla="*/ 17 w 802"/>
                <a:gd name="T61" fmla="*/ 180 h 222"/>
                <a:gd name="T62" fmla="*/ 41 w 802"/>
                <a:gd name="T63" fmla="*/ 172 h 222"/>
                <a:gd name="T64" fmla="*/ 0 w 802"/>
                <a:gd name="T65" fmla="*/ 164 h 222"/>
                <a:gd name="T66" fmla="*/ 55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1 w 802"/>
                <a:gd name="T73" fmla="*/ 152 h 222"/>
                <a:gd name="T74" fmla="*/ 268 w 802"/>
                <a:gd name="T75" fmla="*/ 96 h 222"/>
                <a:gd name="T76" fmla="*/ 329 w 802"/>
                <a:gd name="T77" fmla="*/ 76 h 222"/>
                <a:gd name="T78" fmla="*/ 472 w 802"/>
                <a:gd name="T79" fmla="*/ 28 h 222"/>
                <a:gd name="T80" fmla="*/ 431 w 802"/>
                <a:gd name="T81" fmla="*/ 20 h 222"/>
                <a:gd name="T82" fmla="*/ 486 w 802"/>
                <a:gd name="T83" fmla="*/ 2 h 222"/>
                <a:gd name="T84" fmla="*/ 491 w 802"/>
                <a:gd name="T85" fmla="*/ 0 h 222"/>
                <a:gd name="T86" fmla="*/ 521 w 802"/>
                <a:gd name="T87" fmla="*/ 6 h 222"/>
                <a:gd name="T88" fmla="*/ 532 w 802"/>
                <a:gd name="T89" fmla="*/ 8 h 222"/>
                <a:gd name="T90" fmla="*/ 551 w 802"/>
                <a:gd name="T91" fmla="*/ 2 h 222"/>
                <a:gd name="T92" fmla="*/ 556 w 802"/>
                <a:gd name="T93" fmla="*/ 0 h 222"/>
                <a:gd name="T94" fmla="*/ 625 w 802"/>
                <a:gd name="T95" fmla="*/ 13 h 222"/>
                <a:gd name="T96" fmla="*/ 600 w 802"/>
                <a:gd name="T97" fmla="*/ 21 h 222"/>
                <a:gd name="T98" fmla="*/ 630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4 h 222"/>
                <a:gd name="T108" fmla="*/ 710 w 802"/>
                <a:gd name="T109" fmla="*/ 42 h 222"/>
                <a:gd name="T110" fmla="*/ 729 w 802"/>
                <a:gd name="T111" fmla="*/ 116 h 222"/>
                <a:gd name="T112" fmla="*/ 586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6" y="111"/>
                  </a:lnTo>
                  <a:cubicBezTo>
                    <a:pt x="517" y="113"/>
                    <a:pt x="529" y="114"/>
                    <a:pt x="543" y="115"/>
                  </a:cubicBezTo>
                  <a:cubicBezTo>
                    <a:pt x="583" y="117"/>
                    <a:pt x="630" y="113"/>
                    <a:pt x="660" y="102"/>
                  </a:cubicBezTo>
                  <a:cubicBezTo>
                    <a:pt x="700" y="89"/>
                    <a:pt x="695" y="71"/>
                    <a:pt x="650" y="62"/>
                  </a:cubicBezTo>
                  <a:lnTo>
                    <a:pt x="541" y="41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3" y="189"/>
                  </a:lnTo>
                  <a:cubicBezTo>
                    <a:pt x="305" y="192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6"/>
                    <a:pt x="541" y="193"/>
                  </a:cubicBezTo>
                  <a:cubicBezTo>
                    <a:pt x="482" y="213"/>
                    <a:pt x="392" y="222"/>
                    <a:pt x="313" y="218"/>
                  </a:cubicBezTo>
                  <a:cubicBezTo>
                    <a:pt x="284" y="217"/>
                    <a:pt x="257" y="214"/>
                    <a:pt x="232" y="210"/>
                  </a:cubicBezTo>
                  <a:lnTo>
                    <a:pt x="219" y="207"/>
                  </a:lnTo>
                  <a:lnTo>
                    <a:pt x="214" y="208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5" y="187"/>
                  </a:lnTo>
                  <a:lnTo>
                    <a:pt x="86" y="194"/>
                  </a:lnTo>
                  <a:lnTo>
                    <a:pt x="74" y="191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1" y="152"/>
                  </a:lnTo>
                  <a:lnTo>
                    <a:pt x="268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5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8"/>
                    <a:pt x="802" y="91"/>
                    <a:pt x="729" y="116"/>
                  </a:cubicBezTo>
                  <a:cubicBezTo>
                    <a:pt x="691" y="128"/>
                    <a:pt x="639" y="136"/>
                    <a:pt x="586" y="139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14917">
              <a:extLst>
                <a:ext uri="{FF2B5EF4-FFF2-40B4-BE49-F238E27FC236}">
                  <a16:creationId xmlns:a16="http://schemas.microsoft.com/office/drawing/2014/main" xmlns="" id="{871FDDE4-D0EE-4559-9575-AD520ED8B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4350" y="5878513"/>
              <a:ext cx="122237" cy="34925"/>
            </a:xfrm>
            <a:custGeom>
              <a:avLst/>
              <a:gdLst>
                <a:gd name="T0" fmla="*/ 536 w 802"/>
                <a:gd name="T1" fmla="*/ 43 h 223"/>
                <a:gd name="T2" fmla="*/ 397 w 802"/>
                <a:gd name="T3" fmla="*/ 90 h 223"/>
                <a:gd name="T4" fmla="*/ 506 w 802"/>
                <a:gd name="T5" fmla="*/ 111 h 223"/>
                <a:gd name="T6" fmla="*/ 543 w 802"/>
                <a:gd name="T7" fmla="*/ 115 h 223"/>
                <a:gd name="T8" fmla="*/ 660 w 802"/>
                <a:gd name="T9" fmla="*/ 103 h 223"/>
                <a:gd name="T10" fmla="*/ 650 w 802"/>
                <a:gd name="T11" fmla="*/ 63 h 223"/>
                <a:gd name="T12" fmla="*/ 541 w 802"/>
                <a:gd name="T13" fmla="*/ 42 h 223"/>
                <a:gd name="T14" fmla="*/ 536 w 802"/>
                <a:gd name="T15" fmla="*/ 43 h 223"/>
                <a:gd name="T16" fmla="*/ 336 w 802"/>
                <a:gd name="T17" fmla="*/ 195 h 223"/>
                <a:gd name="T18" fmla="*/ 472 w 802"/>
                <a:gd name="T19" fmla="*/ 181 h 223"/>
                <a:gd name="T20" fmla="*/ 460 w 802"/>
                <a:gd name="T21" fmla="*/ 134 h 223"/>
                <a:gd name="T22" fmla="*/ 337 w 802"/>
                <a:gd name="T23" fmla="*/ 110 h 223"/>
                <a:gd name="T24" fmla="*/ 332 w 802"/>
                <a:gd name="T25" fmla="*/ 112 h 223"/>
                <a:gd name="T26" fmla="*/ 169 w 802"/>
                <a:gd name="T27" fmla="*/ 166 h 223"/>
                <a:gd name="T28" fmla="*/ 293 w 802"/>
                <a:gd name="T29" fmla="*/ 190 h 223"/>
                <a:gd name="T30" fmla="*/ 336 w 802"/>
                <a:gd name="T31" fmla="*/ 195 h 223"/>
                <a:gd name="T32" fmla="*/ 586 w 802"/>
                <a:gd name="T33" fmla="*/ 139 h 223"/>
                <a:gd name="T34" fmla="*/ 541 w 802"/>
                <a:gd name="T35" fmla="*/ 194 h 223"/>
                <a:gd name="T36" fmla="*/ 313 w 802"/>
                <a:gd name="T37" fmla="*/ 219 h 223"/>
                <a:gd name="T38" fmla="*/ 232 w 802"/>
                <a:gd name="T39" fmla="*/ 210 h 223"/>
                <a:gd name="T40" fmla="*/ 219 w 802"/>
                <a:gd name="T41" fmla="*/ 207 h 223"/>
                <a:gd name="T42" fmla="*/ 214 w 802"/>
                <a:gd name="T43" fmla="*/ 209 h 223"/>
                <a:gd name="T44" fmla="*/ 195 w 802"/>
                <a:gd name="T45" fmla="*/ 216 h 223"/>
                <a:gd name="T46" fmla="*/ 184 w 802"/>
                <a:gd name="T47" fmla="*/ 213 h 223"/>
                <a:gd name="T48" fmla="*/ 127 w 802"/>
                <a:gd name="T49" fmla="*/ 202 h 223"/>
                <a:gd name="T50" fmla="*/ 150 w 802"/>
                <a:gd name="T51" fmla="*/ 194 h 223"/>
                <a:gd name="T52" fmla="*/ 109 w 802"/>
                <a:gd name="T53" fmla="*/ 186 h 223"/>
                <a:gd name="T54" fmla="*/ 105 w 802"/>
                <a:gd name="T55" fmla="*/ 188 h 223"/>
                <a:gd name="T56" fmla="*/ 86 w 802"/>
                <a:gd name="T57" fmla="*/ 194 h 223"/>
                <a:gd name="T58" fmla="*/ 74 w 802"/>
                <a:gd name="T59" fmla="*/ 192 h 223"/>
                <a:gd name="T60" fmla="*/ 17 w 802"/>
                <a:gd name="T61" fmla="*/ 181 h 223"/>
                <a:gd name="T62" fmla="*/ 41 w 802"/>
                <a:gd name="T63" fmla="*/ 173 h 223"/>
                <a:gd name="T64" fmla="*/ 0 w 802"/>
                <a:gd name="T65" fmla="*/ 165 h 223"/>
                <a:gd name="T66" fmla="*/ 55 w 802"/>
                <a:gd name="T67" fmla="*/ 146 h 223"/>
                <a:gd name="T68" fmla="*/ 60 w 802"/>
                <a:gd name="T69" fmla="*/ 145 h 223"/>
                <a:gd name="T70" fmla="*/ 90 w 802"/>
                <a:gd name="T71" fmla="*/ 151 h 223"/>
                <a:gd name="T72" fmla="*/ 101 w 802"/>
                <a:gd name="T73" fmla="*/ 153 h 223"/>
                <a:gd name="T74" fmla="*/ 268 w 802"/>
                <a:gd name="T75" fmla="*/ 97 h 223"/>
                <a:gd name="T76" fmla="*/ 329 w 802"/>
                <a:gd name="T77" fmla="*/ 77 h 223"/>
                <a:gd name="T78" fmla="*/ 472 w 802"/>
                <a:gd name="T79" fmla="*/ 29 h 223"/>
                <a:gd name="T80" fmla="*/ 431 w 802"/>
                <a:gd name="T81" fmla="*/ 20 h 223"/>
                <a:gd name="T82" fmla="*/ 486 w 802"/>
                <a:gd name="T83" fmla="*/ 2 h 223"/>
                <a:gd name="T84" fmla="*/ 491 w 802"/>
                <a:gd name="T85" fmla="*/ 0 h 223"/>
                <a:gd name="T86" fmla="*/ 521 w 802"/>
                <a:gd name="T87" fmla="*/ 6 h 223"/>
                <a:gd name="T88" fmla="*/ 532 w 802"/>
                <a:gd name="T89" fmla="*/ 8 h 223"/>
                <a:gd name="T90" fmla="*/ 551 w 802"/>
                <a:gd name="T91" fmla="*/ 2 h 223"/>
                <a:gd name="T92" fmla="*/ 556 w 802"/>
                <a:gd name="T93" fmla="*/ 0 h 223"/>
                <a:gd name="T94" fmla="*/ 625 w 802"/>
                <a:gd name="T95" fmla="*/ 14 h 223"/>
                <a:gd name="T96" fmla="*/ 600 w 802"/>
                <a:gd name="T97" fmla="*/ 22 h 223"/>
                <a:gd name="T98" fmla="*/ 630 w 802"/>
                <a:gd name="T99" fmla="*/ 27 h 223"/>
                <a:gd name="T100" fmla="*/ 642 w 802"/>
                <a:gd name="T101" fmla="*/ 30 h 223"/>
                <a:gd name="T102" fmla="*/ 661 w 802"/>
                <a:gd name="T103" fmla="*/ 23 h 223"/>
                <a:gd name="T104" fmla="*/ 666 w 802"/>
                <a:gd name="T105" fmla="*/ 22 h 223"/>
                <a:gd name="T106" fmla="*/ 734 w 802"/>
                <a:gd name="T107" fmla="*/ 35 h 223"/>
                <a:gd name="T108" fmla="*/ 710 w 802"/>
                <a:gd name="T109" fmla="*/ 43 h 223"/>
                <a:gd name="T110" fmla="*/ 729 w 802"/>
                <a:gd name="T111" fmla="*/ 116 h 223"/>
                <a:gd name="T112" fmla="*/ 586 w 802"/>
                <a:gd name="T113" fmla="*/ 13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3">
                  <a:moveTo>
                    <a:pt x="536" y="43"/>
                  </a:moveTo>
                  <a:lnTo>
                    <a:pt x="397" y="90"/>
                  </a:lnTo>
                  <a:lnTo>
                    <a:pt x="506" y="111"/>
                  </a:lnTo>
                  <a:cubicBezTo>
                    <a:pt x="517" y="113"/>
                    <a:pt x="529" y="115"/>
                    <a:pt x="543" y="115"/>
                  </a:cubicBezTo>
                  <a:cubicBezTo>
                    <a:pt x="583" y="118"/>
                    <a:pt x="630" y="113"/>
                    <a:pt x="660" y="103"/>
                  </a:cubicBezTo>
                  <a:cubicBezTo>
                    <a:pt x="700" y="90"/>
                    <a:pt x="695" y="72"/>
                    <a:pt x="650" y="63"/>
                  </a:cubicBezTo>
                  <a:lnTo>
                    <a:pt x="541" y="42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8"/>
                    <a:pt x="437" y="192"/>
                    <a:pt x="472" y="181"/>
                  </a:cubicBezTo>
                  <a:cubicBezTo>
                    <a:pt x="518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2"/>
                  </a:lnTo>
                  <a:lnTo>
                    <a:pt x="169" y="166"/>
                  </a:lnTo>
                  <a:lnTo>
                    <a:pt x="293" y="190"/>
                  </a:lnTo>
                  <a:cubicBezTo>
                    <a:pt x="305" y="193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1" y="194"/>
                  </a:cubicBezTo>
                  <a:cubicBezTo>
                    <a:pt x="482" y="213"/>
                    <a:pt x="392" y="223"/>
                    <a:pt x="313" y="219"/>
                  </a:cubicBezTo>
                  <a:cubicBezTo>
                    <a:pt x="284" y="218"/>
                    <a:pt x="257" y="215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6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5"/>
                  </a:lnTo>
                  <a:lnTo>
                    <a:pt x="90" y="151"/>
                  </a:lnTo>
                  <a:lnTo>
                    <a:pt x="101" y="153"/>
                  </a:lnTo>
                  <a:lnTo>
                    <a:pt x="268" y="97"/>
                  </a:lnTo>
                  <a:lnTo>
                    <a:pt x="329" y="77"/>
                  </a:lnTo>
                  <a:lnTo>
                    <a:pt x="472" y="29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5" y="14"/>
                  </a:lnTo>
                  <a:lnTo>
                    <a:pt x="600" y="22"/>
                  </a:lnTo>
                  <a:lnTo>
                    <a:pt x="630" y="27"/>
                  </a:lnTo>
                  <a:lnTo>
                    <a:pt x="642" y="30"/>
                  </a:lnTo>
                  <a:lnTo>
                    <a:pt x="661" y="23"/>
                  </a:lnTo>
                  <a:lnTo>
                    <a:pt x="666" y="22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1" y="129"/>
                    <a:pt x="639" y="137"/>
                    <a:pt x="586" y="139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14918">
              <a:extLst>
                <a:ext uri="{FF2B5EF4-FFF2-40B4-BE49-F238E27FC236}">
                  <a16:creationId xmlns:a16="http://schemas.microsoft.com/office/drawing/2014/main" xmlns="" id="{FE0C1BAF-CF1A-4F1B-9AD2-6972A31DA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5915025"/>
              <a:ext cx="69850" cy="39688"/>
            </a:xfrm>
            <a:custGeom>
              <a:avLst/>
              <a:gdLst>
                <a:gd name="T0" fmla="*/ 0 w 462"/>
                <a:gd name="T1" fmla="*/ 0 h 266"/>
                <a:gd name="T2" fmla="*/ 0 w 462"/>
                <a:gd name="T3" fmla="*/ 176 h 266"/>
                <a:gd name="T4" fmla="*/ 188 w 462"/>
                <a:gd name="T5" fmla="*/ 236 h 266"/>
                <a:gd name="T6" fmla="*/ 462 w 462"/>
                <a:gd name="T7" fmla="*/ 266 h 266"/>
                <a:gd name="T8" fmla="*/ 462 w 462"/>
                <a:gd name="T9" fmla="*/ 87 h 266"/>
                <a:gd name="T10" fmla="*/ 181 w 462"/>
                <a:gd name="T11" fmla="*/ 56 h 266"/>
                <a:gd name="T12" fmla="*/ 0 w 462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266">
                  <a:moveTo>
                    <a:pt x="0" y="0"/>
                  </a:moveTo>
                  <a:lnTo>
                    <a:pt x="0" y="176"/>
                  </a:lnTo>
                  <a:cubicBezTo>
                    <a:pt x="42" y="199"/>
                    <a:pt x="105" y="220"/>
                    <a:pt x="188" y="236"/>
                  </a:cubicBezTo>
                  <a:cubicBezTo>
                    <a:pt x="270" y="252"/>
                    <a:pt x="364" y="262"/>
                    <a:pt x="462" y="266"/>
                  </a:cubicBezTo>
                  <a:lnTo>
                    <a:pt x="462" y="87"/>
                  </a:lnTo>
                  <a:cubicBezTo>
                    <a:pt x="362" y="83"/>
                    <a:pt x="265" y="73"/>
                    <a:pt x="181" y="56"/>
                  </a:cubicBezTo>
                  <a:cubicBezTo>
                    <a:pt x="102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14919">
              <a:extLst>
                <a:ext uri="{FF2B5EF4-FFF2-40B4-BE49-F238E27FC236}">
                  <a16:creationId xmlns:a16="http://schemas.microsoft.com/office/drawing/2014/main" xmlns="" id="{9ED28DDD-3953-487B-99C9-45EB04F1C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5865813"/>
              <a:ext cx="1587" cy="25400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1" y="49"/>
                    <a:pt x="0" y="0"/>
                  </a:cubicBezTo>
                  <a:cubicBezTo>
                    <a:pt x="1" y="34"/>
                    <a:pt x="4" y="125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14920">
              <a:extLst>
                <a:ext uri="{FF2B5EF4-FFF2-40B4-BE49-F238E27FC236}">
                  <a16:creationId xmlns:a16="http://schemas.microsoft.com/office/drawing/2014/main" xmlns="" id="{1D8D2D92-881A-4209-B1D4-F22013944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5856288"/>
              <a:ext cx="225425" cy="65088"/>
            </a:xfrm>
            <a:custGeom>
              <a:avLst/>
              <a:gdLst>
                <a:gd name="T0" fmla="*/ 1477 w 1485"/>
                <a:gd name="T1" fmla="*/ 0 h 431"/>
                <a:gd name="T2" fmla="*/ 1484 w 1485"/>
                <a:gd name="T3" fmla="*/ 180 h 431"/>
                <a:gd name="T4" fmla="*/ 1301 w 1485"/>
                <a:gd name="T5" fmla="*/ 316 h 431"/>
                <a:gd name="T6" fmla="*/ 259 w 1485"/>
                <a:gd name="T7" fmla="*/ 371 h 431"/>
                <a:gd name="T8" fmla="*/ 7 w 1485"/>
                <a:gd name="T9" fmla="*/ 236 h 431"/>
                <a:gd name="T10" fmla="*/ 0 w 1485"/>
                <a:gd name="T11" fmla="*/ 56 h 431"/>
                <a:gd name="T12" fmla="*/ 252 w 1485"/>
                <a:gd name="T13" fmla="*/ 191 h 431"/>
                <a:gd name="T14" fmla="*/ 1294 w 1485"/>
                <a:gd name="T15" fmla="*/ 136 h 431"/>
                <a:gd name="T16" fmla="*/ 1477 w 1485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1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4"/>
                    <a:pt x="1301" y="316"/>
                  </a:cubicBezTo>
                  <a:cubicBezTo>
                    <a:pt x="1032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1"/>
                    <a:pt x="1025" y="226"/>
                    <a:pt x="1294" y="136"/>
                  </a:cubicBezTo>
                  <a:cubicBezTo>
                    <a:pt x="1418" y="94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14921">
              <a:extLst>
                <a:ext uri="{FF2B5EF4-FFF2-40B4-BE49-F238E27FC236}">
                  <a16:creationId xmlns:a16="http://schemas.microsoft.com/office/drawing/2014/main" xmlns="" id="{DEA363C1-2855-474D-9671-C2DF4168F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5826125"/>
              <a:ext cx="250825" cy="68263"/>
            </a:xfrm>
            <a:custGeom>
              <a:avLst/>
              <a:gdLst>
                <a:gd name="T0" fmla="*/ 421 w 1649"/>
                <a:gd name="T1" fmla="*/ 358 h 446"/>
                <a:gd name="T2" fmla="*/ 1285 w 1649"/>
                <a:gd name="T3" fmla="*/ 312 h 446"/>
                <a:gd name="T4" fmla="*/ 1227 w 1649"/>
                <a:gd name="T5" fmla="*/ 88 h 446"/>
                <a:gd name="T6" fmla="*/ 364 w 1649"/>
                <a:gd name="T7" fmla="*/ 133 h 446"/>
                <a:gd name="T8" fmla="*/ 421 w 1649"/>
                <a:gd name="T9" fmla="*/ 358 h 446"/>
                <a:gd name="T10" fmla="*/ 1311 w 1649"/>
                <a:gd name="T11" fmla="*/ 60 h 446"/>
                <a:gd name="T12" fmla="*/ 1380 w 1649"/>
                <a:gd name="T13" fmla="*/ 331 h 446"/>
                <a:gd name="T14" fmla="*/ 338 w 1649"/>
                <a:gd name="T15" fmla="*/ 386 h 446"/>
                <a:gd name="T16" fmla="*/ 269 w 1649"/>
                <a:gd name="T17" fmla="*/ 115 h 446"/>
                <a:gd name="T18" fmla="*/ 1311 w 1649"/>
                <a:gd name="T19" fmla="*/ 6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6">
                  <a:moveTo>
                    <a:pt x="421" y="358"/>
                  </a:moveTo>
                  <a:cubicBezTo>
                    <a:pt x="676" y="407"/>
                    <a:pt x="1062" y="387"/>
                    <a:pt x="1285" y="312"/>
                  </a:cubicBezTo>
                  <a:cubicBezTo>
                    <a:pt x="1507" y="238"/>
                    <a:pt x="1482" y="138"/>
                    <a:pt x="1227" y="88"/>
                  </a:cubicBezTo>
                  <a:cubicBezTo>
                    <a:pt x="973" y="39"/>
                    <a:pt x="587" y="59"/>
                    <a:pt x="364" y="133"/>
                  </a:cubicBezTo>
                  <a:cubicBezTo>
                    <a:pt x="142" y="208"/>
                    <a:pt x="167" y="308"/>
                    <a:pt x="421" y="358"/>
                  </a:cubicBezTo>
                  <a:close/>
                  <a:moveTo>
                    <a:pt x="1311" y="60"/>
                  </a:moveTo>
                  <a:cubicBezTo>
                    <a:pt x="1618" y="120"/>
                    <a:pt x="1649" y="241"/>
                    <a:pt x="1380" y="331"/>
                  </a:cubicBezTo>
                  <a:cubicBezTo>
                    <a:pt x="1112" y="421"/>
                    <a:pt x="645" y="446"/>
                    <a:pt x="338" y="386"/>
                  </a:cubicBezTo>
                  <a:cubicBezTo>
                    <a:pt x="31" y="326"/>
                    <a:pt x="0" y="205"/>
                    <a:pt x="269" y="115"/>
                  </a:cubicBezTo>
                  <a:cubicBezTo>
                    <a:pt x="537" y="25"/>
                    <a:pt x="1004" y="0"/>
                    <a:pt x="1311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14922">
              <a:extLst>
                <a:ext uri="{FF2B5EF4-FFF2-40B4-BE49-F238E27FC236}">
                  <a16:creationId xmlns:a16="http://schemas.microsoft.com/office/drawing/2014/main" xmlns="" id="{C9CC039F-E74D-40A2-AF7D-B9CE749ED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5832475"/>
              <a:ext cx="207962" cy="55563"/>
            </a:xfrm>
            <a:custGeom>
              <a:avLst/>
              <a:gdLst>
                <a:gd name="T0" fmla="*/ 1086 w 1366"/>
                <a:gd name="T1" fmla="*/ 49 h 369"/>
                <a:gd name="T2" fmla="*/ 1144 w 1366"/>
                <a:gd name="T3" fmla="*/ 274 h 369"/>
                <a:gd name="T4" fmla="*/ 280 w 1366"/>
                <a:gd name="T5" fmla="*/ 319 h 369"/>
                <a:gd name="T6" fmla="*/ 223 w 1366"/>
                <a:gd name="T7" fmla="*/ 95 h 369"/>
                <a:gd name="T8" fmla="*/ 1086 w 1366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49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8"/>
                    <a:pt x="535" y="369"/>
                    <a:pt x="280" y="319"/>
                  </a:cubicBezTo>
                  <a:cubicBezTo>
                    <a:pt x="26" y="270"/>
                    <a:pt x="0" y="169"/>
                    <a:pt x="223" y="95"/>
                  </a:cubicBezTo>
                  <a:cubicBezTo>
                    <a:pt x="446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14923">
              <a:extLst>
                <a:ext uri="{FF2B5EF4-FFF2-40B4-BE49-F238E27FC236}">
                  <a16:creationId xmlns:a16="http://schemas.microsoft.com/office/drawing/2014/main" xmlns="" id="{5EDB9047-EC1F-4CC2-8570-326B2CF7D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832475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1 h 217"/>
                <a:gd name="T4" fmla="*/ 1232 w 1244"/>
                <a:gd name="T5" fmla="*/ 174 h 217"/>
                <a:gd name="T6" fmla="*/ 1024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2"/>
                    <a:pt x="770" y="22"/>
                    <a:pt x="1024" y="71"/>
                  </a:cubicBezTo>
                  <a:cubicBezTo>
                    <a:pt x="1151" y="96"/>
                    <a:pt x="1221" y="133"/>
                    <a:pt x="1232" y="174"/>
                  </a:cubicBezTo>
                  <a:cubicBezTo>
                    <a:pt x="1244" y="125"/>
                    <a:pt x="1174" y="78"/>
                    <a:pt x="1024" y="49"/>
                  </a:cubicBezTo>
                  <a:cubicBezTo>
                    <a:pt x="770" y="0"/>
                    <a:pt x="384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14924">
              <a:extLst>
                <a:ext uri="{FF2B5EF4-FFF2-40B4-BE49-F238E27FC236}">
                  <a16:creationId xmlns:a16="http://schemas.microsoft.com/office/drawing/2014/main" xmlns="" id="{6BA07E32-8997-419F-8CD6-81318457C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5845175"/>
              <a:ext cx="122237" cy="33338"/>
            </a:xfrm>
            <a:custGeom>
              <a:avLst/>
              <a:gdLst>
                <a:gd name="T0" fmla="*/ 536 w 801"/>
                <a:gd name="T1" fmla="*/ 43 h 222"/>
                <a:gd name="T2" fmla="*/ 397 w 801"/>
                <a:gd name="T3" fmla="*/ 90 h 222"/>
                <a:gd name="T4" fmla="*/ 506 w 801"/>
                <a:gd name="T5" fmla="*/ 111 h 222"/>
                <a:gd name="T6" fmla="*/ 543 w 801"/>
                <a:gd name="T7" fmla="*/ 115 h 222"/>
                <a:gd name="T8" fmla="*/ 660 w 801"/>
                <a:gd name="T9" fmla="*/ 103 h 222"/>
                <a:gd name="T10" fmla="*/ 650 w 801"/>
                <a:gd name="T11" fmla="*/ 63 h 222"/>
                <a:gd name="T12" fmla="*/ 540 w 801"/>
                <a:gd name="T13" fmla="*/ 42 h 222"/>
                <a:gd name="T14" fmla="*/ 536 w 801"/>
                <a:gd name="T15" fmla="*/ 43 h 222"/>
                <a:gd name="T16" fmla="*/ 336 w 801"/>
                <a:gd name="T17" fmla="*/ 195 h 222"/>
                <a:gd name="T18" fmla="*/ 472 w 801"/>
                <a:gd name="T19" fmla="*/ 180 h 222"/>
                <a:gd name="T20" fmla="*/ 460 w 801"/>
                <a:gd name="T21" fmla="*/ 134 h 222"/>
                <a:gd name="T22" fmla="*/ 337 w 801"/>
                <a:gd name="T23" fmla="*/ 110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5 h 222"/>
                <a:gd name="T32" fmla="*/ 586 w 801"/>
                <a:gd name="T33" fmla="*/ 139 h 222"/>
                <a:gd name="T34" fmla="*/ 540 w 801"/>
                <a:gd name="T35" fmla="*/ 194 h 222"/>
                <a:gd name="T36" fmla="*/ 313 w 801"/>
                <a:gd name="T37" fmla="*/ 219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6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8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1 h 222"/>
                <a:gd name="T62" fmla="*/ 41 w 801"/>
                <a:gd name="T63" fmla="*/ 173 h 222"/>
                <a:gd name="T64" fmla="*/ 0 w 801"/>
                <a:gd name="T65" fmla="*/ 165 h 222"/>
                <a:gd name="T66" fmla="*/ 55 w 801"/>
                <a:gd name="T67" fmla="*/ 146 h 222"/>
                <a:gd name="T68" fmla="*/ 60 w 801"/>
                <a:gd name="T69" fmla="*/ 145 h 222"/>
                <a:gd name="T70" fmla="*/ 89 w 801"/>
                <a:gd name="T71" fmla="*/ 151 h 222"/>
                <a:gd name="T72" fmla="*/ 101 w 801"/>
                <a:gd name="T73" fmla="*/ 153 h 222"/>
                <a:gd name="T74" fmla="*/ 269 w 801"/>
                <a:gd name="T75" fmla="*/ 97 h 222"/>
                <a:gd name="T76" fmla="*/ 329 w 801"/>
                <a:gd name="T77" fmla="*/ 77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4 h 222"/>
                <a:gd name="T96" fmla="*/ 600 w 801"/>
                <a:gd name="T97" fmla="*/ 22 h 222"/>
                <a:gd name="T98" fmla="*/ 630 w 801"/>
                <a:gd name="T99" fmla="*/ 28 h 222"/>
                <a:gd name="T100" fmla="*/ 641 w 801"/>
                <a:gd name="T101" fmla="*/ 30 h 222"/>
                <a:gd name="T102" fmla="*/ 660 w 801"/>
                <a:gd name="T103" fmla="*/ 23 h 222"/>
                <a:gd name="T104" fmla="*/ 665 w 801"/>
                <a:gd name="T105" fmla="*/ 22 h 222"/>
                <a:gd name="T106" fmla="*/ 734 w 801"/>
                <a:gd name="T107" fmla="*/ 35 h 222"/>
                <a:gd name="T108" fmla="*/ 710 w 801"/>
                <a:gd name="T109" fmla="*/ 43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6" y="43"/>
                  </a:moveTo>
                  <a:lnTo>
                    <a:pt x="397" y="90"/>
                  </a:lnTo>
                  <a:lnTo>
                    <a:pt x="506" y="111"/>
                  </a:lnTo>
                  <a:cubicBezTo>
                    <a:pt x="517" y="113"/>
                    <a:pt x="530" y="115"/>
                    <a:pt x="543" y="115"/>
                  </a:cubicBezTo>
                  <a:cubicBezTo>
                    <a:pt x="583" y="118"/>
                    <a:pt x="630" y="113"/>
                    <a:pt x="660" y="103"/>
                  </a:cubicBezTo>
                  <a:cubicBezTo>
                    <a:pt x="700" y="90"/>
                    <a:pt x="695" y="72"/>
                    <a:pt x="650" y="63"/>
                  </a:cubicBezTo>
                  <a:lnTo>
                    <a:pt x="540" y="42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3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0" y="194"/>
                  </a:cubicBezTo>
                  <a:cubicBezTo>
                    <a:pt x="482" y="213"/>
                    <a:pt x="392" y="222"/>
                    <a:pt x="313" y="219"/>
                  </a:cubicBezTo>
                  <a:cubicBezTo>
                    <a:pt x="284" y="218"/>
                    <a:pt x="256" y="215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6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8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5"/>
                  </a:lnTo>
                  <a:lnTo>
                    <a:pt x="89" y="151"/>
                  </a:lnTo>
                  <a:lnTo>
                    <a:pt x="101" y="153"/>
                  </a:lnTo>
                  <a:lnTo>
                    <a:pt x="269" y="97"/>
                  </a:lnTo>
                  <a:lnTo>
                    <a:pt x="329" y="77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4"/>
                  </a:lnTo>
                  <a:lnTo>
                    <a:pt x="600" y="22"/>
                  </a:lnTo>
                  <a:lnTo>
                    <a:pt x="630" y="28"/>
                  </a:lnTo>
                  <a:lnTo>
                    <a:pt x="641" y="30"/>
                  </a:lnTo>
                  <a:lnTo>
                    <a:pt x="660" y="23"/>
                  </a:lnTo>
                  <a:lnTo>
                    <a:pt x="665" y="22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1" y="92"/>
                    <a:pt x="729" y="116"/>
                  </a:cubicBezTo>
                  <a:cubicBezTo>
                    <a:pt x="691" y="129"/>
                    <a:pt x="639" y="137"/>
                    <a:pt x="586" y="139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14925">
              <a:extLst>
                <a:ext uri="{FF2B5EF4-FFF2-40B4-BE49-F238E27FC236}">
                  <a16:creationId xmlns:a16="http://schemas.microsoft.com/office/drawing/2014/main" xmlns="" id="{B902678E-64B1-4017-8347-EF66A2635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38" y="5842000"/>
              <a:ext cx="122237" cy="33338"/>
            </a:xfrm>
            <a:custGeom>
              <a:avLst/>
              <a:gdLst>
                <a:gd name="T0" fmla="*/ 536 w 801"/>
                <a:gd name="T1" fmla="*/ 43 h 222"/>
                <a:gd name="T2" fmla="*/ 397 w 801"/>
                <a:gd name="T3" fmla="*/ 89 h 222"/>
                <a:gd name="T4" fmla="*/ 506 w 801"/>
                <a:gd name="T5" fmla="*/ 111 h 222"/>
                <a:gd name="T6" fmla="*/ 543 w 801"/>
                <a:gd name="T7" fmla="*/ 115 h 222"/>
                <a:gd name="T8" fmla="*/ 660 w 801"/>
                <a:gd name="T9" fmla="*/ 103 h 222"/>
                <a:gd name="T10" fmla="*/ 650 w 801"/>
                <a:gd name="T11" fmla="*/ 63 h 222"/>
                <a:gd name="T12" fmla="*/ 540 w 801"/>
                <a:gd name="T13" fmla="*/ 41 h 222"/>
                <a:gd name="T14" fmla="*/ 536 w 801"/>
                <a:gd name="T15" fmla="*/ 43 h 222"/>
                <a:gd name="T16" fmla="*/ 336 w 801"/>
                <a:gd name="T17" fmla="*/ 195 h 222"/>
                <a:gd name="T18" fmla="*/ 472 w 801"/>
                <a:gd name="T19" fmla="*/ 180 h 222"/>
                <a:gd name="T20" fmla="*/ 460 w 801"/>
                <a:gd name="T21" fmla="*/ 133 h 222"/>
                <a:gd name="T22" fmla="*/ 337 w 801"/>
                <a:gd name="T23" fmla="*/ 110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5 h 222"/>
                <a:gd name="T32" fmla="*/ 586 w 801"/>
                <a:gd name="T33" fmla="*/ 139 h 222"/>
                <a:gd name="T34" fmla="*/ 540 w 801"/>
                <a:gd name="T35" fmla="*/ 193 h 222"/>
                <a:gd name="T36" fmla="*/ 313 w 801"/>
                <a:gd name="T37" fmla="*/ 218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7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0 h 222"/>
                <a:gd name="T62" fmla="*/ 41 w 801"/>
                <a:gd name="T63" fmla="*/ 172 h 222"/>
                <a:gd name="T64" fmla="*/ 0 w 801"/>
                <a:gd name="T65" fmla="*/ 165 h 222"/>
                <a:gd name="T66" fmla="*/ 55 w 801"/>
                <a:gd name="T67" fmla="*/ 146 h 222"/>
                <a:gd name="T68" fmla="*/ 60 w 801"/>
                <a:gd name="T69" fmla="*/ 144 h 222"/>
                <a:gd name="T70" fmla="*/ 89 w 801"/>
                <a:gd name="T71" fmla="*/ 150 h 222"/>
                <a:gd name="T72" fmla="*/ 101 w 801"/>
                <a:gd name="T73" fmla="*/ 152 h 222"/>
                <a:gd name="T74" fmla="*/ 269 w 801"/>
                <a:gd name="T75" fmla="*/ 96 h 222"/>
                <a:gd name="T76" fmla="*/ 329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5 h 222"/>
                <a:gd name="T108" fmla="*/ 710 w 801"/>
                <a:gd name="T109" fmla="*/ 42 h 222"/>
                <a:gd name="T110" fmla="*/ 729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6" y="43"/>
                  </a:moveTo>
                  <a:lnTo>
                    <a:pt x="397" y="89"/>
                  </a:lnTo>
                  <a:lnTo>
                    <a:pt x="506" y="111"/>
                  </a:lnTo>
                  <a:cubicBezTo>
                    <a:pt x="517" y="113"/>
                    <a:pt x="530" y="114"/>
                    <a:pt x="543" y="115"/>
                  </a:cubicBezTo>
                  <a:cubicBezTo>
                    <a:pt x="583" y="117"/>
                    <a:pt x="630" y="113"/>
                    <a:pt x="660" y="103"/>
                  </a:cubicBezTo>
                  <a:cubicBezTo>
                    <a:pt x="700" y="89"/>
                    <a:pt x="695" y="72"/>
                    <a:pt x="650" y="63"/>
                  </a:cubicBezTo>
                  <a:lnTo>
                    <a:pt x="540" y="41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3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2"/>
                    <a:pt x="320" y="194"/>
                    <a:pt x="336" y="195"/>
                  </a:cubicBezTo>
                  <a:close/>
                  <a:moveTo>
                    <a:pt x="586" y="139"/>
                  </a:moveTo>
                  <a:cubicBezTo>
                    <a:pt x="605" y="156"/>
                    <a:pt x="591" y="177"/>
                    <a:pt x="540" y="193"/>
                  </a:cubicBezTo>
                  <a:cubicBezTo>
                    <a:pt x="482" y="213"/>
                    <a:pt x="392" y="222"/>
                    <a:pt x="313" y="218"/>
                  </a:cubicBezTo>
                  <a:cubicBezTo>
                    <a:pt x="284" y="217"/>
                    <a:pt x="256" y="214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7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89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5"/>
                  </a:lnTo>
                  <a:lnTo>
                    <a:pt x="710" y="42"/>
                  </a:lnTo>
                  <a:cubicBezTo>
                    <a:pt x="793" y="59"/>
                    <a:pt x="801" y="92"/>
                    <a:pt x="729" y="116"/>
                  </a:cubicBezTo>
                  <a:cubicBezTo>
                    <a:pt x="691" y="129"/>
                    <a:pt x="639" y="136"/>
                    <a:pt x="586" y="139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14926">
              <a:extLst>
                <a:ext uri="{FF2B5EF4-FFF2-40B4-BE49-F238E27FC236}">
                  <a16:creationId xmlns:a16="http://schemas.microsoft.com/office/drawing/2014/main" xmlns="" id="{67E53C4F-2FB2-47E0-BC0F-7DDF55E60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5876925"/>
              <a:ext cx="71437" cy="39688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7 h 267"/>
                <a:gd name="T4" fmla="*/ 189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7"/>
                  </a:lnTo>
                  <a:cubicBezTo>
                    <a:pt x="42" y="200"/>
                    <a:pt x="105" y="221"/>
                    <a:pt x="189" y="237"/>
                  </a:cubicBezTo>
                  <a:cubicBezTo>
                    <a:pt x="271" y="253"/>
                    <a:pt x="365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7"/>
                  </a:cubicBezTo>
                  <a:cubicBezTo>
                    <a:pt x="103" y="42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14927">
              <a:extLst>
                <a:ext uri="{FF2B5EF4-FFF2-40B4-BE49-F238E27FC236}">
                  <a16:creationId xmlns:a16="http://schemas.microsoft.com/office/drawing/2014/main" xmlns="" id="{F98DB5C2-0E4F-4A0F-8BE4-DDB22CACB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5834063"/>
              <a:ext cx="1587" cy="25400"/>
            </a:xfrm>
            <a:custGeom>
              <a:avLst/>
              <a:gdLst>
                <a:gd name="T0" fmla="*/ 7 w 7"/>
                <a:gd name="T1" fmla="*/ 162 h 162"/>
                <a:gd name="T2" fmla="*/ 0 w 7"/>
                <a:gd name="T3" fmla="*/ 0 h 162"/>
                <a:gd name="T4" fmla="*/ 7 w 7"/>
                <a:gd name="T5" fmla="*/ 158 h 162"/>
                <a:gd name="T6" fmla="*/ 7 w 7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62">
                  <a:moveTo>
                    <a:pt x="7" y="162"/>
                  </a:moveTo>
                  <a:cubicBezTo>
                    <a:pt x="5" y="113"/>
                    <a:pt x="2" y="48"/>
                    <a:pt x="0" y="0"/>
                  </a:cubicBezTo>
                  <a:cubicBezTo>
                    <a:pt x="2" y="33"/>
                    <a:pt x="5" y="124"/>
                    <a:pt x="7" y="158"/>
                  </a:cubicBezTo>
                  <a:lnTo>
                    <a:pt x="7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14928">
              <a:extLst>
                <a:ext uri="{FF2B5EF4-FFF2-40B4-BE49-F238E27FC236}">
                  <a16:creationId xmlns:a16="http://schemas.microsoft.com/office/drawing/2014/main" xmlns="" id="{FF03AB46-3E75-44B9-BF56-2A9A97BB9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5824538"/>
              <a:ext cx="225425" cy="65088"/>
            </a:xfrm>
            <a:custGeom>
              <a:avLst/>
              <a:gdLst>
                <a:gd name="T0" fmla="*/ 1477 w 1486"/>
                <a:gd name="T1" fmla="*/ 0 h 431"/>
                <a:gd name="T2" fmla="*/ 1484 w 1486"/>
                <a:gd name="T3" fmla="*/ 180 h 431"/>
                <a:gd name="T4" fmla="*/ 1301 w 1486"/>
                <a:gd name="T5" fmla="*/ 316 h 431"/>
                <a:gd name="T6" fmla="*/ 259 w 1486"/>
                <a:gd name="T7" fmla="*/ 371 h 431"/>
                <a:gd name="T8" fmla="*/ 7 w 1486"/>
                <a:gd name="T9" fmla="*/ 236 h 431"/>
                <a:gd name="T10" fmla="*/ 0 w 1486"/>
                <a:gd name="T11" fmla="*/ 56 h 431"/>
                <a:gd name="T12" fmla="*/ 252 w 1486"/>
                <a:gd name="T13" fmla="*/ 191 h 431"/>
                <a:gd name="T14" fmla="*/ 1294 w 1486"/>
                <a:gd name="T15" fmla="*/ 136 h 431"/>
                <a:gd name="T16" fmla="*/ 1477 w 1486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1">
                  <a:moveTo>
                    <a:pt x="1477" y="0"/>
                  </a:moveTo>
                  <a:cubicBezTo>
                    <a:pt x="1479" y="60"/>
                    <a:pt x="1482" y="120"/>
                    <a:pt x="1484" y="180"/>
                  </a:cubicBezTo>
                  <a:cubicBezTo>
                    <a:pt x="1486" y="226"/>
                    <a:pt x="1425" y="274"/>
                    <a:pt x="1301" y="316"/>
                  </a:cubicBezTo>
                  <a:cubicBezTo>
                    <a:pt x="1032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7" y="159"/>
                    <a:pt x="252" y="191"/>
                  </a:cubicBezTo>
                  <a:cubicBezTo>
                    <a:pt x="559" y="251"/>
                    <a:pt x="1025" y="226"/>
                    <a:pt x="1294" y="136"/>
                  </a:cubicBezTo>
                  <a:cubicBezTo>
                    <a:pt x="1419" y="95"/>
                    <a:pt x="1479" y="46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14929">
              <a:extLst>
                <a:ext uri="{FF2B5EF4-FFF2-40B4-BE49-F238E27FC236}">
                  <a16:creationId xmlns:a16="http://schemas.microsoft.com/office/drawing/2014/main" xmlns="" id="{91E8BC3F-5F8A-446E-A5A5-B79F28D80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5794375"/>
              <a:ext cx="250825" cy="68263"/>
            </a:xfrm>
            <a:custGeom>
              <a:avLst/>
              <a:gdLst>
                <a:gd name="T0" fmla="*/ 422 w 1649"/>
                <a:gd name="T1" fmla="*/ 358 h 446"/>
                <a:gd name="T2" fmla="*/ 1285 w 1649"/>
                <a:gd name="T3" fmla="*/ 313 h 446"/>
                <a:gd name="T4" fmla="*/ 1227 w 1649"/>
                <a:gd name="T5" fmla="*/ 88 h 446"/>
                <a:gd name="T6" fmla="*/ 364 w 1649"/>
                <a:gd name="T7" fmla="*/ 133 h 446"/>
                <a:gd name="T8" fmla="*/ 422 w 1649"/>
                <a:gd name="T9" fmla="*/ 358 h 446"/>
                <a:gd name="T10" fmla="*/ 1311 w 1649"/>
                <a:gd name="T11" fmla="*/ 60 h 446"/>
                <a:gd name="T12" fmla="*/ 1380 w 1649"/>
                <a:gd name="T13" fmla="*/ 331 h 446"/>
                <a:gd name="T14" fmla="*/ 338 w 1649"/>
                <a:gd name="T15" fmla="*/ 386 h 446"/>
                <a:gd name="T16" fmla="*/ 269 w 1649"/>
                <a:gd name="T17" fmla="*/ 115 h 446"/>
                <a:gd name="T18" fmla="*/ 1311 w 1649"/>
                <a:gd name="T19" fmla="*/ 6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6">
                  <a:moveTo>
                    <a:pt x="422" y="358"/>
                  </a:moveTo>
                  <a:cubicBezTo>
                    <a:pt x="676" y="407"/>
                    <a:pt x="1062" y="387"/>
                    <a:pt x="1285" y="313"/>
                  </a:cubicBezTo>
                  <a:cubicBezTo>
                    <a:pt x="1507" y="238"/>
                    <a:pt x="1482" y="137"/>
                    <a:pt x="1227" y="88"/>
                  </a:cubicBezTo>
                  <a:cubicBezTo>
                    <a:pt x="973" y="39"/>
                    <a:pt x="587" y="59"/>
                    <a:pt x="364" y="133"/>
                  </a:cubicBezTo>
                  <a:cubicBezTo>
                    <a:pt x="142" y="208"/>
                    <a:pt x="167" y="309"/>
                    <a:pt x="422" y="358"/>
                  </a:cubicBezTo>
                  <a:close/>
                  <a:moveTo>
                    <a:pt x="1311" y="60"/>
                  </a:moveTo>
                  <a:cubicBezTo>
                    <a:pt x="1618" y="120"/>
                    <a:pt x="1649" y="241"/>
                    <a:pt x="1380" y="331"/>
                  </a:cubicBezTo>
                  <a:cubicBezTo>
                    <a:pt x="1112" y="421"/>
                    <a:pt x="645" y="446"/>
                    <a:pt x="338" y="386"/>
                  </a:cubicBezTo>
                  <a:cubicBezTo>
                    <a:pt x="31" y="326"/>
                    <a:pt x="0" y="205"/>
                    <a:pt x="269" y="115"/>
                  </a:cubicBezTo>
                  <a:cubicBezTo>
                    <a:pt x="537" y="25"/>
                    <a:pt x="1004" y="0"/>
                    <a:pt x="1311" y="60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14930">
              <a:extLst>
                <a:ext uri="{FF2B5EF4-FFF2-40B4-BE49-F238E27FC236}">
                  <a16:creationId xmlns:a16="http://schemas.microsoft.com/office/drawing/2014/main" xmlns="" id="{0D1546A0-61DC-4261-8EB3-0ECC65E8D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800725"/>
              <a:ext cx="207962" cy="55563"/>
            </a:xfrm>
            <a:custGeom>
              <a:avLst/>
              <a:gdLst>
                <a:gd name="T0" fmla="*/ 1086 w 1366"/>
                <a:gd name="T1" fmla="*/ 49 h 369"/>
                <a:gd name="T2" fmla="*/ 1144 w 1366"/>
                <a:gd name="T3" fmla="*/ 274 h 369"/>
                <a:gd name="T4" fmla="*/ 280 w 1366"/>
                <a:gd name="T5" fmla="*/ 319 h 369"/>
                <a:gd name="T6" fmla="*/ 223 w 1366"/>
                <a:gd name="T7" fmla="*/ 95 h 369"/>
                <a:gd name="T8" fmla="*/ 1086 w 1366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49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8"/>
                    <a:pt x="535" y="369"/>
                    <a:pt x="280" y="319"/>
                  </a:cubicBezTo>
                  <a:cubicBezTo>
                    <a:pt x="26" y="270"/>
                    <a:pt x="0" y="169"/>
                    <a:pt x="223" y="95"/>
                  </a:cubicBezTo>
                  <a:cubicBezTo>
                    <a:pt x="446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14931">
              <a:extLst>
                <a:ext uri="{FF2B5EF4-FFF2-40B4-BE49-F238E27FC236}">
                  <a16:creationId xmlns:a16="http://schemas.microsoft.com/office/drawing/2014/main" xmlns="" id="{4588D98C-E3EE-42AF-8A49-CEABE5291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5800725"/>
              <a:ext cx="190500" cy="31750"/>
            </a:xfrm>
            <a:custGeom>
              <a:avLst/>
              <a:gdLst>
                <a:gd name="T0" fmla="*/ 161 w 1244"/>
                <a:gd name="T1" fmla="*/ 117 h 217"/>
                <a:gd name="T2" fmla="*/ 1025 w 1244"/>
                <a:gd name="T3" fmla="*/ 71 h 217"/>
                <a:gd name="T4" fmla="*/ 1232 w 1244"/>
                <a:gd name="T5" fmla="*/ 174 h 217"/>
                <a:gd name="T6" fmla="*/ 1025 w 1244"/>
                <a:gd name="T7" fmla="*/ 49 h 217"/>
                <a:gd name="T8" fmla="*/ 161 w 1244"/>
                <a:gd name="T9" fmla="*/ 94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4" y="42"/>
                    <a:pt x="770" y="22"/>
                    <a:pt x="1025" y="71"/>
                  </a:cubicBezTo>
                  <a:cubicBezTo>
                    <a:pt x="1151" y="96"/>
                    <a:pt x="1221" y="133"/>
                    <a:pt x="1232" y="174"/>
                  </a:cubicBezTo>
                  <a:cubicBezTo>
                    <a:pt x="1244" y="125"/>
                    <a:pt x="1174" y="78"/>
                    <a:pt x="1025" y="49"/>
                  </a:cubicBezTo>
                  <a:cubicBezTo>
                    <a:pt x="770" y="0"/>
                    <a:pt x="384" y="20"/>
                    <a:pt x="161" y="94"/>
                  </a:cubicBezTo>
                  <a:cubicBezTo>
                    <a:pt x="50" y="132"/>
                    <a:pt x="0" y="176"/>
                    <a:pt x="11" y="217"/>
                  </a:cubicBezTo>
                  <a:cubicBezTo>
                    <a:pt x="20" y="183"/>
                    <a:pt x="70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14932">
              <a:extLst>
                <a:ext uri="{FF2B5EF4-FFF2-40B4-BE49-F238E27FC236}">
                  <a16:creationId xmlns:a16="http://schemas.microsoft.com/office/drawing/2014/main" xmlns="" id="{97227DA2-9EFD-4339-A0F5-5F328EA61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5843588"/>
              <a:ext cx="69850" cy="41275"/>
            </a:xfrm>
            <a:custGeom>
              <a:avLst/>
              <a:gdLst>
                <a:gd name="T0" fmla="*/ 0 w 462"/>
                <a:gd name="T1" fmla="*/ 0 h 267"/>
                <a:gd name="T2" fmla="*/ 0 w 462"/>
                <a:gd name="T3" fmla="*/ 177 h 267"/>
                <a:gd name="T4" fmla="*/ 188 w 462"/>
                <a:gd name="T5" fmla="*/ 237 h 267"/>
                <a:gd name="T6" fmla="*/ 462 w 462"/>
                <a:gd name="T7" fmla="*/ 267 h 267"/>
                <a:gd name="T8" fmla="*/ 462 w 462"/>
                <a:gd name="T9" fmla="*/ 87 h 267"/>
                <a:gd name="T10" fmla="*/ 181 w 462"/>
                <a:gd name="T11" fmla="*/ 57 h 267"/>
                <a:gd name="T12" fmla="*/ 0 w 462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267">
                  <a:moveTo>
                    <a:pt x="0" y="0"/>
                  </a:moveTo>
                  <a:lnTo>
                    <a:pt x="0" y="177"/>
                  </a:lnTo>
                  <a:cubicBezTo>
                    <a:pt x="42" y="200"/>
                    <a:pt x="105" y="221"/>
                    <a:pt x="188" y="237"/>
                  </a:cubicBezTo>
                  <a:cubicBezTo>
                    <a:pt x="270" y="253"/>
                    <a:pt x="364" y="263"/>
                    <a:pt x="462" y="267"/>
                  </a:cubicBezTo>
                  <a:lnTo>
                    <a:pt x="462" y="87"/>
                  </a:lnTo>
                  <a:cubicBezTo>
                    <a:pt x="362" y="83"/>
                    <a:pt x="265" y="73"/>
                    <a:pt x="181" y="57"/>
                  </a:cubicBezTo>
                  <a:cubicBezTo>
                    <a:pt x="102" y="42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14933">
              <a:extLst>
                <a:ext uri="{FF2B5EF4-FFF2-40B4-BE49-F238E27FC236}">
                  <a16:creationId xmlns:a16="http://schemas.microsoft.com/office/drawing/2014/main" xmlns="" id="{F447C0AC-8EB5-4F9F-B1AF-2FCFCA732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13" y="5564188"/>
              <a:ext cx="52387" cy="55563"/>
            </a:xfrm>
            <a:custGeom>
              <a:avLst/>
              <a:gdLst>
                <a:gd name="T0" fmla="*/ 33 w 33"/>
                <a:gd name="T1" fmla="*/ 35 h 35"/>
                <a:gd name="T2" fmla="*/ 1 w 33"/>
                <a:gd name="T3" fmla="*/ 31 h 35"/>
                <a:gd name="T4" fmla="*/ 0 w 33"/>
                <a:gd name="T5" fmla="*/ 0 h 35"/>
                <a:gd name="T6" fmla="*/ 32 w 33"/>
                <a:gd name="T7" fmla="*/ 4 h 35"/>
                <a:gd name="T8" fmla="*/ 33 w 3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33" y="35"/>
                  </a:moveTo>
                  <a:lnTo>
                    <a:pt x="1" y="31"/>
                  </a:lnTo>
                  <a:lnTo>
                    <a:pt x="0" y="0"/>
                  </a:lnTo>
                  <a:lnTo>
                    <a:pt x="32" y="4"/>
                  </a:lnTo>
                  <a:lnTo>
                    <a:pt x="33" y="35"/>
                  </a:lnTo>
                  <a:close/>
                </a:path>
              </a:pathLst>
            </a:custGeom>
            <a:solidFill>
              <a:srgbClr val="73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14934">
              <a:extLst>
                <a:ext uri="{FF2B5EF4-FFF2-40B4-BE49-F238E27FC236}">
                  <a16:creationId xmlns:a16="http://schemas.microsoft.com/office/drawing/2014/main" xmlns="" id="{9A889E0A-ACA9-4AE8-ABAE-CC232DDFF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5499100"/>
              <a:ext cx="147637" cy="12700"/>
            </a:xfrm>
            <a:custGeom>
              <a:avLst/>
              <a:gdLst>
                <a:gd name="T0" fmla="*/ 32 w 93"/>
                <a:gd name="T1" fmla="*/ 8 h 8"/>
                <a:gd name="T2" fmla="*/ 0 w 93"/>
                <a:gd name="T3" fmla="*/ 4 h 8"/>
                <a:gd name="T4" fmla="*/ 61 w 93"/>
                <a:gd name="T5" fmla="*/ 0 h 8"/>
                <a:gd name="T6" fmla="*/ 93 w 93"/>
                <a:gd name="T7" fmla="*/ 3 h 8"/>
                <a:gd name="T8" fmla="*/ 32 w 9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">
                  <a:moveTo>
                    <a:pt x="32" y="8"/>
                  </a:moveTo>
                  <a:lnTo>
                    <a:pt x="0" y="4"/>
                  </a:lnTo>
                  <a:lnTo>
                    <a:pt x="61" y="0"/>
                  </a:lnTo>
                  <a:lnTo>
                    <a:pt x="93" y="3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73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14935">
              <a:extLst>
                <a:ext uri="{FF2B5EF4-FFF2-40B4-BE49-F238E27FC236}">
                  <a16:creationId xmlns:a16="http://schemas.microsoft.com/office/drawing/2014/main" xmlns="" id="{8B209A1D-193F-4323-8655-F14B2FEE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5540375"/>
              <a:ext cx="234950" cy="238125"/>
            </a:xfrm>
            <a:custGeom>
              <a:avLst/>
              <a:gdLst>
                <a:gd name="T0" fmla="*/ 32 w 148"/>
                <a:gd name="T1" fmla="*/ 150 h 150"/>
                <a:gd name="T2" fmla="*/ 0 w 148"/>
                <a:gd name="T3" fmla="*/ 147 h 150"/>
                <a:gd name="T4" fmla="*/ 116 w 148"/>
                <a:gd name="T5" fmla="*/ 0 h 150"/>
                <a:gd name="T6" fmla="*/ 148 w 148"/>
                <a:gd name="T7" fmla="*/ 3 h 150"/>
                <a:gd name="T8" fmla="*/ 32 w 14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0">
                  <a:moveTo>
                    <a:pt x="32" y="150"/>
                  </a:moveTo>
                  <a:lnTo>
                    <a:pt x="0" y="147"/>
                  </a:lnTo>
                  <a:lnTo>
                    <a:pt x="116" y="0"/>
                  </a:lnTo>
                  <a:lnTo>
                    <a:pt x="148" y="3"/>
                  </a:lnTo>
                  <a:lnTo>
                    <a:pt x="32" y="150"/>
                  </a:lnTo>
                  <a:close/>
                </a:path>
              </a:pathLst>
            </a:custGeom>
            <a:solidFill>
              <a:srgbClr val="73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14936">
              <a:extLst>
                <a:ext uri="{FF2B5EF4-FFF2-40B4-BE49-F238E27FC236}">
                  <a16:creationId xmlns:a16="http://schemas.microsoft.com/office/drawing/2014/main" xmlns="" id="{0B7B9A35-FBCA-42A7-8913-EE4DEFB4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5505450"/>
              <a:ext cx="52387" cy="42863"/>
            </a:xfrm>
            <a:custGeom>
              <a:avLst/>
              <a:gdLst>
                <a:gd name="T0" fmla="*/ 33 w 33"/>
                <a:gd name="T1" fmla="*/ 27 h 27"/>
                <a:gd name="T2" fmla="*/ 0 w 33"/>
                <a:gd name="T3" fmla="*/ 24 h 27"/>
                <a:gd name="T4" fmla="*/ 0 w 33"/>
                <a:gd name="T5" fmla="*/ 0 h 27"/>
                <a:gd name="T6" fmla="*/ 32 w 33"/>
                <a:gd name="T7" fmla="*/ 4 h 27"/>
                <a:gd name="T8" fmla="*/ 33 w 3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33" y="27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32" y="4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rgbClr val="73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14937">
              <a:extLst>
                <a:ext uri="{FF2B5EF4-FFF2-40B4-BE49-F238E27FC236}">
                  <a16:creationId xmlns:a16="http://schemas.microsoft.com/office/drawing/2014/main" xmlns="" id="{086FC826-EA1F-4E8D-9FC3-C7141126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5670550"/>
              <a:ext cx="200025" cy="160338"/>
            </a:xfrm>
            <a:custGeom>
              <a:avLst/>
              <a:gdLst>
                <a:gd name="T0" fmla="*/ 126 w 126"/>
                <a:gd name="T1" fmla="*/ 101 h 101"/>
                <a:gd name="T2" fmla="*/ 94 w 126"/>
                <a:gd name="T3" fmla="*/ 98 h 101"/>
                <a:gd name="T4" fmla="*/ 0 w 126"/>
                <a:gd name="T5" fmla="*/ 0 h 101"/>
                <a:gd name="T6" fmla="*/ 33 w 126"/>
                <a:gd name="T7" fmla="*/ 3 h 101"/>
                <a:gd name="T8" fmla="*/ 126 w 12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1">
                  <a:moveTo>
                    <a:pt x="126" y="101"/>
                  </a:moveTo>
                  <a:lnTo>
                    <a:pt x="94" y="98"/>
                  </a:lnTo>
                  <a:lnTo>
                    <a:pt x="0" y="0"/>
                  </a:lnTo>
                  <a:lnTo>
                    <a:pt x="33" y="3"/>
                  </a:lnTo>
                  <a:lnTo>
                    <a:pt x="126" y="101"/>
                  </a:lnTo>
                  <a:close/>
                </a:path>
              </a:pathLst>
            </a:custGeom>
            <a:solidFill>
              <a:srgbClr val="73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14938">
              <a:extLst>
                <a:ext uri="{FF2B5EF4-FFF2-40B4-BE49-F238E27FC236}">
                  <a16:creationId xmlns:a16="http://schemas.microsoft.com/office/drawing/2014/main" xmlns="" id="{AE5CA0B0-1FE3-4462-B2F9-D9A30714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5" y="5618163"/>
              <a:ext cx="312737" cy="336550"/>
            </a:xfrm>
            <a:custGeom>
              <a:avLst/>
              <a:gdLst>
                <a:gd name="T0" fmla="*/ 32 w 197"/>
                <a:gd name="T1" fmla="*/ 212 h 212"/>
                <a:gd name="T2" fmla="*/ 0 w 197"/>
                <a:gd name="T3" fmla="*/ 208 h 212"/>
                <a:gd name="T4" fmla="*/ 165 w 197"/>
                <a:gd name="T5" fmla="*/ 0 h 212"/>
                <a:gd name="T6" fmla="*/ 197 w 197"/>
                <a:gd name="T7" fmla="*/ 3 h 212"/>
                <a:gd name="T8" fmla="*/ 32 w 197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12">
                  <a:moveTo>
                    <a:pt x="32" y="212"/>
                  </a:moveTo>
                  <a:lnTo>
                    <a:pt x="0" y="208"/>
                  </a:lnTo>
                  <a:lnTo>
                    <a:pt x="165" y="0"/>
                  </a:lnTo>
                  <a:lnTo>
                    <a:pt x="197" y="3"/>
                  </a:lnTo>
                  <a:lnTo>
                    <a:pt x="32" y="212"/>
                  </a:lnTo>
                  <a:close/>
                </a:path>
              </a:pathLst>
            </a:custGeom>
            <a:solidFill>
              <a:srgbClr val="73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14939">
              <a:extLst>
                <a:ext uri="{FF2B5EF4-FFF2-40B4-BE49-F238E27FC236}">
                  <a16:creationId xmlns:a16="http://schemas.microsoft.com/office/drawing/2014/main" xmlns="" id="{F38060D0-49F3-4B5C-BB19-0ED89C38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0" y="5897563"/>
              <a:ext cx="150812" cy="109538"/>
            </a:xfrm>
            <a:custGeom>
              <a:avLst/>
              <a:gdLst>
                <a:gd name="T0" fmla="*/ 95 w 95"/>
                <a:gd name="T1" fmla="*/ 69 h 69"/>
                <a:gd name="T2" fmla="*/ 63 w 95"/>
                <a:gd name="T3" fmla="*/ 66 h 69"/>
                <a:gd name="T4" fmla="*/ 0 w 95"/>
                <a:gd name="T5" fmla="*/ 0 h 69"/>
                <a:gd name="T6" fmla="*/ 32 w 95"/>
                <a:gd name="T7" fmla="*/ 3 h 69"/>
                <a:gd name="T8" fmla="*/ 95 w 95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">
                  <a:moveTo>
                    <a:pt x="95" y="69"/>
                  </a:moveTo>
                  <a:lnTo>
                    <a:pt x="63" y="66"/>
                  </a:lnTo>
                  <a:lnTo>
                    <a:pt x="0" y="0"/>
                  </a:lnTo>
                  <a:lnTo>
                    <a:pt x="32" y="3"/>
                  </a:lnTo>
                  <a:lnTo>
                    <a:pt x="95" y="69"/>
                  </a:lnTo>
                  <a:close/>
                </a:path>
              </a:pathLst>
            </a:custGeom>
            <a:solidFill>
              <a:srgbClr val="73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14940">
              <a:extLst>
                <a:ext uri="{FF2B5EF4-FFF2-40B4-BE49-F238E27FC236}">
                  <a16:creationId xmlns:a16="http://schemas.microsoft.com/office/drawing/2014/main" xmlns="" id="{CB3C667D-F497-4E8D-B021-3F226F26D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5845175"/>
              <a:ext cx="350837" cy="384175"/>
            </a:xfrm>
            <a:custGeom>
              <a:avLst/>
              <a:gdLst>
                <a:gd name="T0" fmla="*/ 32 w 221"/>
                <a:gd name="T1" fmla="*/ 242 h 242"/>
                <a:gd name="T2" fmla="*/ 0 w 221"/>
                <a:gd name="T3" fmla="*/ 238 h 242"/>
                <a:gd name="T4" fmla="*/ 188 w 221"/>
                <a:gd name="T5" fmla="*/ 0 h 242"/>
                <a:gd name="T6" fmla="*/ 221 w 221"/>
                <a:gd name="T7" fmla="*/ 3 h 242"/>
                <a:gd name="T8" fmla="*/ 32 w 221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42">
                  <a:moveTo>
                    <a:pt x="32" y="242"/>
                  </a:moveTo>
                  <a:lnTo>
                    <a:pt x="0" y="238"/>
                  </a:lnTo>
                  <a:lnTo>
                    <a:pt x="188" y="0"/>
                  </a:lnTo>
                  <a:lnTo>
                    <a:pt x="221" y="3"/>
                  </a:lnTo>
                  <a:lnTo>
                    <a:pt x="32" y="242"/>
                  </a:lnTo>
                  <a:close/>
                </a:path>
              </a:pathLst>
            </a:custGeom>
            <a:solidFill>
              <a:srgbClr val="73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14941">
              <a:extLst>
                <a:ext uri="{FF2B5EF4-FFF2-40B4-BE49-F238E27FC236}">
                  <a16:creationId xmlns:a16="http://schemas.microsoft.com/office/drawing/2014/main" xmlns="" id="{4D1B631E-3B3F-441F-A7EB-910BE62EF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5503863"/>
              <a:ext cx="1049337" cy="725488"/>
            </a:xfrm>
            <a:custGeom>
              <a:avLst/>
              <a:gdLst>
                <a:gd name="T0" fmla="*/ 659 w 661"/>
                <a:gd name="T1" fmla="*/ 0 h 457"/>
                <a:gd name="T2" fmla="*/ 661 w 661"/>
                <a:gd name="T3" fmla="*/ 71 h 457"/>
                <a:gd name="T4" fmla="*/ 641 w 661"/>
                <a:gd name="T5" fmla="*/ 73 h 457"/>
                <a:gd name="T6" fmla="*/ 640 w 661"/>
                <a:gd name="T7" fmla="*/ 42 h 457"/>
                <a:gd name="T8" fmla="*/ 510 w 661"/>
                <a:gd name="T9" fmla="*/ 206 h 457"/>
                <a:gd name="T10" fmla="*/ 417 w 661"/>
                <a:gd name="T11" fmla="*/ 108 h 457"/>
                <a:gd name="T12" fmla="*/ 252 w 661"/>
                <a:gd name="T13" fmla="*/ 317 h 457"/>
                <a:gd name="T14" fmla="*/ 189 w 661"/>
                <a:gd name="T15" fmla="*/ 251 h 457"/>
                <a:gd name="T16" fmla="*/ 29 w 661"/>
                <a:gd name="T17" fmla="*/ 455 h 457"/>
                <a:gd name="T18" fmla="*/ 0 w 661"/>
                <a:gd name="T19" fmla="*/ 457 h 457"/>
                <a:gd name="T20" fmla="*/ 189 w 661"/>
                <a:gd name="T21" fmla="*/ 218 h 457"/>
                <a:gd name="T22" fmla="*/ 251 w 661"/>
                <a:gd name="T23" fmla="*/ 284 h 457"/>
                <a:gd name="T24" fmla="*/ 416 w 661"/>
                <a:gd name="T25" fmla="*/ 75 h 457"/>
                <a:gd name="T26" fmla="*/ 509 w 661"/>
                <a:gd name="T27" fmla="*/ 173 h 457"/>
                <a:gd name="T28" fmla="*/ 625 w 661"/>
                <a:gd name="T29" fmla="*/ 26 h 457"/>
                <a:gd name="T30" fmla="*/ 599 w 661"/>
                <a:gd name="T31" fmla="*/ 28 h 457"/>
                <a:gd name="T32" fmla="*/ 598 w 661"/>
                <a:gd name="T33" fmla="*/ 5 h 457"/>
                <a:gd name="T34" fmla="*/ 659 w 661"/>
                <a:gd name="T3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1" h="457">
                  <a:moveTo>
                    <a:pt x="659" y="0"/>
                  </a:moveTo>
                  <a:lnTo>
                    <a:pt x="661" y="71"/>
                  </a:lnTo>
                  <a:lnTo>
                    <a:pt x="641" y="73"/>
                  </a:lnTo>
                  <a:lnTo>
                    <a:pt x="640" y="42"/>
                  </a:lnTo>
                  <a:lnTo>
                    <a:pt x="510" y="206"/>
                  </a:lnTo>
                  <a:lnTo>
                    <a:pt x="417" y="108"/>
                  </a:lnTo>
                  <a:lnTo>
                    <a:pt x="252" y="317"/>
                  </a:lnTo>
                  <a:lnTo>
                    <a:pt x="189" y="251"/>
                  </a:lnTo>
                  <a:lnTo>
                    <a:pt x="29" y="455"/>
                  </a:lnTo>
                  <a:lnTo>
                    <a:pt x="0" y="457"/>
                  </a:lnTo>
                  <a:lnTo>
                    <a:pt x="189" y="218"/>
                  </a:lnTo>
                  <a:lnTo>
                    <a:pt x="251" y="284"/>
                  </a:lnTo>
                  <a:lnTo>
                    <a:pt x="416" y="75"/>
                  </a:lnTo>
                  <a:lnTo>
                    <a:pt x="509" y="173"/>
                  </a:lnTo>
                  <a:lnTo>
                    <a:pt x="625" y="26"/>
                  </a:lnTo>
                  <a:lnTo>
                    <a:pt x="599" y="28"/>
                  </a:lnTo>
                  <a:lnTo>
                    <a:pt x="598" y="5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8D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14942">
              <a:extLst>
                <a:ext uri="{FF2B5EF4-FFF2-40B4-BE49-F238E27FC236}">
                  <a16:creationId xmlns:a16="http://schemas.microsoft.com/office/drawing/2014/main" xmlns="" id="{8424D2AD-EDF2-4EFB-B900-148B258FC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6132513"/>
              <a:ext cx="1587" cy="25400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4"/>
                    <a:pt x="5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14943">
              <a:extLst>
                <a:ext uri="{FF2B5EF4-FFF2-40B4-BE49-F238E27FC236}">
                  <a16:creationId xmlns:a16="http://schemas.microsoft.com/office/drawing/2014/main" xmlns="" id="{21DC9E46-1CB1-41E1-AA80-01F3BE76A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6121400"/>
              <a:ext cx="225425" cy="66675"/>
            </a:xfrm>
            <a:custGeom>
              <a:avLst/>
              <a:gdLst>
                <a:gd name="T0" fmla="*/ 1478 w 1486"/>
                <a:gd name="T1" fmla="*/ 0 h 431"/>
                <a:gd name="T2" fmla="*/ 1484 w 1486"/>
                <a:gd name="T3" fmla="*/ 180 h 431"/>
                <a:gd name="T4" fmla="*/ 1302 w 1486"/>
                <a:gd name="T5" fmla="*/ 316 h 431"/>
                <a:gd name="T6" fmla="*/ 259 w 1486"/>
                <a:gd name="T7" fmla="*/ 371 h 431"/>
                <a:gd name="T8" fmla="*/ 7 w 1486"/>
                <a:gd name="T9" fmla="*/ 236 h 431"/>
                <a:gd name="T10" fmla="*/ 0 w 1486"/>
                <a:gd name="T11" fmla="*/ 56 h 431"/>
                <a:gd name="T12" fmla="*/ 253 w 1486"/>
                <a:gd name="T13" fmla="*/ 191 h 431"/>
                <a:gd name="T14" fmla="*/ 1295 w 1486"/>
                <a:gd name="T15" fmla="*/ 136 h 431"/>
                <a:gd name="T16" fmla="*/ 1478 w 1486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1">
                  <a:moveTo>
                    <a:pt x="1478" y="0"/>
                  </a:moveTo>
                  <a:cubicBezTo>
                    <a:pt x="1480" y="60"/>
                    <a:pt x="1482" y="120"/>
                    <a:pt x="1484" y="180"/>
                  </a:cubicBezTo>
                  <a:cubicBezTo>
                    <a:pt x="1486" y="226"/>
                    <a:pt x="1426" y="274"/>
                    <a:pt x="1302" y="316"/>
                  </a:cubicBezTo>
                  <a:cubicBezTo>
                    <a:pt x="1033" y="406"/>
                    <a:pt x="566" y="431"/>
                    <a:pt x="259" y="371"/>
                  </a:cubicBezTo>
                  <a:cubicBezTo>
                    <a:pt x="95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8" y="159"/>
                    <a:pt x="253" y="191"/>
                  </a:cubicBezTo>
                  <a:cubicBezTo>
                    <a:pt x="559" y="251"/>
                    <a:pt x="1026" y="226"/>
                    <a:pt x="1295" y="136"/>
                  </a:cubicBezTo>
                  <a:cubicBezTo>
                    <a:pt x="1419" y="94"/>
                    <a:pt x="1479" y="46"/>
                    <a:pt x="1478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14944">
              <a:extLst>
                <a:ext uri="{FF2B5EF4-FFF2-40B4-BE49-F238E27FC236}">
                  <a16:creationId xmlns:a16="http://schemas.microsoft.com/office/drawing/2014/main" xmlns="" id="{C5F93CD9-00F1-481F-BC4D-5F4FFE96F8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6092825"/>
              <a:ext cx="249237" cy="68263"/>
            </a:xfrm>
            <a:custGeom>
              <a:avLst/>
              <a:gdLst>
                <a:gd name="T0" fmla="*/ 421 w 1648"/>
                <a:gd name="T1" fmla="*/ 358 h 446"/>
                <a:gd name="T2" fmla="*/ 1285 w 1648"/>
                <a:gd name="T3" fmla="*/ 312 h 446"/>
                <a:gd name="T4" fmla="*/ 1227 w 1648"/>
                <a:gd name="T5" fmla="*/ 88 h 446"/>
                <a:gd name="T6" fmla="*/ 364 w 1648"/>
                <a:gd name="T7" fmla="*/ 133 h 446"/>
                <a:gd name="T8" fmla="*/ 421 w 1648"/>
                <a:gd name="T9" fmla="*/ 358 h 446"/>
                <a:gd name="T10" fmla="*/ 1310 w 1648"/>
                <a:gd name="T11" fmla="*/ 60 h 446"/>
                <a:gd name="T12" fmla="*/ 1380 w 1648"/>
                <a:gd name="T13" fmla="*/ 331 h 446"/>
                <a:gd name="T14" fmla="*/ 338 w 1648"/>
                <a:gd name="T15" fmla="*/ 386 h 446"/>
                <a:gd name="T16" fmla="*/ 268 w 1648"/>
                <a:gd name="T17" fmla="*/ 115 h 446"/>
                <a:gd name="T18" fmla="*/ 1310 w 1648"/>
                <a:gd name="T19" fmla="*/ 6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" h="446">
                  <a:moveTo>
                    <a:pt x="421" y="358"/>
                  </a:moveTo>
                  <a:cubicBezTo>
                    <a:pt x="675" y="407"/>
                    <a:pt x="1062" y="387"/>
                    <a:pt x="1285" y="312"/>
                  </a:cubicBezTo>
                  <a:cubicBezTo>
                    <a:pt x="1507" y="238"/>
                    <a:pt x="1481" y="137"/>
                    <a:pt x="1227" y="88"/>
                  </a:cubicBezTo>
                  <a:cubicBezTo>
                    <a:pt x="973" y="39"/>
                    <a:pt x="586" y="59"/>
                    <a:pt x="364" y="133"/>
                  </a:cubicBezTo>
                  <a:cubicBezTo>
                    <a:pt x="141" y="208"/>
                    <a:pt x="167" y="308"/>
                    <a:pt x="421" y="358"/>
                  </a:cubicBezTo>
                  <a:close/>
                  <a:moveTo>
                    <a:pt x="1310" y="60"/>
                  </a:moveTo>
                  <a:cubicBezTo>
                    <a:pt x="1618" y="120"/>
                    <a:pt x="1648" y="241"/>
                    <a:pt x="1380" y="331"/>
                  </a:cubicBezTo>
                  <a:cubicBezTo>
                    <a:pt x="1111" y="421"/>
                    <a:pt x="644" y="446"/>
                    <a:pt x="338" y="386"/>
                  </a:cubicBezTo>
                  <a:cubicBezTo>
                    <a:pt x="31" y="326"/>
                    <a:pt x="0" y="205"/>
                    <a:pt x="268" y="115"/>
                  </a:cubicBezTo>
                  <a:cubicBezTo>
                    <a:pt x="537" y="25"/>
                    <a:pt x="1004" y="0"/>
                    <a:pt x="1310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14945">
              <a:extLst>
                <a:ext uri="{FF2B5EF4-FFF2-40B4-BE49-F238E27FC236}">
                  <a16:creationId xmlns:a16="http://schemas.microsoft.com/office/drawing/2014/main" xmlns="" id="{E84EC96A-4003-4ECE-923C-2DF4004F3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6099175"/>
              <a:ext cx="207962" cy="55563"/>
            </a:xfrm>
            <a:custGeom>
              <a:avLst/>
              <a:gdLst>
                <a:gd name="T0" fmla="*/ 1086 w 1366"/>
                <a:gd name="T1" fmla="*/ 49 h 368"/>
                <a:gd name="T2" fmla="*/ 1144 w 1366"/>
                <a:gd name="T3" fmla="*/ 273 h 368"/>
                <a:gd name="T4" fmla="*/ 280 w 1366"/>
                <a:gd name="T5" fmla="*/ 319 h 368"/>
                <a:gd name="T6" fmla="*/ 223 w 1366"/>
                <a:gd name="T7" fmla="*/ 94 h 368"/>
                <a:gd name="T8" fmla="*/ 1086 w 1366"/>
                <a:gd name="T9" fmla="*/ 4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8">
                  <a:moveTo>
                    <a:pt x="1086" y="49"/>
                  </a:moveTo>
                  <a:cubicBezTo>
                    <a:pt x="1340" y="98"/>
                    <a:pt x="1366" y="199"/>
                    <a:pt x="1144" y="273"/>
                  </a:cubicBezTo>
                  <a:cubicBezTo>
                    <a:pt x="921" y="348"/>
                    <a:pt x="534" y="368"/>
                    <a:pt x="280" y="319"/>
                  </a:cubicBezTo>
                  <a:cubicBezTo>
                    <a:pt x="26" y="269"/>
                    <a:pt x="0" y="169"/>
                    <a:pt x="223" y="94"/>
                  </a:cubicBezTo>
                  <a:cubicBezTo>
                    <a:pt x="445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14946">
              <a:extLst>
                <a:ext uri="{FF2B5EF4-FFF2-40B4-BE49-F238E27FC236}">
                  <a16:creationId xmlns:a16="http://schemas.microsoft.com/office/drawing/2014/main" xmlns="" id="{59C2E95D-54A8-4056-9ABC-D9752407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099175"/>
              <a:ext cx="188912" cy="31750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1 h 217"/>
                <a:gd name="T4" fmla="*/ 1231 w 1244"/>
                <a:gd name="T5" fmla="*/ 174 h 217"/>
                <a:gd name="T6" fmla="*/ 1024 w 1244"/>
                <a:gd name="T7" fmla="*/ 49 h 217"/>
                <a:gd name="T8" fmla="*/ 161 w 1244"/>
                <a:gd name="T9" fmla="*/ 94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3" y="42"/>
                    <a:pt x="770" y="22"/>
                    <a:pt x="1024" y="71"/>
                  </a:cubicBezTo>
                  <a:cubicBezTo>
                    <a:pt x="1150" y="96"/>
                    <a:pt x="1220" y="133"/>
                    <a:pt x="1231" y="174"/>
                  </a:cubicBezTo>
                  <a:cubicBezTo>
                    <a:pt x="1244" y="125"/>
                    <a:pt x="1174" y="78"/>
                    <a:pt x="1024" y="49"/>
                  </a:cubicBezTo>
                  <a:cubicBezTo>
                    <a:pt x="770" y="0"/>
                    <a:pt x="383" y="20"/>
                    <a:pt x="161" y="94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14947">
              <a:extLst>
                <a:ext uri="{FF2B5EF4-FFF2-40B4-BE49-F238E27FC236}">
                  <a16:creationId xmlns:a16="http://schemas.microsoft.com/office/drawing/2014/main" xmlns="" id="{BC3D6DAB-3FB5-49A0-A916-CDA87133B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6110288"/>
              <a:ext cx="122237" cy="34925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90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3 h 222"/>
                <a:gd name="T10" fmla="*/ 651 w 802"/>
                <a:gd name="T11" fmla="*/ 63 h 222"/>
                <a:gd name="T12" fmla="*/ 541 w 802"/>
                <a:gd name="T13" fmla="*/ 41 h 222"/>
                <a:gd name="T14" fmla="*/ 536 w 802"/>
                <a:gd name="T15" fmla="*/ 43 h 222"/>
                <a:gd name="T16" fmla="*/ 337 w 802"/>
                <a:gd name="T17" fmla="*/ 195 h 222"/>
                <a:gd name="T18" fmla="*/ 473 w 802"/>
                <a:gd name="T19" fmla="*/ 181 h 222"/>
                <a:gd name="T20" fmla="*/ 461 w 802"/>
                <a:gd name="T21" fmla="*/ 134 h 222"/>
                <a:gd name="T22" fmla="*/ 338 w 802"/>
                <a:gd name="T23" fmla="*/ 110 h 222"/>
                <a:gd name="T24" fmla="*/ 333 w 802"/>
                <a:gd name="T25" fmla="*/ 111 h 222"/>
                <a:gd name="T26" fmla="*/ 170 w 802"/>
                <a:gd name="T27" fmla="*/ 166 h 222"/>
                <a:gd name="T28" fmla="*/ 293 w 802"/>
                <a:gd name="T29" fmla="*/ 190 h 222"/>
                <a:gd name="T30" fmla="*/ 337 w 802"/>
                <a:gd name="T31" fmla="*/ 195 h 222"/>
                <a:gd name="T32" fmla="*/ 587 w 802"/>
                <a:gd name="T33" fmla="*/ 139 h 222"/>
                <a:gd name="T34" fmla="*/ 541 w 802"/>
                <a:gd name="T35" fmla="*/ 194 h 222"/>
                <a:gd name="T36" fmla="*/ 313 w 802"/>
                <a:gd name="T37" fmla="*/ 219 h 222"/>
                <a:gd name="T38" fmla="*/ 233 w 802"/>
                <a:gd name="T39" fmla="*/ 210 h 222"/>
                <a:gd name="T40" fmla="*/ 220 w 802"/>
                <a:gd name="T41" fmla="*/ 207 h 222"/>
                <a:gd name="T42" fmla="*/ 215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8 h 222"/>
                <a:gd name="T56" fmla="*/ 86 w 802"/>
                <a:gd name="T57" fmla="*/ 194 h 222"/>
                <a:gd name="T58" fmla="*/ 75 w 802"/>
                <a:gd name="T59" fmla="*/ 192 h 222"/>
                <a:gd name="T60" fmla="*/ 18 w 802"/>
                <a:gd name="T61" fmla="*/ 181 h 222"/>
                <a:gd name="T62" fmla="*/ 42 w 802"/>
                <a:gd name="T63" fmla="*/ 173 h 222"/>
                <a:gd name="T64" fmla="*/ 0 w 802"/>
                <a:gd name="T65" fmla="*/ 165 h 222"/>
                <a:gd name="T66" fmla="*/ 56 w 802"/>
                <a:gd name="T67" fmla="*/ 146 h 222"/>
                <a:gd name="T68" fmla="*/ 60 w 802"/>
                <a:gd name="T69" fmla="*/ 145 h 222"/>
                <a:gd name="T70" fmla="*/ 90 w 802"/>
                <a:gd name="T71" fmla="*/ 151 h 222"/>
                <a:gd name="T72" fmla="*/ 101 w 802"/>
                <a:gd name="T73" fmla="*/ 153 h 222"/>
                <a:gd name="T74" fmla="*/ 269 w 802"/>
                <a:gd name="T75" fmla="*/ 97 h 222"/>
                <a:gd name="T76" fmla="*/ 329 w 802"/>
                <a:gd name="T77" fmla="*/ 77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2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2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30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5 h 222"/>
                <a:gd name="T108" fmla="*/ 711 w 802"/>
                <a:gd name="T109" fmla="*/ 43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5"/>
                    <a:pt x="543" y="115"/>
                  </a:cubicBezTo>
                  <a:cubicBezTo>
                    <a:pt x="584" y="118"/>
                    <a:pt x="631" y="113"/>
                    <a:pt x="661" y="103"/>
                  </a:cubicBezTo>
                  <a:cubicBezTo>
                    <a:pt x="701" y="90"/>
                    <a:pt x="696" y="72"/>
                    <a:pt x="651" y="63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7" y="195"/>
                  </a:moveTo>
                  <a:cubicBezTo>
                    <a:pt x="384" y="197"/>
                    <a:pt x="438" y="192"/>
                    <a:pt x="473" y="181"/>
                  </a:cubicBezTo>
                  <a:cubicBezTo>
                    <a:pt x="519" y="165"/>
                    <a:pt x="514" y="144"/>
                    <a:pt x="461" y="134"/>
                  </a:cubicBezTo>
                  <a:lnTo>
                    <a:pt x="338" y="110"/>
                  </a:lnTo>
                  <a:lnTo>
                    <a:pt x="333" y="111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3"/>
                    <a:pt x="321" y="194"/>
                    <a:pt x="337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4"/>
                  </a:cubicBezTo>
                  <a:cubicBezTo>
                    <a:pt x="483" y="213"/>
                    <a:pt x="393" y="222"/>
                    <a:pt x="313" y="219"/>
                  </a:cubicBezTo>
                  <a:cubicBezTo>
                    <a:pt x="285" y="218"/>
                    <a:pt x="257" y="215"/>
                    <a:pt x="233" y="210"/>
                  </a:cubicBezTo>
                  <a:lnTo>
                    <a:pt x="220" y="207"/>
                  </a:lnTo>
                  <a:lnTo>
                    <a:pt x="215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8" y="181"/>
                  </a:lnTo>
                  <a:lnTo>
                    <a:pt x="42" y="173"/>
                  </a:lnTo>
                  <a:lnTo>
                    <a:pt x="0" y="165"/>
                  </a:lnTo>
                  <a:lnTo>
                    <a:pt x="56" y="146"/>
                  </a:lnTo>
                  <a:lnTo>
                    <a:pt x="60" y="145"/>
                  </a:lnTo>
                  <a:lnTo>
                    <a:pt x="90" y="151"/>
                  </a:lnTo>
                  <a:lnTo>
                    <a:pt x="101" y="153"/>
                  </a:lnTo>
                  <a:lnTo>
                    <a:pt x="269" y="97"/>
                  </a:lnTo>
                  <a:lnTo>
                    <a:pt x="329" y="77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2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30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5"/>
                  </a:lnTo>
                  <a:lnTo>
                    <a:pt x="711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6"/>
                    <a:pt x="587" y="139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14948">
              <a:extLst>
                <a:ext uri="{FF2B5EF4-FFF2-40B4-BE49-F238E27FC236}">
                  <a16:creationId xmlns:a16="http://schemas.microsoft.com/office/drawing/2014/main" xmlns="" id="{31812D5A-5944-4BED-952A-4F1BE308A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6107113"/>
              <a:ext cx="122237" cy="34925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7 w 802"/>
                <a:gd name="T5" fmla="*/ 110 h 222"/>
                <a:gd name="T6" fmla="*/ 543 w 802"/>
                <a:gd name="T7" fmla="*/ 115 h 222"/>
                <a:gd name="T8" fmla="*/ 661 w 802"/>
                <a:gd name="T9" fmla="*/ 103 h 222"/>
                <a:gd name="T10" fmla="*/ 651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7 w 802"/>
                <a:gd name="T17" fmla="*/ 194 h 222"/>
                <a:gd name="T18" fmla="*/ 473 w 802"/>
                <a:gd name="T19" fmla="*/ 180 h 222"/>
                <a:gd name="T20" fmla="*/ 461 w 802"/>
                <a:gd name="T21" fmla="*/ 133 h 222"/>
                <a:gd name="T22" fmla="*/ 338 w 802"/>
                <a:gd name="T23" fmla="*/ 109 h 222"/>
                <a:gd name="T24" fmla="*/ 333 w 802"/>
                <a:gd name="T25" fmla="*/ 111 h 222"/>
                <a:gd name="T26" fmla="*/ 170 w 802"/>
                <a:gd name="T27" fmla="*/ 166 h 222"/>
                <a:gd name="T28" fmla="*/ 293 w 802"/>
                <a:gd name="T29" fmla="*/ 189 h 222"/>
                <a:gd name="T30" fmla="*/ 337 w 802"/>
                <a:gd name="T31" fmla="*/ 194 h 222"/>
                <a:gd name="T32" fmla="*/ 587 w 802"/>
                <a:gd name="T33" fmla="*/ 139 h 222"/>
                <a:gd name="T34" fmla="*/ 541 w 802"/>
                <a:gd name="T35" fmla="*/ 193 h 222"/>
                <a:gd name="T36" fmla="*/ 313 w 802"/>
                <a:gd name="T37" fmla="*/ 218 h 222"/>
                <a:gd name="T38" fmla="*/ 233 w 802"/>
                <a:gd name="T39" fmla="*/ 210 h 222"/>
                <a:gd name="T40" fmla="*/ 220 w 802"/>
                <a:gd name="T41" fmla="*/ 207 h 222"/>
                <a:gd name="T42" fmla="*/ 215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7 h 222"/>
                <a:gd name="T56" fmla="*/ 86 w 802"/>
                <a:gd name="T57" fmla="*/ 194 h 222"/>
                <a:gd name="T58" fmla="*/ 75 w 802"/>
                <a:gd name="T59" fmla="*/ 192 h 222"/>
                <a:gd name="T60" fmla="*/ 18 w 802"/>
                <a:gd name="T61" fmla="*/ 180 h 222"/>
                <a:gd name="T62" fmla="*/ 42 w 802"/>
                <a:gd name="T63" fmla="*/ 172 h 222"/>
                <a:gd name="T64" fmla="*/ 0 w 802"/>
                <a:gd name="T65" fmla="*/ 164 h 222"/>
                <a:gd name="T66" fmla="*/ 56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1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2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2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4 h 222"/>
                <a:gd name="T108" fmla="*/ 711 w 802"/>
                <a:gd name="T109" fmla="*/ 42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7" y="110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2"/>
                    <a:pt x="661" y="103"/>
                  </a:cubicBezTo>
                  <a:cubicBezTo>
                    <a:pt x="701" y="89"/>
                    <a:pt x="696" y="71"/>
                    <a:pt x="651" y="62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7" y="194"/>
                  </a:moveTo>
                  <a:cubicBezTo>
                    <a:pt x="384" y="197"/>
                    <a:pt x="438" y="192"/>
                    <a:pt x="473" y="180"/>
                  </a:cubicBezTo>
                  <a:cubicBezTo>
                    <a:pt x="519" y="165"/>
                    <a:pt x="514" y="144"/>
                    <a:pt x="461" y="133"/>
                  </a:cubicBezTo>
                  <a:lnTo>
                    <a:pt x="338" y="109"/>
                  </a:lnTo>
                  <a:lnTo>
                    <a:pt x="333" y="111"/>
                  </a:lnTo>
                  <a:lnTo>
                    <a:pt x="170" y="166"/>
                  </a:lnTo>
                  <a:lnTo>
                    <a:pt x="293" y="189"/>
                  </a:lnTo>
                  <a:cubicBezTo>
                    <a:pt x="306" y="192"/>
                    <a:pt x="321" y="194"/>
                    <a:pt x="337" y="194"/>
                  </a:cubicBezTo>
                  <a:moveTo>
                    <a:pt x="587" y="139"/>
                  </a:moveTo>
                  <a:cubicBezTo>
                    <a:pt x="606" y="156"/>
                    <a:pt x="591" y="176"/>
                    <a:pt x="541" y="193"/>
                  </a:cubicBezTo>
                  <a:cubicBezTo>
                    <a:pt x="483" y="213"/>
                    <a:pt x="393" y="222"/>
                    <a:pt x="313" y="218"/>
                  </a:cubicBezTo>
                  <a:cubicBezTo>
                    <a:pt x="285" y="217"/>
                    <a:pt x="257" y="214"/>
                    <a:pt x="233" y="210"/>
                  </a:cubicBezTo>
                  <a:lnTo>
                    <a:pt x="220" y="207"/>
                  </a:lnTo>
                  <a:lnTo>
                    <a:pt x="215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7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8" y="180"/>
                  </a:lnTo>
                  <a:lnTo>
                    <a:pt x="42" y="172"/>
                  </a:lnTo>
                  <a:lnTo>
                    <a:pt x="0" y="164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2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4"/>
                  </a:lnTo>
                  <a:lnTo>
                    <a:pt x="711" y="42"/>
                  </a:lnTo>
                  <a:cubicBezTo>
                    <a:pt x="793" y="58"/>
                    <a:pt x="802" y="92"/>
                    <a:pt x="729" y="116"/>
                  </a:cubicBezTo>
                  <a:cubicBezTo>
                    <a:pt x="692" y="128"/>
                    <a:pt x="640" y="136"/>
                    <a:pt x="587" y="139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14949">
              <a:extLst>
                <a:ext uri="{FF2B5EF4-FFF2-40B4-BE49-F238E27FC236}">
                  <a16:creationId xmlns:a16="http://schemas.microsoft.com/office/drawing/2014/main" xmlns="" id="{CC113BC6-0A1B-44E6-B7FF-7BE1EDC99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338" y="6142038"/>
              <a:ext cx="69850" cy="41275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7 h 267"/>
                <a:gd name="T4" fmla="*/ 188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1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7"/>
                  </a:lnTo>
                  <a:cubicBezTo>
                    <a:pt x="42" y="200"/>
                    <a:pt x="105" y="221"/>
                    <a:pt x="188" y="237"/>
                  </a:cubicBezTo>
                  <a:cubicBezTo>
                    <a:pt x="271" y="253"/>
                    <a:pt x="364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1" y="57"/>
                  </a:cubicBezTo>
                  <a:cubicBezTo>
                    <a:pt x="103" y="42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14950">
              <a:extLst>
                <a:ext uri="{FF2B5EF4-FFF2-40B4-BE49-F238E27FC236}">
                  <a16:creationId xmlns:a16="http://schemas.microsoft.com/office/drawing/2014/main" xmlns="" id="{4F6FDF66-EE51-4147-9F64-FFAD39639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6100763"/>
              <a:ext cx="0" cy="23813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2" y="34"/>
                    <a:pt x="5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14951">
              <a:extLst>
                <a:ext uri="{FF2B5EF4-FFF2-40B4-BE49-F238E27FC236}">
                  <a16:creationId xmlns:a16="http://schemas.microsoft.com/office/drawing/2014/main" xmlns="" id="{DC70E21E-A652-4142-87BC-DDE4AD38E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750" y="6089650"/>
              <a:ext cx="227012" cy="65088"/>
            </a:xfrm>
            <a:custGeom>
              <a:avLst/>
              <a:gdLst>
                <a:gd name="T0" fmla="*/ 1477 w 1485"/>
                <a:gd name="T1" fmla="*/ 0 h 431"/>
                <a:gd name="T2" fmla="*/ 1484 w 1485"/>
                <a:gd name="T3" fmla="*/ 180 h 431"/>
                <a:gd name="T4" fmla="*/ 1301 w 1485"/>
                <a:gd name="T5" fmla="*/ 316 h 431"/>
                <a:gd name="T6" fmla="*/ 258 w 1485"/>
                <a:gd name="T7" fmla="*/ 371 h 431"/>
                <a:gd name="T8" fmla="*/ 6 w 1485"/>
                <a:gd name="T9" fmla="*/ 236 h 431"/>
                <a:gd name="T10" fmla="*/ 0 w 1485"/>
                <a:gd name="T11" fmla="*/ 56 h 431"/>
                <a:gd name="T12" fmla="*/ 252 w 1485"/>
                <a:gd name="T13" fmla="*/ 191 h 431"/>
                <a:gd name="T14" fmla="*/ 1294 w 1485"/>
                <a:gd name="T15" fmla="*/ 136 h 431"/>
                <a:gd name="T16" fmla="*/ 1477 w 1485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1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4"/>
                    <a:pt x="1301" y="316"/>
                  </a:cubicBezTo>
                  <a:cubicBezTo>
                    <a:pt x="1032" y="406"/>
                    <a:pt x="565" y="431"/>
                    <a:pt x="258" y="371"/>
                  </a:cubicBezTo>
                  <a:cubicBezTo>
                    <a:pt x="94" y="339"/>
                    <a:pt x="8" y="289"/>
                    <a:pt x="6" y="236"/>
                  </a:cubicBezTo>
                  <a:lnTo>
                    <a:pt x="0" y="56"/>
                  </a:lnTo>
                  <a:cubicBezTo>
                    <a:pt x="1" y="109"/>
                    <a:pt x="87" y="159"/>
                    <a:pt x="252" y="191"/>
                  </a:cubicBezTo>
                  <a:cubicBezTo>
                    <a:pt x="559" y="251"/>
                    <a:pt x="1025" y="226"/>
                    <a:pt x="1294" y="136"/>
                  </a:cubicBezTo>
                  <a:cubicBezTo>
                    <a:pt x="1418" y="94"/>
                    <a:pt x="1478" y="46"/>
                    <a:pt x="1477" y="0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14952">
              <a:extLst>
                <a:ext uri="{FF2B5EF4-FFF2-40B4-BE49-F238E27FC236}">
                  <a16:creationId xmlns:a16="http://schemas.microsoft.com/office/drawing/2014/main" xmlns="" id="{3EFA06E1-1A89-46E9-BD03-93A37E3C9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3050" y="6059488"/>
              <a:ext cx="250825" cy="68263"/>
            </a:xfrm>
            <a:custGeom>
              <a:avLst/>
              <a:gdLst>
                <a:gd name="T0" fmla="*/ 421 w 1649"/>
                <a:gd name="T1" fmla="*/ 358 h 446"/>
                <a:gd name="T2" fmla="*/ 1285 w 1649"/>
                <a:gd name="T3" fmla="*/ 312 h 446"/>
                <a:gd name="T4" fmla="*/ 1227 w 1649"/>
                <a:gd name="T5" fmla="*/ 88 h 446"/>
                <a:gd name="T6" fmla="*/ 364 w 1649"/>
                <a:gd name="T7" fmla="*/ 133 h 446"/>
                <a:gd name="T8" fmla="*/ 421 w 1649"/>
                <a:gd name="T9" fmla="*/ 358 h 446"/>
                <a:gd name="T10" fmla="*/ 1311 w 1649"/>
                <a:gd name="T11" fmla="*/ 60 h 446"/>
                <a:gd name="T12" fmla="*/ 1380 w 1649"/>
                <a:gd name="T13" fmla="*/ 331 h 446"/>
                <a:gd name="T14" fmla="*/ 338 w 1649"/>
                <a:gd name="T15" fmla="*/ 386 h 446"/>
                <a:gd name="T16" fmla="*/ 269 w 1649"/>
                <a:gd name="T17" fmla="*/ 115 h 446"/>
                <a:gd name="T18" fmla="*/ 1311 w 1649"/>
                <a:gd name="T19" fmla="*/ 6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6">
                  <a:moveTo>
                    <a:pt x="421" y="358"/>
                  </a:moveTo>
                  <a:cubicBezTo>
                    <a:pt x="676" y="407"/>
                    <a:pt x="1062" y="387"/>
                    <a:pt x="1285" y="312"/>
                  </a:cubicBezTo>
                  <a:cubicBezTo>
                    <a:pt x="1507" y="238"/>
                    <a:pt x="1481" y="137"/>
                    <a:pt x="1227" y="88"/>
                  </a:cubicBezTo>
                  <a:cubicBezTo>
                    <a:pt x="973" y="39"/>
                    <a:pt x="586" y="59"/>
                    <a:pt x="364" y="133"/>
                  </a:cubicBezTo>
                  <a:cubicBezTo>
                    <a:pt x="141" y="208"/>
                    <a:pt x="167" y="308"/>
                    <a:pt x="421" y="358"/>
                  </a:cubicBezTo>
                  <a:close/>
                  <a:moveTo>
                    <a:pt x="1311" y="60"/>
                  </a:moveTo>
                  <a:cubicBezTo>
                    <a:pt x="1617" y="120"/>
                    <a:pt x="1649" y="241"/>
                    <a:pt x="1380" y="331"/>
                  </a:cubicBezTo>
                  <a:cubicBezTo>
                    <a:pt x="1111" y="421"/>
                    <a:pt x="645" y="446"/>
                    <a:pt x="338" y="386"/>
                  </a:cubicBezTo>
                  <a:cubicBezTo>
                    <a:pt x="31" y="326"/>
                    <a:pt x="0" y="205"/>
                    <a:pt x="269" y="115"/>
                  </a:cubicBezTo>
                  <a:cubicBezTo>
                    <a:pt x="537" y="25"/>
                    <a:pt x="1004" y="0"/>
                    <a:pt x="1311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14953">
              <a:extLst>
                <a:ext uri="{FF2B5EF4-FFF2-40B4-BE49-F238E27FC236}">
                  <a16:creationId xmlns:a16="http://schemas.microsoft.com/office/drawing/2014/main" xmlns="" id="{A187BF72-7F23-41FA-901F-DE9ECCEF6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6065838"/>
              <a:ext cx="206375" cy="55563"/>
            </a:xfrm>
            <a:custGeom>
              <a:avLst/>
              <a:gdLst>
                <a:gd name="T0" fmla="*/ 1086 w 1366"/>
                <a:gd name="T1" fmla="*/ 49 h 368"/>
                <a:gd name="T2" fmla="*/ 1143 w 1366"/>
                <a:gd name="T3" fmla="*/ 273 h 368"/>
                <a:gd name="T4" fmla="*/ 280 w 1366"/>
                <a:gd name="T5" fmla="*/ 319 h 368"/>
                <a:gd name="T6" fmla="*/ 223 w 1366"/>
                <a:gd name="T7" fmla="*/ 94 h 368"/>
                <a:gd name="T8" fmla="*/ 1086 w 1366"/>
                <a:gd name="T9" fmla="*/ 4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8">
                  <a:moveTo>
                    <a:pt x="1086" y="49"/>
                  </a:moveTo>
                  <a:cubicBezTo>
                    <a:pt x="1340" y="98"/>
                    <a:pt x="1366" y="199"/>
                    <a:pt x="1143" y="273"/>
                  </a:cubicBezTo>
                  <a:cubicBezTo>
                    <a:pt x="921" y="348"/>
                    <a:pt x="534" y="368"/>
                    <a:pt x="280" y="319"/>
                  </a:cubicBezTo>
                  <a:cubicBezTo>
                    <a:pt x="26" y="270"/>
                    <a:pt x="0" y="169"/>
                    <a:pt x="223" y="94"/>
                  </a:cubicBezTo>
                  <a:cubicBezTo>
                    <a:pt x="445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14954">
              <a:extLst>
                <a:ext uri="{FF2B5EF4-FFF2-40B4-BE49-F238E27FC236}">
                  <a16:creationId xmlns:a16="http://schemas.microsoft.com/office/drawing/2014/main" xmlns="" id="{4C449CF7-6168-4235-AFA6-E577B459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800" y="6065838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1 h 217"/>
                <a:gd name="T4" fmla="*/ 1232 w 1244"/>
                <a:gd name="T5" fmla="*/ 174 h 217"/>
                <a:gd name="T6" fmla="*/ 1024 w 1244"/>
                <a:gd name="T7" fmla="*/ 49 h 217"/>
                <a:gd name="T8" fmla="*/ 161 w 1244"/>
                <a:gd name="T9" fmla="*/ 94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3" y="42"/>
                    <a:pt x="770" y="22"/>
                    <a:pt x="1024" y="71"/>
                  </a:cubicBezTo>
                  <a:cubicBezTo>
                    <a:pt x="1151" y="96"/>
                    <a:pt x="1221" y="133"/>
                    <a:pt x="1232" y="174"/>
                  </a:cubicBezTo>
                  <a:cubicBezTo>
                    <a:pt x="1244" y="125"/>
                    <a:pt x="1174" y="78"/>
                    <a:pt x="1024" y="49"/>
                  </a:cubicBezTo>
                  <a:cubicBezTo>
                    <a:pt x="770" y="0"/>
                    <a:pt x="383" y="20"/>
                    <a:pt x="161" y="94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14955">
              <a:extLst>
                <a:ext uri="{FF2B5EF4-FFF2-40B4-BE49-F238E27FC236}">
                  <a16:creationId xmlns:a16="http://schemas.microsoft.com/office/drawing/2014/main" xmlns="" id="{04CC291F-C681-43E7-A9B2-3E50910F0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3375" y="6078538"/>
              <a:ext cx="122237" cy="33338"/>
            </a:xfrm>
            <a:custGeom>
              <a:avLst/>
              <a:gdLst>
                <a:gd name="T0" fmla="*/ 535 w 801"/>
                <a:gd name="T1" fmla="*/ 43 h 222"/>
                <a:gd name="T2" fmla="*/ 397 w 801"/>
                <a:gd name="T3" fmla="*/ 90 h 222"/>
                <a:gd name="T4" fmla="*/ 506 w 801"/>
                <a:gd name="T5" fmla="*/ 111 h 222"/>
                <a:gd name="T6" fmla="*/ 542 w 801"/>
                <a:gd name="T7" fmla="*/ 115 h 222"/>
                <a:gd name="T8" fmla="*/ 660 w 801"/>
                <a:gd name="T9" fmla="*/ 103 h 222"/>
                <a:gd name="T10" fmla="*/ 650 w 801"/>
                <a:gd name="T11" fmla="*/ 63 h 222"/>
                <a:gd name="T12" fmla="*/ 540 w 801"/>
                <a:gd name="T13" fmla="*/ 42 h 222"/>
                <a:gd name="T14" fmla="*/ 535 w 801"/>
                <a:gd name="T15" fmla="*/ 43 h 222"/>
                <a:gd name="T16" fmla="*/ 336 w 801"/>
                <a:gd name="T17" fmla="*/ 195 h 222"/>
                <a:gd name="T18" fmla="*/ 472 w 801"/>
                <a:gd name="T19" fmla="*/ 180 h 222"/>
                <a:gd name="T20" fmla="*/ 460 w 801"/>
                <a:gd name="T21" fmla="*/ 134 h 222"/>
                <a:gd name="T22" fmla="*/ 337 w 801"/>
                <a:gd name="T23" fmla="*/ 110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5 h 222"/>
                <a:gd name="T32" fmla="*/ 586 w 801"/>
                <a:gd name="T33" fmla="*/ 139 h 222"/>
                <a:gd name="T34" fmla="*/ 540 w 801"/>
                <a:gd name="T35" fmla="*/ 194 h 222"/>
                <a:gd name="T36" fmla="*/ 312 w 801"/>
                <a:gd name="T37" fmla="*/ 219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8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1 h 222"/>
                <a:gd name="T62" fmla="*/ 41 w 801"/>
                <a:gd name="T63" fmla="*/ 173 h 222"/>
                <a:gd name="T64" fmla="*/ 0 w 801"/>
                <a:gd name="T65" fmla="*/ 165 h 222"/>
                <a:gd name="T66" fmla="*/ 55 w 801"/>
                <a:gd name="T67" fmla="*/ 146 h 222"/>
                <a:gd name="T68" fmla="*/ 60 w 801"/>
                <a:gd name="T69" fmla="*/ 145 h 222"/>
                <a:gd name="T70" fmla="*/ 89 w 801"/>
                <a:gd name="T71" fmla="*/ 150 h 222"/>
                <a:gd name="T72" fmla="*/ 100 w 801"/>
                <a:gd name="T73" fmla="*/ 153 h 222"/>
                <a:gd name="T74" fmla="*/ 268 w 801"/>
                <a:gd name="T75" fmla="*/ 96 h 222"/>
                <a:gd name="T76" fmla="*/ 328 w 801"/>
                <a:gd name="T77" fmla="*/ 77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30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5 h 222"/>
                <a:gd name="T108" fmla="*/ 710 w 801"/>
                <a:gd name="T109" fmla="*/ 43 h 222"/>
                <a:gd name="T110" fmla="*/ 728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5" y="43"/>
                  </a:moveTo>
                  <a:lnTo>
                    <a:pt x="397" y="90"/>
                  </a:lnTo>
                  <a:lnTo>
                    <a:pt x="506" y="111"/>
                  </a:lnTo>
                  <a:cubicBezTo>
                    <a:pt x="517" y="113"/>
                    <a:pt x="529" y="114"/>
                    <a:pt x="542" y="115"/>
                  </a:cubicBezTo>
                  <a:cubicBezTo>
                    <a:pt x="583" y="118"/>
                    <a:pt x="630" y="113"/>
                    <a:pt x="660" y="103"/>
                  </a:cubicBezTo>
                  <a:cubicBezTo>
                    <a:pt x="700" y="90"/>
                    <a:pt x="695" y="72"/>
                    <a:pt x="650" y="63"/>
                  </a:cubicBezTo>
                  <a:lnTo>
                    <a:pt x="540" y="42"/>
                  </a:lnTo>
                  <a:lnTo>
                    <a:pt x="535" y="43"/>
                  </a:lnTo>
                  <a:close/>
                  <a:moveTo>
                    <a:pt x="336" y="195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3"/>
                    <a:pt x="320" y="194"/>
                    <a:pt x="336" y="195"/>
                  </a:cubicBezTo>
                  <a:moveTo>
                    <a:pt x="586" y="139"/>
                  </a:moveTo>
                  <a:cubicBezTo>
                    <a:pt x="605" y="156"/>
                    <a:pt x="591" y="177"/>
                    <a:pt x="540" y="194"/>
                  </a:cubicBezTo>
                  <a:cubicBezTo>
                    <a:pt x="482" y="213"/>
                    <a:pt x="392" y="222"/>
                    <a:pt x="312" y="219"/>
                  </a:cubicBezTo>
                  <a:cubicBezTo>
                    <a:pt x="284" y="218"/>
                    <a:pt x="256" y="215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8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5"/>
                  </a:lnTo>
                  <a:lnTo>
                    <a:pt x="89" y="150"/>
                  </a:lnTo>
                  <a:lnTo>
                    <a:pt x="100" y="153"/>
                  </a:lnTo>
                  <a:lnTo>
                    <a:pt x="268" y="96"/>
                  </a:lnTo>
                  <a:lnTo>
                    <a:pt x="328" y="77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30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1" y="92"/>
                    <a:pt x="728" y="116"/>
                  </a:cubicBezTo>
                  <a:cubicBezTo>
                    <a:pt x="691" y="129"/>
                    <a:pt x="639" y="137"/>
                    <a:pt x="586" y="139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14956">
              <a:extLst>
                <a:ext uri="{FF2B5EF4-FFF2-40B4-BE49-F238E27FC236}">
                  <a16:creationId xmlns:a16="http://schemas.microsoft.com/office/drawing/2014/main" xmlns="" id="{9D1B983A-0818-4BB0-A458-4A7717C3E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3375" y="6075363"/>
              <a:ext cx="122237" cy="33338"/>
            </a:xfrm>
            <a:custGeom>
              <a:avLst/>
              <a:gdLst>
                <a:gd name="T0" fmla="*/ 535 w 801"/>
                <a:gd name="T1" fmla="*/ 43 h 222"/>
                <a:gd name="T2" fmla="*/ 397 w 801"/>
                <a:gd name="T3" fmla="*/ 89 h 222"/>
                <a:gd name="T4" fmla="*/ 506 w 801"/>
                <a:gd name="T5" fmla="*/ 111 h 222"/>
                <a:gd name="T6" fmla="*/ 542 w 801"/>
                <a:gd name="T7" fmla="*/ 115 h 222"/>
                <a:gd name="T8" fmla="*/ 660 w 801"/>
                <a:gd name="T9" fmla="*/ 103 h 222"/>
                <a:gd name="T10" fmla="*/ 650 w 801"/>
                <a:gd name="T11" fmla="*/ 62 h 222"/>
                <a:gd name="T12" fmla="*/ 540 w 801"/>
                <a:gd name="T13" fmla="*/ 41 h 222"/>
                <a:gd name="T14" fmla="*/ 535 w 801"/>
                <a:gd name="T15" fmla="*/ 43 h 222"/>
                <a:gd name="T16" fmla="*/ 336 w 801"/>
                <a:gd name="T17" fmla="*/ 194 h 222"/>
                <a:gd name="T18" fmla="*/ 472 w 801"/>
                <a:gd name="T19" fmla="*/ 180 h 222"/>
                <a:gd name="T20" fmla="*/ 460 w 801"/>
                <a:gd name="T21" fmla="*/ 133 h 222"/>
                <a:gd name="T22" fmla="*/ 337 w 801"/>
                <a:gd name="T23" fmla="*/ 109 h 222"/>
                <a:gd name="T24" fmla="*/ 332 w 801"/>
                <a:gd name="T25" fmla="*/ 111 h 222"/>
                <a:gd name="T26" fmla="*/ 169 w 801"/>
                <a:gd name="T27" fmla="*/ 166 h 222"/>
                <a:gd name="T28" fmla="*/ 292 w 801"/>
                <a:gd name="T29" fmla="*/ 190 h 222"/>
                <a:gd name="T30" fmla="*/ 336 w 801"/>
                <a:gd name="T31" fmla="*/ 194 h 222"/>
                <a:gd name="T32" fmla="*/ 586 w 801"/>
                <a:gd name="T33" fmla="*/ 139 h 222"/>
                <a:gd name="T34" fmla="*/ 540 w 801"/>
                <a:gd name="T35" fmla="*/ 193 h 222"/>
                <a:gd name="T36" fmla="*/ 312 w 801"/>
                <a:gd name="T37" fmla="*/ 219 h 222"/>
                <a:gd name="T38" fmla="*/ 232 w 801"/>
                <a:gd name="T39" fmla="*/ 210 h 222"/>
                <a:gd name="T40" fmla="*/ 219 w 801"/>
                <a:gd name="T41" fmla="*/ 207 h 222"/>
                <a:gd name="T42" fmla="*/ 214 w 801"/>
                <a:gd name="T43" fmla="*/ 209 h 222"/>
                <a:gd name="T44" fmla="*/ 195 w 801"/>
                <a:gd name="T45" fmla="*/ 215 h 222"/>
                <a:gd name="T46" fmla="*/ 184 w 801"/>
                <a:gd name="T47" fmla="*/ 213 h 222"/>
                <a:gd name="T48" fmla="*/ 126 w 801"/>
                <a:gd name="T49" fmla="*/ 202 h 222"/>
                <a:gd name="T50" fmla="*/ 150 w 801"/>
                <a:gd name="T51" fmla="*/ 194 h 222"/>
                <a:gd name="T52" fmla="*/ 109 w 801"/>
                <a:gd name="T53" fmla="*/ 186 h 222"/>
                <a:gd name="T54" fmla="*/ 104 w 801"/>
                <a:gd name="T55" fmla="*/ 187 h 222"/>
                <a:gd name="T56" fmla="*/ 85 w 801"/>
                <a:gd name="T57" fmla="*/ 194 h 222"/>
                <a:gd name="T58" fmla="*/ 74 w 801"/>
                <a:gd name="T59" fmla="*/ 192 h 222"/>
                <a:gd name="T60" fmla="*/ 17 w 801"/>
                <a:gd name="T61" fmla="*/ 180 h 222"/>
                <a:gd name="T62" fmla="*/ 41 w 801"/>
                <a:gd name="T63" fmla="*/ 172 h 222"/>
                <a:gd name="T64" fmla="*/ 0 w 801"/>
                <a:gd name="T65" fmla="*/ 164 h 222"/>
                <a:gd name="T66" fmla="*/ 55 w 801"/>
                <a:gd name="T67" fmla="*/ 146 h 222"/>
                <a:gd name="T68" fmla="*/ 60 w 801"/>
                <a:gd name="T69" fmla="*/ 144 h 222"/>
                <a:gd name="T70" fmla="*/ 89 w 801"/>
                <a:gd name="T71" fmla="*/ 150 h 222"/>
                <a:gd name="T72" fmla="*/ 100 w 801"/>
                <a:gd name="T73" fmla="*/ 152 h 222"/>
                <a:gd name="T74" fmla="*/ 268 w 801"/>
                <a:gd name="T75" fmla="*/ 96 h 222"/>
                <a:gd name="T76" fmla="*/ 328 w 801"/>
                <a:gd name="T77" fmla="*/ 76 h 222"/>
                <a:gd name="T78" fmla="*/ 472 w 801"/>
                <a:gd name="T79" fmla="*/ 28 h 222"/>
                <a:gd name="T80" fmla="*/ 431 w 801"/>
                <a:gd name="T81" fmla="*/ 20 h 222"/>
                <a:gd name="T82" fmla="*/ 486 w 801"/>
                <a:gd name="T83" fmla="*/ 2 h 222"/>
                <a:gd name="T84" fmla="*/ 491 w 801"/>
                <a:gd name="T85" fmla="*/ 0 h 222"/>
                <a:gd name="T86" fmla="*/ 521 w 801"/>
                <a:gd name="T87" fmla="*/ 6 h 222"/>
                <a:gd name="T88" fmla="*/ 532 w 801"/>
                <a:gd name="T89" fmla="*/ 8 h 222"/>
                <a:gd name="T90" fmla="*/ 551 w 801"/>
                <a:gd name="T91" fmla="*/ 2 h 222"/>
                <a:gd name="T92" fmla="*/ 556 w 801"/>
                <a:gd name="T93" fmla="*/ 0 h 222"/>
                <a:gd name="T94" fmla="*/ 624 w 801"/>
                <a:gd name="T95" fmla="*/ 13 h 222"/>
                <a:gd name="T96" fmla="*/ 600 w 801"/>
                <a:gd name="T97" fmla="*/ 21 h 222"/>
                <a:gd name="T98" fmla="*/ 630 w 801"/>
                <a:gd name="T99" fmla="*/ 27 h 222"/>
                <a:gd name="T100" fmla="*/ 641 w 801"/>
                <a:gd name="T101" fmla="*/ 29 h 222"/>
                <a:gd name="T102" fmla="*/ 660 w 801"/>
                <a:gd name="T103" fmla="*/ 23 h 222"/>
                <a:gd name="T104" fmla="*/ 665 w 801"/>
                <a:gd name="T105" fmla="*/ 21 h 222"/>
                <a:gd name="T106" fmla="*/ 734 w 801"/>
                <a:gd name="T107" fmla="*/ 34 h 222"/>
                <a:gd name="T108" fmla="*/ 710 w 801"/>
                <a:gd name="T109" fmla="*/ 43 h 222"/>
                <a:gd name="T110" fmla="*/ 728 w 801"/>
                <a:gd name="T111" fmla="*/ 116 h 222"/>
                <a:gd name="T112" fmla="*/ 586 w 801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222">
                  <a:moveTo>
                    <a:pt x="535" y="43"/>
                  </a:moveTo>
                  <a:lnTo>
                    <a:pt x="397" y="89"/>
                  </a:lnTo>
                  <a:lnTo>
                    <a:pt x="506" y="111"/>
                  </a:lnTo>
                  <a:cubicBezTo>
                    <a:pt x="517" y="113"/>
                    <a:pt x="529" y="114"/>
                    <a:pt x="542" y="115"/>
                  </a:cubicBezTo>
                  <a:cubicBezTo>
                    <a:pt x="583" y="117"/>
                    <a:pt x="630" y="113"/>
                    <a:pt x="660" y="103"/>
                  </a:cubicBezTo>
                  <a:cubicBezTo>
                    <a:pt x="700" y="89"/>
                    <a:pt x="695" y="71"/>
                    <a:pt x="650" y="62"/>
                  </a:cubicBezTo>
                  <a:lnTo>
                    <a:pt x="540" y="41"/>
                  </a:lnTo>
                  <a:lnTo>
                    <a:pt x="535" y="43"/>
                  </a:lnTo>
                  <a:close/>
                  <a:moveTo>
                    <a:pt x="336" y="194"/>
                  </a:moveTo>
                  <a:cubicBezTo>
                    <a:pt x="383" y="197"/>
                    <a:pt x="437" y="192"/>
                    <a:pt x="472" y="180"/>
                  </a:cubicBezTo>
                  <a:cubicBezTo>
                    <a:pt x="518" y="165"/>
                    <a:pt x="513" y="144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69" y="166"/>
                  </a:lnTo>
                  <a:lnTo>
                    <a:pt x="292" y="190"/>
                  </a:lnTo>
                  <a:cubicBezTo>
                    <a:pt x="305" y="192"/>
                    <a:pt x="320" y="194"/>
                    <a:pt x="336" y="194"/>
                  </a:cubicBezTo>
                  <a:moveTo>
                    <a:pt x="586" y="139"/>
                  </a:moveTo>
                  <a:cubicBezTo>
                    <a:pt x="605" y="156"/>
                    <a:pt x="591" y="176"/>
                    <a:pt x="540" y="193"/>
                  </a:cubicBezTo>
                  <a:cubicBezTo>
                    <a:pt x="482" y="213"/>
                    <a:pt x="392" y="222"/>
                    <a:pt x="312" y="219"/>
                  </a:cubicBezTo>
                  <a:cubicBezTo>
                    <a:pt x="284" y="217"/>
                    <a:pt x="256" y="214"/>
                    <a:pt x="232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6" y="202"/>
                  </a:lnTo>
                  <a:lnTo>
                    <a:pt x="150" y="194"/>
                  </a:lnTo>
                  <a:lnTo>
                    <a:pt x="109" y="186"/>
                  </a:lnTo>
                  <a:lnTo>
                    <a:pt x="104" y="187"/>
                  </a:lnTo>
                  <a:lnTo>
                    <a:pt x="85" y="194"/>
                  </a:lnTo>
                  <a:lnTo>
                    <a:pt x="74" y="192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89" y="150"/>
                  </a:lnTo>
                  <a:lnTo>
                    <a:pt x="100" y="152"/>
                  </a:lnTo>
                  <a:lnTo>
                    <a:pt x="268" y="96"/>
                  </a:lnTo>
                  <a:lnTo>
                    <a:pt x="328" y="76"/>
                  </a:lnTo>
                  <a:lnTo>
                    <a:pt x="472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4" y="13"/>
                  </a:lnTo>
                  <a:lnTo>
                    <a:pt x="600" y="21"/>
                  </a:lnTo>
                  <a:lnTo>
                    <a:pt x="630" y="27"/>
                  </a:lnTo>
                  <a:lnTo>
                    <a:pt x="641" y="29"/>
                  </a:lnTo>
                  <a:lnTo>
                    <a:pt x="660" y="23"/>
                  </a:lnTo>
                  <a:lnTo>
                    <a:pt x="665" y="21"/>
                  </a:lnTo>
                  <a:lnTo>
                    <a:pt x="734" y="34"/>
                  </a:lnTo>
                  <a:lnTo>
                    <a:pt x="710" y="43"/>
                  </a:lnTo>
                  <a:cubicBezTo>
                    <a:pt x="793" y="59"/>
                    <a:pt x="801" y="92"/>
                    <a:pt x="728" y="116"/>
                  </a:cubicBezTo>
                  <a:cubicBezTo>
                    <a:pt x="691" y="128"/>
                    <a:pt x="639" y="136"/>
                    <a:pt x="586" y="139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14957">
              <a:extLst>
                <a:ext uri="{FF2B5EF4-FFF2-40B4-BE49-F238E27FC236}">
                  <a16:creationId xmlns:a16="http://schemas.microsoft.com/office/drawing/2014/main" xmlns="" id="{93ED1492-BC22-4657-B02B-7E41C76FA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6110288"/>
              <a:ext cx="69850" cy="41275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7 h 267"/>
                <a:gd name="T4" fmla="*/ 188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7"/>
                  </a:lnTo>
                  <a:cubicBezTo>
                    <a:pt x="42" y="200"/>
                    <a:pt x="105" y="221"/>
                    <a:pt x="188" y="237"/>
                  </a:cubicBezTo>
                  <a:cubicBezTo>
                    <a:pt x="271" y="253"/>
                    <a:pt x="365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7"/>
                  </a:cubicBezTo>
                  <a:cubicBezTo>
                    <a:pt x="103" y="42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14958">
              <a:extLst>
                <a:ext uri="{FF2B5EF4-FFF2-40B4-BE49-F238E27FC236}">
                  <a16:creationId xmlns:a16="http://schemas.microsoft.com/office/drawing/2014/main" xmlns="" id="{65E470E6-7D2A-4E96-8025-931FCD71C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6062663"/>
              <a:ext cx="1587" cy="23813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9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3"/>
                    <a:pt x="5" y="124"/>
                    <a:pt x="6" y="159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14959">
              <a:extLst>
                <a:ext uri="{FF2B5EF4-FFF2-40B4-BE49-F238E27FC236}">
                  <a16:creationId xmlns:a16="http://schemas.microsoft.com/office/drawing/2014/main" xmlns="" id="{A3C2308A-8878-4005-AD9B-FED7D08AB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6051550"/>
              <a:ext cx="225425" cy="66675"/>
            </a:xfrm>
            <a:custGeom>
              <a:avLst/>
              <a:gdLst>
                <a:gd name="T0" fmla="*/ 1478 w 1486"/>
                <a:gd name="T1" fmla="*/ 0 h 430"/>
                <a:gd name="T2" fmla="*/ 1484 w 1486"/>
                <a:gd name="T3" fmla="*/ 180 h 430"/>
                <a:gd name="T4" fmla="*/ 1302 w 1486"/>
                <a:gd name="T5" fmla="*/ 316 h 430"/>
                <a:gd name="T6" fmla="*/ 259 w 1486"/>
                <a:gd name="T7" fmla="*/ 370 h 430"/>
                <a:gd name="T8" fmla="*/ 7 w 1486"/>
                <a:gd name="T9" fmla="*/ 235 h 430"/>
                <a:gd name="T10" fmla="*/ 0 w 1486"/>
                <a:gd name="T11" fmla="*/ 55 h 430"/>
                <a:gd name="T12" fmla="*/ 253 w 1486"/>
                <a:gd name="T13" fmla="*/ 190 h 430"/>
                <a:gd name="T14" fmla="*/ 1295 w 1486"/>
                <a:gd name="T15" fmla="*/ 136 h 430"/>
                <a:gd name="T16" fmla="*/ 1478 w 1486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0">
                  <a:moveTo>
                    <a:pt x="1478" y="0"/>
                  </a:moveTo>
                  <a:cubicBezTo>
                    <a:pt x="1480" y="60"/>
                    <a:pt x="1482" y="120"/>
                    <a:pt x="1484" y="180"/>
                  </a:cubicBezTo>
                  <a:cubicBezTo>
                    <a:pt x="1486" y="225"/>
                    <a:pt x="1426" y="274"/>
                    <a:pt x="1302" y="316"/>
                  </a:cubicBezTo>
                  <a:cubicBezTo>
                    <a:pt x="1033" y="405"/>
                    <a:pt x="566" y="430"/>
                    <a:pt x="259" y="370"/>
                  </a:cubicBezTo>
                  <a:cubicBezTo>
                    <a:pt x="95" y="338"/>
                    <a:pt x="9" y="289"/>
                    <a:pt x="7" y="235"/>
                  </a:cubicBezTo>
                  <a:lnTo>
                    <a:pt x="0" y="55"/>
                  </a:lnTo>
                  <a:cubicBezTo>
                    <a:pt x="2" y="109"/>
                    <a:pt x="88" y="158"/>
                    <a:pt x="253" y="190"/>
                  </a:cubicBezTo>
                  <a:cubicBezTo>
                    <a:pt x="559" y="250"/>
                    <a:pt x="1026" y="226"/>
                    <a:pt x="1295" y="136"/>
                  </a:cubicBezTo>
                  <a:cubicBezTo>
                    <a:pt x="1419" y="94"/>
                    <a:pt x="1479" y="45"/>
                    <a:pt x="1478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4960">
              <a:extLst>
                <a:ext uri="{FF2B5EF4-FFF2-40B4-BE49-F238E27FC236}">
                  <a16:creationId xmlns:a16="http://schemas.microsoft.com/office/drawing/2014/main" xmlns="" id="{2A9F41E1-D620-4174-ABE9-B4E4607D6D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6022975"/>
              <a:ext cx="249237" cy="66675"/>
            </a:xfrm>
            <a:custGeom>
              <a:avLst/>
              <a:gdLst>
                <a:gd name="T0" fmla="*/ 421 w 1648"/>
                <a:gd name="T1" fmla="*/ 357 h 445"/>
                <a:gd name="T2" fmla="*/ 1285 w 1648"/>
                <a:gd name="T3" fmla="*/ 312 h 445"/>
                <a:gd name="T4" fmla="*/ 1227 w 1648"/>
                <a:gd name="T5" fmla="*/ 87 h 445"/>
                <a:gd name="T6" fmla="*/ 364 w 1648"/>
                <a:gd name="T7" fmla="*/ 133 h 445"/>
                <a:gd name="T8" fmla="*/ 421 w 1648"/>
                <a:gd name="T9" fmla="*/ 357 h 445"/>
                <a:gd name="T10" fmla="*/ 1310 w 1648"/>
                <a:gd name="T11" fmla="*/ 60 h 445"/>
                <a:gd name="T12" fmla="*/ 1380 w 1648"/>
                <a:gd name="T13" fmla="*/ 331 h 445"/>
                <a:gd name="T14" fmla="*/ 338 w 1648"/>
                <a:gd name="T15" fmla="*/ 385 h 445"/>
                <a:gd name="T16" fmla="*/ 268 w 1648"/>
                <a:gd name="T17" fmla="*/ 114 h 445"/>
                <a:gd name="T18" fmla="*/ 1310 w 1648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" h="445">
                  <a:moveTo>
                    <a:pt x="421" y="357"/>
                  </a:moveTo>
                  <a:cubicBezTo>
                    <a:pt x="675" y="407"/>
                    <a:pt x="1062" y="386"/>
                    <a:pt x="1285" y="312"/>
                  </a:cubicBezTo>
                  <a:cubicBezTo>
                    <a:pt x="1507" y="237"/>
                    <a:pt x="1481" y="137"/>
                    <a:pt x="1227" y="87"/>
                  </a:cubicBezTo>
                  <a:cubicBezTo>
                    <a:pt x="973" y="38"/>
                    <a:pt x="586" y="58"/>
                    <a:pt x="364" y="133"/>
                  </a:cubicBezTo>
                  <a:cubicBezTo>
                    <a:pt x="141" y="208"/>
                    <a:pt x="167" y="308"/>
                    <a:pt x="421" y="357"/>
                  </a:cubicBezTo>
                  <a:close/>
                  <a:moveTo>
                    <a:pt x="1310" y="60"/>
                  </a:moveTo>
                  <a:cubicBezTo>
                    <a:pt x="1618" y="119"/>
                    <a:pt x="1648" y="241"/>
                    <a:pt x="1380" y="331"/>
                  </a:cubicBezTo>
                  <a:cubicBezTo>
                    <a:pt x="1111" y="421"/>
                    <a:pt x="644" y="445"/>
                    <a:pt x="338" y="385"/>
                  </a:cubicBezTo>
                  <a:cubicBezTo>
                    <a:pt x="31" y="326"/>
                    <a:pt x="0" y="204"/>
                    <a:pt x="268" y="114"/>
                  </a:cubicBezTo>
                  <a:cubicBezTo>
                    <a:pt x="537" y="24"/>
                    <a:pt x="1004" y="0"/>
                    <a:pt x="1310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4961">
              <a:extLst>
                <a:ext uri="{FF2B5EF4-FFF2-40B4-BE49-F238E27FC236}">
                  <a16:creationId xmlns:a16="http://schemas.microsoft.com/office/drawing/2014/main" xmlns="" id="{33F2325C-B273-46DE-A0F5-CCC9DFB70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6027738"/>
              <a:ext cx="207962" cy="57150"/>
            </a:xfrm>
            <a:custGeom>
              <a:avLst/>
              <a:gdLst>
                <a:gd name="T0" fmla="*/ 1086 w 1366"/>
                <a:gd name="T1" fmla="*/ 49 h 369"/>
                <a:gd name="T2" fmla="*/ 1144 w 1366"/>
                <a:gd name="T3" fmla="*/ 274 h 369"/>
                <a:gd name="T4" fmla="*/ 280 w 1366"/>
                <a:gd name="T5" fmla="*/ 319 h 369"/>
                <a:gd name="T6" fmla="*/ 223 w 1366"/>
                <a:gd name="T7" fmla="*/ 95 h 369"/>
                <a:gd name="T8" fmla="*/ 1086 w 1366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49"/>
                  </a:moveTo>
                  <a:cubicBezTo>
                    <a:pt x="1340" y="99"/>
                    <a:pt x="1366" y="199"/>
                    <a:pt x="1144" y="274"/>
                  </a:cubicBezTo>
                  <a:cubicBezTo>
                    <a:pt x="921" y="348"/>
                    <a:pt x="534" y="369"/>
                    <a:pt x="280" y="319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5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4962">
              <a:extLst>
                <a:ext uri="{FF2B5EF4-FFF2-40B4-BE49-F238E27FC236}">
                  <a16:creationId xmlns:a16="http://schemas.microsoft.com/office/drawing/2014/main" xmlns="" id="{21E58FF9-8BC8-4D27-BC87-D28F029E5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027738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2 h 217"/>
                <a:gd name="T4" fmla="*/ 1231 w 1244"/>
                <a:gd name="T5" fmla="*/ 174 h 217"/>
                <a:gd name="T6" fmla="*/ 1024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3" y="43"/>
                    <a:pt x="770" y="22"/>
                    <a:pt x="1024" y="72"/>
                  </a:cubicBezTo>
                  <a:cubicBezTo>
                    <a:pt x="1150" y="96"/>
                    <a:pt x="1220" y="134"/>
                    <a:pt x="1231" y="174"/>
                  </a:cubicBezTo>
                  <a:cubicBezTo>
                    <a:pt x="1244" y="125"/>
                    <a:pt x="1174" y="79"/>
                    <a:pt x="1024" y="49"/>
                  </a:cubicBezTo>
                  <a:cubicBezTo>
                    <a:pt x="770" y="0"/>
                    <a:pt x="383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4963">
              <a:extLst>
                <a:ext uri="{FF2B5EF4-FFF2-40B4-BE49-F238E27FC236}">
                  <a16:creationId xmlns:a16="http://schemas.microsoft.com/office/drawing/2014/main" xmlns="" id="{A1173341-14B3-4E1D-962D-6AA9899E80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6040438"/>
              <a:ext cx="122237" cy="34925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7 w 802"/>
                <a:gd name="T5" fmla="*/ 110 h 222"/>
                <a:gd name="T6" fmla="*/ 543 w 802"/>
                <a:gd name="T7" fmla="*/ 115 h 222"/>
                <a:gd name="T8" fmla="*/ 661 w 802"/>
                <a:gd name="T9" fmla="*/ 103 h 222"/>
                <a:gd name="T10" fmla="*/ 651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7 w 802"/>
                <a:gd name="T17" fmla="*/ 195 h 222"/>
                <a:gd name="T18" fmla="*/ 473 w 802"/>
                <a:gd name="T19" fmla="*/ 180 h 222"/>
                <a:gd name="T20" fmla="*/ 461 w 802"/>
                <a:gd name="T21" fmla="*/ 133 h 222"/>
                <a:gd name="T22" fmla="*/ 338 w 802"/>
                <a:gd name="T23" fmla="*/ 109 h 222"/>
                <a:gd name="T24" fmla="*/ 333 w 802"/>
                <a:gd name="T25" fmla="*/ 111 h 222"/>
                <a:gd name="T26" fmla="*/ 170 w 802"/>
                <a:gd name="T27" fmla="*/ 166 h 222"/>
                <a:gd name="T28" fmla="*/ 293 w 802"/>
                <a:gd name="T29" fmla="*/ 190 h 222"/>
                <a:gd name="T30" fmla="*/ 337 w 802"/>
                <a:gd name="T31" fmla="*/ 195 h 222"/>
                <a:gd name="T32" fmla="*/ 587 w 802"/>
                <a:gd name="T33" fmla="*/ 139 h 222"/>
                <a:gd name="T34" fmla="*/ 541 w 802"/>
                <a:gd name="T35" fmla="*/ 193 h 222"/>
                <a:gd name="T36" fmla="*/ 313 w 802"/>
                <a:gd name="T37" fmla="*/ 218 h 222"/>
                <a:gd name="T38" fmla="*/ 233 w 802"/>
                <a:gd name="T39" fmla="*/ 210 h 222"/>
                <a:gd name="T40" fmla="*/ 220 w 802"/>
                <a:gd name="T41" fmla="*/ 207 h 222"/>
                <a:gd name="T42" fmla="*/ 215 w 802"/>
                <a:gd name="T43" fmla="*/ 208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3 h 222"/>
                <a:gd name="T52" fmla="*/ 110 w 802"/>
                <a:gd name="T53" fmla="*/ 186 h 222"/>
                <a:gd name="T54" fmla="*/ 105 w 802"/>
                <a:gd name="T55" fmla="*/ 187 h 222"/>
                <a:gd name="T56" fmla="*/ 86 w 802"/>
                <a:gd name="T57" fmla="*/ 193 h 222"/>
                <a:gd name="T58" fmla="*/ 75 w 802"/>
                <a:gd name="T59" fmla="*/ 191 h 222"/>
                <a:gd name="T60" fmla="*/ 18 w 802"/>
                <a:gd name="T61" fmla="*/ 180 h 222"/>
                <a:gd name="T62" fmla="*/ 42 w 802"/>
                <a:gd name="T63" fmla="*/ 172 h 222"/>
                <a:gd name="T64" fmla="*/ 0 w 802"/>
                <a:gd name="T65" fmla="*/ 164 h 222"/>
                <a:gd name="T66" fmla="*/ 56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1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7 w 802"/>
                <a:gd name="T83" fmla="*/ 2 h 222"/>
                <a:gd name="T84" fmla="*/ 492 w 802"/>
                <a:gd name="T85" fmla="*/ 0 h 222"/>
                <a:gd name="T86" fmla="*/ 522 w 802"/>
                <a:gd name="T87" fmla="*/ 6 h 222"/>
                <a:gd name="T88" fmla="*/ 533 w 802"/>
                <a:gd name="T89" fmla="*/ 8 h 222"/>
                <a:gd name="T90" fmla="*/ 552 w 802"/>
                <a:gd name="T91" fmla="*/ 1 h 222"/>
                <a:gd name="T92" fmla="*/ 557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4 h 222"/>
                <a:gd name="T108" fmla="*/ 711 w 802"/>
                <a:gd name="T109" fmla="*/ 42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7" y="110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3"/>
                    <a:pt x="661" y="103"/>
                  </a:cubicBezTo>
                  <a:cubicBezTo>
                    <a:pt x="701" y="89"/>
                    <a:pt x="696" y="71"/>
                    <a:pt x="651" y="62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7" y="195"/>
                  </a:moveTo>
                  <a:cubicBezTo>
                    <a:pt x="384" y="197"/>
                    <a:pt x="438" y="192"/>
                    <a:pt x="473" y="180"/>
                  </a:cubicBezTo>
                  <a:cubicBezTo>
                    <a:pt x="519" y="164"/>
                    <a:pt x="514" y="144"/>
                    <a:pt x="461" y="133"/>
                  </a:cubicBezTo>
                  <a:lnTo>
                    <a:pt x="338" y="109"/>
                  </a:lnTo>
                  <a:lnTo>
                    <a:pt x="333" y="111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2"/>
                    <a:pt x="321" y="194"/>
                    <a:pt x="337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3"/>
                  </a:cubicBezTo>
                  <a:cubicBezTo>
                    <a:pt x="483" y="213"/>
                    <a:pt x="393" y="222"/>
                    <a:pt x="313" y="218"/>
                  </a:cubicBezTo>
                  <a:cubicBezTo>
                    <a:pt x="285" y="217"/>
                    <a:pt x="257" y="214"/>
                    <a:pt x="233" y="210"/>
                  </a:cubicBezTo>
                  <a:lnTo>
                    <a:pt x="220" y="207"/>
                  </a:lnTo>
                  <a:lnTo>
                    <a:pt x="215" y="208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3"/>
                  </a:lnTo>
                  <a:lnTo>
                    <a:pt x="110" y="186"/>
                  </a:lnTo>
                  <a:lnTo>
                    <a:pt x="105" y="187"/>
                  </a:lnTo>
                  <a:lnTo>
                    <a:pt x="86" y="193"/>
                  </a:lnTo>
                  <a:lnTo>
                    <a:pt x="75" y="191"/>
                  </a:lnTo>
                  <a:lnTo>
                    <a:pt x="18" y="180"/>
                  </a:lnTo>
                  <a:lnTo>
                    <a:pt x="42" y="172"/>
                  </a:lnTo>
                  <a:lnTo>
                    <a:pt x="0" y="164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1"/>
                  </a:lnTo>
                  <a:lnTo>
                    <a:pt x="557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4"/>
                  </a:lnTo>
                  <a:lnTo>
                    <a:pt x="711" y="42"/>
                  </a:lnTo>
                  <a:cubicBezTo>
                    <a:pt x="793" y="59"/>
                    <a:pt x="802" y="91"/>
                    <a:pt x="729" y="116"/>
                  </a:cubicBezTo>
                  <a:cubicBezTo>
                    <a:pt x="692" y="128"/>
                    <a:pt x="640" y="136"/>
                    <a:pt x="587" y="139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4964">
              <a:extLst>
                <a:ext uri="{FF2B5EF4-FFF2-40B4-BE49-F238E27FC236}">
                  <a16:creationId xmlns:a16="http://schemas.microsoft.com/office/drawing/2014/main" xmlns="" id="{8FA1B542-839C-4959-A6F5-DA95A4EDE0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6037263"/>
              <a:ext cx="122237" cy="34925"/>
            </a:xfrm>
            <a:custGeom>
              <a:avLst/>
              <a:gdLst>
                <a:gd name="T0" fmla="*/ 536 w 802"/>
                <a:gd name="T1" fmla="*/ 43 h 223"/>
                <a:gd name="T2" fmla="*/ 397 w 802"/>
                <a:gd name="T3" fmla="*/ 90 h 223"/>
                <a:gd name="T4" fmla="*/ 507 w 802"/>
                <a:gd name="T5" fmla="*/ 111 h 223"/>
                <a:gd name="T6" fmla="*/ 543 w 802"/>
                <a:gd name="T7" fmla="*/ 115 h 223"/>
                <a:gd name="T8" fmla="*/ 661 w 802"/>
                <a:gd name="T9" fmla="*/ 103 h 223"/>
                <a:gd name="T10" fmla="*/ 651 w 802"/>
                <a:gd name="T11" fmla="*/ 63 h 223"/>
                <a:gd name="T12" fmla="*/ 541 w 802"/>
                <a:gd name="T13" fmla="*/ 42 h 223"/>
                <a:gd name="T14" fmla="*/ 536 w 802"/>
                <a:gd name="T15" fmla="*/ 43 h 223"/>
                <a:gd name="T16" fmla="*/ 337 w 802"/>
                <a:gd name="T17" fmla="*/ 195 h 223"/>
                <a:gd name="T18" fmla="*/ 473 w 802"/>
                <a:gd name="T19" fmla="*/ 180 h 223"/>
                <a:gd name="T20" fmla="*/ 461 w 802"/>
                <a:gd name="T21" fmla="*/ 134 h 223"/>
                <a:gd name="T22" fmla="*/ 338 w 802"/>
                <a:gd name="T23" fmla="*/ 110 h 223"/>
                <a:gd name="T24" fmla="*/ 333 w 802"/>
                <a:gd name="T25" fmla="*/ 112 h 223"/>
                <a:gd name="T26" fmla="*/ 170 w 802"/>
                <a:gd name="T27" fmla="*/ 166 h 223"/>
                <a:gd name="T28" fmla="*/ 293 w 802"/>
                <a:gd name="T29" fmla="*/ 190 h 223"/>
                <a:gd name="T30" fmla="*/ 337 w 802"/>
                <a:gd name="T31" fmla="*/ 195 h 223"/>
                <a:gd name="T32" fmla="*/ 587 w 802"/>
                <a:gd name="T33" fmla="*/ 139 h 223"/>
                <a:gd name="T34" fmla="*/ 541 w 802"/>
                <a:gd name="T35" fmla="*/ 194 h 223"/>
                <a:gd name="T36" fmla="*/ 313 w 802"/>
                <a:gd name="T37" fmla="*/ 219 h 223"/>
                <a:gd name="T38" fmla="*/ 233 w 802"/>
                <a:gd name="T39" fmla="*/ 210 h 223"/>
                <a:gd name="T40" fmla="*/ 220 w 802"/>
                <a:gd name="T41" fmla="*/ 208 h 223"/>
                <a:gd name="T42" fmla="*/ 215 w 802"/>
                <a:gd name="T43" fmla="*/ 209 h 223"/>
                <a:gd name="T44" fmla="*/ 195 w 802"/>
                <a:gd name="T45" fmla="*/ 216 h 223"/>
                <a:gd name="T46" fmla="*/ 184 w 802"/>
                <a:gd name="T47" fmla="*/ 213 h 223"/>
                <a:gd name="T48" fmla="*/ 127 w 802"/>
                <a:gd name="T49" fmla="*/ 202 h 223"/>
                <a:gd name="T50" fmla="*/ 151 w 802"/>
                <a:gd name="T51" fmla="*/ 194 h 223"/>
                <a:gd name="T52" fmla="*/ 110 w 802"/>
                <a:gd name="T53" fmla="*/ 186 h 223"/>
                <a:gd name="T54" fmla="*/ 105 w 802"/>
                <a:gd name="T55" fmla="*/ 188 h 223"/>
                <a:gd name="T56" fmla="*/ 86 w 802"/>
                <a:gd name="T57" fmla="*/ 194 h 223"/>
                <a:gd name="T58" fmla="*/ 75 w 802"/>
                <a:gd name="T59" fmla="*/ 192 h 223"/>
                <a:gd name="T60" fmla="*/ 18 w 802"/>
                <a:gd name="T61" fmla="*/ 181 h 223"/>
                <a:gd name="T62" fmla="*/ 42 w 802"/>
                <a:gd name="T63" fmla="*/ 173 h 223"/>
                <a:gd name="T64" fmla="*/ 0 w 802"/>
                <a:gd name="T65" fmla="*/ 165 h 223"/>
                <a:gd name="T66" fmla="*/ 56 w 802"/>
                <a:gd name="T67" fmla="*/ 146 h 223"/>
                <a:gd name="T68" fmla="*/ 60 w 802"/>
                <a:gd name="T69" fmla="*/ 145 h 223"/>
                <a:gd name="T70" fmla="*/ 90 w 802"/>
                <a:gd name="T71" fmla="*/ 151 h 223"/>
                <a:gd name="T72" fmla="*/ 101 w 802"/>
                <a:gd name="T73" fmla="*/ 153 h 223"/>
                <a:gd name="T74" fmla="*/ 269 w 802"/>
                <a:gd name="T75" fmla="*/ 97 h 223"/>
                <a:gd name="T76" fmla="*/ 329 w 802"/>
                <a:gd name="T77" fmla="*/ 77 h 223"/>
                <a:gd name="T78" fmla="*/ 473 w 802"/>
                <a:gd name="T79" fmla="*/ 28 h 223"/>
                <a:gd name="T80" fmla="*/ 432 w 802"/>
                <a:gd name="T81" fmla="*/ 20 h 223"/>
                <a:gd name="T82" fmla="*/ 487 w 802"/>
                <a:gd name="T83" fmla="*/ 2 h 223"/>
                <a:gd name="T84" fmla="*/ 492 w 802"/>
                <a:gd name="T85" fmla="*/ 0 h 223"/>
                <a:gd name="T86" fmla="*/ 522 w 802"/>
                <a:gd name="T87" fmla="*/ 6 h 223"/>
                <a:gd name="T88" fmla="*/ 533 w 802"/>
                <a:gd name="T89" fmla="*/ 8 h 223"/>
                <a:gd name="T90" fmla="*/ 552 w 802"/>
                <a:gd name="T91" fmla="*/ 2 h 223"/>
                <a:gd name="T92" fmla="*/ 557 w 802"/>
                <a:gd name="T93" fmla="*/ 0 h 223"/>
                <a:gd name="T94" fmla="*/ 625 w 802"/>
                <a:gd name="T95" fmla="*/ 14 h 223"/>
                <a:gd name="T96" fmla="*/ 601 w 802"/>
                <a:gd name="T97" fmla="*/ 22 h 223"/>
                <a:gd name="T98" fmla="*/ 631 w 802"/>
                <a:gd name="T99" fmla="*/ 28 h 223"/>
                <a:gd name="T100" fmla="*/ 642 w 802"/>
                <a:gd name="T101" fmla="*/ 30 h 223"/>
                <a:gd name="T102" fmla="*/ 661 w 802"/>
                <a:gd name="T103" fmla="*/ 23 h 223"/>
                <a:gd name="T104" fmla="*/ 666 w 802"/>
                <a:gd name="T105" fmla="*/ 22 h 223"/>
                <a:gd name="T106" fmla="*/ 734 w 802"/>
                <a:gd name="T107" fmla="*/ 35 h 223"/>
                <a:gd name="T108" fmla="*/ 711 w 802"/>
                <a:gd name="T109" fmla="*/ 43 h 223"/>
                <a:gd name="T110" fmla="*/ 729 w 802"/>
                <a:gd name="T111" fmla="*/ 116 h 223"/>
                <a:gd name="T112" fmla="*/ 587 w 802"/>
                <a:gd name="T113" fmla="*/ 13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3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5"/>
                    <a:pt x="543" y="115"/>
                  </a:cubicBezTo>
                  <a:cubicBezTo>
                    <a:pt x="584" y="118"/>
                    <a:pt x="631" y="113"/>
                    <a:pt x="661" y="103"/>
                  </a:cubicBezTo>
                  <a:cubicBezTo>
                    <a:pt x="701" y="90"/>
                    <a:pt x="696" y="72"/>
                    <a:pt x="651" y="63"/>
                  </a:cubicBezTo>
                  <a:lnTo>
                    <a:pt x="541" y="42"/>
                  </a:lnTo>
                  <a:lnTo>
                    <a:pt x="536" y="43"/>
                  </a:lnTo>
                  <a:moveTo>
                    <a:pt x="337" y="195"/>
                  </a:moveTo>
                  <a:cubicBezTo>
                    <a:pt x="384" y="198"/>
                    <a:pt x="438" y="192"/>
                    <a:pt x="473" y="180"/>
                  </a:cubicBezTo>
                  <a:cubicBezTo>
                    <a:pt x="519" y="165"/>
                    <a:pt x="514" y="144"/>
                    <a:pt x="461" y="134"/>
                  </a:cubicBezTo>
                  <a:lnTo>
                    <a:pt x="338" y="110"/>
                  </a:lnTo>
                  <a:lnTo>
                    <a:pt x="333" y="112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2"/>
                    <a:pt x="321" y="194"/>
                    <a:pt x="337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4"/>
                  </a:cubicBezTo>
                  <a:cubicBezTo>
                    <a:pt x="483" y="213"/>
                    <a:pt x="393" y="223"/>
                    <a:pt x="313" y="219"/>
                  </a:cubicBezTo>
                  <a:cubicBezTo>
                    <a:pt x="285" y="218"/>
                    <a:pt x="257" y="215"/>
                    <a:pt x="233" y="210"/>
                  </a:cubicBezTo>
                  <a:lnTo>
                    <a:pt x="220" y="208"/>
                  </a:lnTo>
                  <a:lnTo>
                    <a:pt x="215" y="209"/>
                  </a:lnTo>
                  <a:lnTo>
                    <a:pt x="195" y="216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8" y="181"/>
                  </a:lnTo>
                  <a:lnTo>
                    <a:pt x="42" y="173"/>
                  </a:lnTo>
                  <a:lnTo>
                    <a:pt x="0" y="165"/>
                  </a:lnTo>
                  <a:lnTo>
                    <a:pt x="56" y="146"/>
                  </a:lnTo>
                  <a:lnTo>
                    <a:pt x="60" y="145"/>
                  </a:lnTo>
                  <a:lnTo>
                    <a:pt x="90" y="151"/>
                  </a:lnTo>
                  <a:lnTo>
                    <a:pt x="101" y="153"/>
                  </a:lnTo>
                  <a:lnTo>
                    <a:pt x="269" y="97"/>
                  </a:lnTo>
                  <a:lnTo>
                    <a:pt x="329" y="77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7" y="2"/>
                  </a:lnTo>
                  <a:lnTo>
                    <a:pt x="492" y="0"/>
                  </a:lnTo>
                  <a:lnTo>
                    <a:pt x="522" y="6"/>
                  </a:lnTo>
                  <a:lnTo>
                    <a:pt x="533" y="8"/>
                  </a:lnTo>
                  <a:lnTo>
                    <a:pt x="552" y="2"/>
                  </a:lnTo>
                  <a:lnTo>
                    <a:pt x="557" y="0"/>
                  </a:lnTo>
                  <a:lnTo>
                    <a:pt x="625" y="14"/>
                  </a:lnTo>
                  <a:lnTo>
                    <a:pt x="601" y="22"/>
                  </a:lnTo>
                  <a:lnTo>
                    <a:pt x="631" y="28"/>
                  </a:lnTo>
                  <a:lnTo>
                    <a:pt x="642" y="30"/>
                  </a:lnTo>
                  <a:lnTo>
                    <a:pt x="661" y="23"/>
                  </a:lnTo>
                  <a:lnTo>
                    <a:pt x="666" y="22"/>
                  </a:lnTo>
                  <a:lnTo>
                    <a:pt x="734" y="35"/>
                  </a:lnTo>
                  <a:lnTo>
                    <a:pt x="711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7"/>
                    <a:pt x="587" y="139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4965">
              <a:extLst>
                <a:ext uri="{FF2B5EF4-FFF2-40B4-BE49-F238E27FC236}">
                  <a16:creationId xmlns:a16="http://schemas.microsoft.com/office/drawing/2014/main" xmlns="" id="{EF16D862-5EC7-450C-AE57-F71DC56D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338" y="6072188"/>
              <a:ext cx="69850" cy="41275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8 w 463"/>
                <a:gd name="T5" fmla="*/ 236 h 267"/>
                <a:gd name="T6" fmla="*/ 463 w 463"/>
                <a:gd name="T7" fmla="*/ 267 h 267"/>
                <a:gd name="T8" fmla="*/ 463 w 463"/>
                <a:gd name="T9" fmla="*/ 87 h 267"/>
                <a:gd name="T10" fmla="*/ 181 w 463"/>
                <a:gd name="T11" fmla="*/ 56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2" y="199"/>
                    <a:pt x="105" y="220"/>
                    <a:pt x="188" y="236"/>
                  </a:cubicBezTo>
                  <a:cubicBezTo>
                    <a:pt x="271" y="252"/>
                    <a:pt x="364" y="262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1" y="56"/>
                  </a:cubicBezTo>
                  <a:cubicBezTo>
                    <a:pt x="103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4966">
              <a:extLst>
                <a:ext uri="{FF2B5EF4-FFF2-40B4-BE49-F238E27FC236}">
                  <a16:creationId xmlns:a16="http://schemas.microsoft.com/office/drawing/2014/main" xmlns="" id="{A57AA148-CA8A-4654-BC19-92D649135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6030913"/>
              <a:ext cx="0" cy="23813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9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2" y="33"/>
                    <a:pt x="5" y="124"/>
                    <a:pt x="6" y="159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4967">
              <a:extLst>
                <a:ext uri="{FF2B5EF4-FFF2-40B4-BE49-F238E27FC236}">
                  <a16:creationId xmlns:a16="http://schemas.microsoft.com/office/drawing/2014/main" xmlns="" id="{C2B1CF9E-46D5-4E3B-BEBC-387F3870F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750" y="6019800"/>
              <a:ext cx="227012" cy="65088"/>
            </a:xfrm>
            <a:custGeom>
              <a:avLst/>
              <a:gdLst>
                <a:gd name="T0" fmla="*/ 1477 w 1485"/>
                <a:gd name="T1" fmla="*/ 0 h 430"/>
                <a:gd name="T2" fmla="*/ 1484 w 1485"/>
                <a:gd name="T3" fmla="*/ 180 h 430"/>
                <a:gd name="T4" fmla="*/ 1301 w 1485"/>
                <a:gd name="T5" fmla="*/ 316 h 430"/>
                <a:gd name="T6" fmla="*/ 258 w 1485"/>
                <a:gd name="T7" fmla="*/ 370 h 430"/>
                <a:gd name="T8" fmla="*/ 6 w 1485"/>
                <a:gd name="T9" fmla="*/ 235 h 430"/>
                <a:gd name="T10" fmla="*/ 0 w 1485"/>
                <a:gd name="T11" fmla="*/ 55 h 430"/>
                <a:gd name="T12" fmla="*/ 252 w 1485"/>
                <a:gd name="T13" fmla="*/ 190 h 430"/>
                <a:gd name="T14" fmla="*/ 1294 w 1485"/>
                <a:gd name="T15" fmla="*/ 136 h 430"/>
                <a:gd name="T16" fmla="*/ 1477 w 1485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5" h="430">
                  <a:moveTo>
                    <a:pt x="1477" y="0"/>
                  </a:moveTo>
                  <a:cubicBezTo>
                    <a:pt x="1479" y="60"/>
                    <a:pt x="1481" y="120"/>
                    <a:pt x="1484" y="180"/>
                  </a:cubicBezTo>
                  <a:cubicBezTo>
                    <a:pt x="1485" y="226"/>
                    <a:pt x="1425" y="274"/>
                    <a:pt x="1301" y="316"/>
                  </a:cubicBezTo>
                  <a:cubicBezTo>
                    <a:pt x="1032" y="406"/>
                    <a:pt x="565" y="430"/>
                    <a:pt x="258" y="370"/>
                  </a:cubicBezTo>
                  <a:cubicBezTo>
                    <a:pt x="94" y="338"/>
                    <a:pt x="8" y="289"/>
                    <a:pt x="6" y="235"/>
                  </a:cubicBezTo>
                  <a:lnTo>
                    <a:pt x="0" y="55"/>
                  </a:lnTo>
                  <a:cubicBezTo>
                    <a:pt x="1" y="109"/>
                    <a:pt x="87" y="158"/>
                    <a:pt x="252" y="190"/>
                  </a:cubicBezTo>
                  <a:cubicBezTo>
                    <a:pt x="559" y="250"/>
                    <a:pt x="1025" y="226"/>
                    <a:pt x="1294" y="136"/>
                  </a:cubicBezTo>
                  <a:cubicBezTo>
                    <a:pt x="1418" y="94"/>
                    <a:pt x="1478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14968">
              <a:extLst>
                <a:ext uri="{FF2B5EF4-FFF2-40B4-BE49-F238E27FC236}">
                  <a16:creationId xmlns:a16="http://schemas.microsoft.com/office/drawing/2014/main" xmlns="" id="{4D601455-4DF8-47D0-939A-A34B55282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3050" y="5989638"/>
              <a:ext cx="250825" cy="68263"/>
            </a:xfrm>
            <a:custGeom>
              <a:avLst/>
              <a:gdLst>
                <a:gd name="T0" fmla="*/ 421 w 1649"/>
                <a:gd name="T1" fmla="*/ 357 h 445"/>
                <a:gd name="T2" fmla="*/ 1285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1 w 1649"/>
                <a:gd name="T9" fmla="*/ 357 h 445"/>
                <a:gd name="T10" fmla="*/ 1311 w 1649"/>
                <a:gd name="T11" fmla="*/ 60 h 445"/>
                <a:gd name="T12" fmla="*/ 1380 w 1649"/>
                <a:gd name="T13" fmla="*/ 331 h 445"/>
                <a:gd name="T14" fmla="*/ 338 w 1649"/>
                <a:gd name="T15" fmla="*/ 385 h 445"/>
                <a:gd name="T16" fmla="*/ 269 w 1649"/>
                <a:gd name="T17" fmla="*/ 114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7"/>
                  </a:moveTo>
                  <a:cubicBezTo>
                    <a:pt x="676" y="407"/>
                    <a:pt x="1062" y="386"/>
                    <a:pt x="1285" y="312"/>
                  </a:cubicBezTo>
                  <a:cubicBezTo>
                    <a:pt x="1507" y="237"/>
                    <a:pt x="1481" y="137"/>
                    <a:pt x="1227" y="87"/>
                  </a:cubicBezTo>
                  <a:cubicBezTo>
                    <a:pt x="973" y="38"/>
                    <a:pt x="586" y="58"/>
                    <a:pt x="364" y="133"/>
                  </a:cubicBezTo>
                  <a:cubicBezTo>
                    <a:pt x="141" y="208"/>
                    <a:pt x="167" y="308"/>
                    <a:pt x="421" y="357"/>
                  </a:cubicBezTo>
                  <a:moveTo>
                    <a:pt x="1311" y="60"/>
                  </a:moveTo>
                  <a:cubicBezTo>
                    <a:pt x="1617" y="119"/>
                    <a:pt x="1649" y="240"/>
                    <a:pt x="1380" y="331"/>
                  </a:cubicBezTo>
                  <a:cubicBezTo>
                    <a:pt x="1111" y="420"/>
                    <a:pt x="645" y="445"/>
                    <a:pt x="338" y="385"/>
                  </a:cubicBezTo>
                  <a:cubicBezTo>
                    <a:pt x="31" y="326"/>
                    <a:pt x="0" y="204"/>
                    <a:pt x="269" y="114"/>
                  </a:cubicBezTo>
                  <a:cubicBezTo>
                    <a:pt x="537" y="24"/>
                    <a:pt x="1004" y="0"/>
                    <a:pt x="1311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14969">
              <a:extLst>
                <a:ext uri="{FF2B5EF4-FFF2-40B4-BE49-F238E27FC236}">
                  <a16:creationId xmlns:a16="http://schemas.microsoft.com/office/drawing/2014/main" xmlns="" id="{8038ABBD-1AFB-4D7C-A47C-165AEEA93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5995988"/>
              <a:ext cx="206375" cy="55563"/>
            </a:xfrm>
            <a:custGeom>
              <a:avLst/>
              <a:gdLst>
                <a:gd name="T0" fmla="*/ 1086 w 1366"/>
                <a:gd name="T1" fmla="*/ 50 h 369"/>
                <a:gd name="T2" fmla="*/ 1143 w 1366"/>
                <a:gd name="T3" fmla="*/ 274 h 369"/>
                <a:gd name="T4" fmla="*/ 280 w 1366"/>
                <a:gd name="T5" fmla="*/ 319 h 369"/>
                <a:gd name="T6" fmla="*/ 223 w 1366"/>
                <a:gd name="T7" fmla="*/ 95 h 369"/>
                <a:gd name="T8" fmla="*/ 1086 w 1366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50"/>
                  </a:moveTo>
                  <a:cubicBezTo>
                    <a:pt x="1340" y="99"/>
                    <a:pt x="1366" y="199"/>
                    <a:pt x="1143" y="274"/>
                  </a:cubicBezTo>
                  <a:cubicBezTo>
                    <a:pt x="921" y="349"/>
                    <a:pt x="534" y="369"/>
                    <a:pt x="280" y="319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5" y="20"/>
                    <a:pt x="832" y="0"/>
                    <a:pt x="1086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4970">
              <a:extLst>
                <a:ext uri="{FF2B5EF4-FFF2-40B4-BE49-F238E27FC236}">
                  <a16:creationId xmlns:a16="http://schemas.microsoft.com/office/drawing/2014/main" xmlns="" id="{E7071408-CB7A-4BBC-9F23-E454CE2DA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800" y="5995988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2 h 217"/>
                <a:gd name="T4" fmla="*/ 1232 w 1244"/>
                <a:gd name="T5" fmla="*/ 174 h 217"/>
                <a:gd name="T6" fmla="*/ 1024 w 1244"/>
                <a:gd name="T7" fmla="*/ 50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3" y="43"/>
                    <a:pt x="770" y="23"/>
                    <a:pt x="1024" y="72"/>
                  </a:cubicBezTo>
                  <a:cubicBezTo>
                    <a:pt x="1151" y="97"/>
                    <a:pt x="1221" y="134"/>
                    <a:pt x="1232" y="174"/>
                  </a:cubicBezTo>
                  <a:cubicBezTo>
                    <a:pt x="1244" y="125"/>
                    <a:pt x="1174" y="79"/>
                    <a:pt x="1024" y="50"/>
                  </a:cubicBezTo>
                  <a:cubicBezTo>
                    <a:pt x="770" y="0"/>
                    <a:pt x="383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4971">
              <a:extLst>
                <a:ext uri="{FF2B5EF4-FFF2-40B4-BE49-F238E27FC236}">
                  <a16:creationId xmlns:a16="http://schemas.microsoft.com/office/drawing/2014/main" xmlns="" id="{7A81E246-ACEB-4F04-9C08-C1AE4D73D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6040438"/>
              <a:ext cx="69850" cy="39688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8 w 463"/>
                <a:gd name="T5" fmla="*/ 236 h 267"/>
                <a:gd name="T6" fmla="*/ 463 w 463"/>
                <a:gd name="T7" fmla="*/ 267 h 267"/>
                <a:gd name="T8" fmla="*/ 463 w 463"/>
                <a:gd name="T9" fmla="*/ 87 h 267"/>
                <a:gd name="T10" fmla="*/ 182 w 463"/>
                <a:gd name="T11" fmla="*/ 56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2" y="200"/>
                    <a:pt x="105" y="220"/>
                    <a:pt x="188" y="236"/>
                  </a:cubicBezTo>
                  <a:cubicBezTo>
                    <a:pt x="271" y="252"/>
                    <a:pt x="365" y="262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2" y="56"/>
                  </a:cubicBezTo>
                  <a:cubicBezTo>
                    <a:pt x="103" y="41"/>
                    <a:pt x="42" y="22"/>
                    <a:pt x="0" y="0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14972">
              <a:extLst>
                <a:ext uri="{FF2B5EF4-FFF2-40B4-BE49-F238E27FC236}">
                  <a16:creationId xmlns:a16="http://schemas.microsoft.com/office/drawing/2014/main" xmlns="" id="{5A73A9B0-93CF-4747-8C4C-A3E2F5A7E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6151563"/>
              <a:ext cx="1587" cy="23813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9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4"/>
                    <a:pt x="2" y="48"/>
                    <a:pt x="0" y="0"/>
                  </a:cubicBezTo>
                  <a:cubicBezTo>
                    <a:pt x="1" y="33"/>
                    <a:pt x="4" y="124"/>
                    <a:pt x="6" y="159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4973">
              <a:extLst>
                <a:ext uri="{FF2B5EF4-FFF2-40B4-BE49-F238E27FC236}">
                  <a16:creationId xmlns:a16="http://schemas.microsoft.com/office/drawing/2014/main" xmlns="" id="{A54323C7-9B14-49E3-8522-DE89251B7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3" y="6140450"/>
              <a:ext cx="227012" cy="66675"/>
            </a:xfrm>
            <a:custGeom>
              <a:avLst/>
              <a:gdLst>
                <a:gd name="T0" fmla="*/ 1477 w 1486"/>
                <a:gd name="T1" fmla="*/ 0 h 431"/>
                <a:gd name="T2" fmla="*/ 1484 w 1486"/>
                <a:gd name="T3" fmla="*/ 180 h 431"/>
                <a:gd name="T4" fmla="*/ 1301 w 1486"/>
                <a:gd name="T5" fmla="*/ 316 h 431"/>
                <a:gd name="T6" fmla="*/ 259 w 1486"/>
                <a:gd name="T7" fmla="*/ 371 h 431"/>
                <a:gd name="T8" fmla="*/ 7 w 1486"/>
                <a:gd name="T9" fmla="*/ 236 h 431"/>
                <a:gd name="T10" fmla="*/ 0 w 1486"/>
                <a:gd name="T11" fmla="*/ 56 h 431"/>
                <a:gd name="T12" fmla="*/ 253 w 1486"/>
                <a:gd name="T13" fmla="*/ 191 h 431"/>
                <a:gd name="T14" fmla="*/ 1295 w 1486"/>
                <a:gd name="T15" fmla="*/ 136 h 431"/>
                <a:gd name="T16" fmla="*/ 1477 w 1486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1">
                  <a:moveTo>
                    <a:pt x="1477" y="0"/>
                  </a:moveTo>
                  <a:cubicBezTo>
                    <a:pt x="1480" y="60"/>
                    <a:pt x="1482" y="120"/>
                    <a:pt x="1484" y="180"/>
                  </a:cubicBezTo>
                  <a:cubicBezTo>
                    <a:pt x="1486" y="226"/>
                    <a:pt x="1426" y="274"/>
                    <a:pt x="1301" y="316"/>
                  </a:cubicBezTo>
                  <a:cubicBezTo>
                    <a:pt x="1033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8" y="159"/>
                    <a:pt x="253" y="191"/>
                  </a:cubicBezTo>
                  <a:cubicBezTo>
                    <a:pt x="559" y="251"/>
                    <a:pt x="1026" y="226"/>
                    <a:pt x="1295" y="136"/>
                  </a:cubicBezTo>
                  <a:cubicBezTo>
                    <a:pt x="1419" y="94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4974">
              <a:extLst>
                <a:ext uri="{FF2B5EF4-FFF2-40B4-BE49-F238E27FC236}">
                  <a16:creationId xmlns:a16="http://schemas.microsoft.com/office/drawing/2014/main" xmlns="" id="{3C3BB77C-163A-44A0-98E1-7B1C807CF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2163" y="6111875"/>
              <a:ext cx="250825" cy="66675"/>
            </a:xfrm>
            <a:custGeom>
              <a:avLst/>
              <a:gdLst>
                <a:gd name="T0" fmla="*/ 422 w 1649"/>
                <a:gd name="T1" fmla="*/ 357 h 445"/>
                <a:gd name="T2" fmla="*/ 1285 w 1649"/>
                <a:gd name="T3" fmla="*/ 312 h 445"/>
                <a:gd name="T4" fmla="*/ 1228 w 1649"/>
                <a:gd name="T5" fmla="*/ 87 h 445"/>
                <a:gd name="T6" fmla="*/ 365 w 1649"/>
                <a:gd name="T7" fmla="*/ 133 h 445"/>
                <a:gd name="T8" fmla="*/ 422 w 1649"/>
                <a:gd name="T9" fmla="*/ 357 h 445"/>
                <a:gd name="T10" fmla="*/ 1311 w 1649"/>
                <a:gd name="T11" fmla="*/ 59 h 445"/>
                <a:gd name="T12" fmla="*/ 1381 w 1649"/>
                <a:gd name="T13" fmla="*/ 330 h 445"/>
                <a:gd name="T14" fmla="*/ 339 w 1649"/>
                <a:gd name="T15" fmla="*/ 385 h 445"/>
                <a:gd name="T16" fmla="*/ 269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2" y="357"/>
                  </a:moveTo>
                  <a:cubicBezTo>
                    <a:pt x="676" y="406"/>
                    <a:pt x="1063" y="386"/>
                    <a:pt x="1285" y="312"/>
                  </a:cubicBezTo>
                  <a:cubicBezTo>
                    <a:pt x="1508" y="237"/>
                    <a:pt x="1482" y="137"/>
                    <a:pt x="1228" y="87"/>
                  </a:cubicBezTo>
                  <a:cubicBezTo>
                    <a:pt x="974" y="38"/>
                    <a:pt x="587" y="58"/>
                    <a:pt x="365" y="133"/>
                  </a:cubicBezTo>
                  <a:cubicBezTo>
                    <a:pt x="142" y="207"/>
                    <a:pt x="168" y="308"/>
                    <a:pt x="422" y="357"/>
                  </a:cubicBezTo>
                  <a:close/>
                  <a:moveTo>
                    <a:pt x="1311" y="59"/>
                  </a:moveTo>
                  <a:cubicBezTo>
                    <a:pt x="1618" y="119"/>
                    <a:pt x="1649" y="240"/>
                    <a:pt x="1381" y="330"/>
                  </a:cubicBezTo>
                  <a:cubicBezTo>
                    <a:pt x="1112" y="420"/>
                    <a:pt x="645" y="445"/>
                    <a:pt x="339" y="385"/>
                  </a:cubicBezTo>
                  <a:cubicBezTo>
                    <a:pt x="32" y="325"/>
                    <a:pt x="0" y="204"/>
                    <a:pt x="269" y="114"/>
                  </a:cubicBezTo>
                  <a:cubicBezTo>
                    <a:pt x="538" y="24"/>
                    <a:pt x="1004" y="0"/>
                    <a:pt x="1311" y="59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4975">
              <a:extLst>
                <a:ext uri="{FF2B5EF4-FFF2-40B4-BE49-F238E27FC236}">
                  <a16:creationId xmlns:a16="http://schemas.microsoft.com/office/drawing/2014/main" xmlns="" id="{0E6102B7-AC3A-4F12-BAF3-946E0DC5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6116638"/>
              <a:ext cx="206375" cy="57150"/>
            </a:xfrm>
            <a:custGeom>
              <a:avLst/>
              <a:gdLst>
                <a:gd name="T0" fmla="*/ 1086 w 1366"/>
                <a:gd name="T1" fmla="*/ 49 h 368"/>
                <a:gd name="T2" fmla="*/ 1143 w 1366"/>
                <a:gd name="T3" fmla="*/ 274 h 368"/>
                <a:gd name="T4" fmla="*/ 280 w 1366"/>
                <a:gd name="T5" fmla="*/ 319 h 368"/>
                <a:gd name="T6" fmla="*/ 222 w 1366"/>
                <a:gd name="T7" fmla="*/ 95 h 368"/>
                <a:gd name="T8" fmla="*/ 1086 w 1366"/>
                <a:gd name="T9" fmla="*/ 4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8">
                  <a:moveTo>
                    <a:pt x="1086" y="49"/>
                  </a:moveTo>
                  <a:cubicBezTo>
                    <a:pt x="1340" y="99"/>
                    <a:pt x="1366" y="199"/>
                    <a:pt x="1143" y="274"/>
                  </a:cubicBezTo>
                  <a:cubicBezTo>
                    <a:pt x="921" y="348"/>
                    <a:pt x="534" y="368"/>
                    <a:pt x="280" y="319"/>
                  </a:cubicBezTo>
                  <a:cubicBezTo>
                    <a:pt x="26" y="270"/>
                    <a:pt x="0" y="169"/>
                    <a:pt x="222" y="95"/>
                  </a:cubicBezTo>
                  <a:cubicBezTo>
                    <a:pt x="445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4976">
              <a:extLst>
                <a:ext uri="{FF2B5EF4-FFF2-40B4-BE49-F238E27FC236}">
                  <a16:creationId xmlns:a16="http://schemas.microsoft.com/office/drawing/2014/main" xmlns="" id="{9FD6FDF3-F150-4FCA-8C50-5F2A702D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6116638"/>
              <a:ext cx="188912" cy="33338"/>
            </a:xfrm>
            <a:custGeom>
              <a:avLst/>
              <a:gdLst>
                <a:gd name="T0" fmla="*/ 160 w 1244"/>
                <a:gd name="T1" fmla="*/ 117 h 217"/>
                <a:gd name="T2" fmla="*/ 1024 w 1244"/>
                <a:gd name="T3" fmla="*/ 72 h 217"/>
                <a:gd name="T4" fmla="*/ 1231 w 1244"/>
                <a:gd name="T5" fmla="*/ 174 h 217"/>
                <a:gd name="T6" fmla="*/ 1024 w 1244"/>
                <a:gd name="T7" fmla="*/ 49 h 217"/>
                <a:gd name="T8" fmla="*/ 160 w 1244"/>
                <a:gd name="T9" fmla="*/ 95 h 217"/>
                <a:gd name="T10" fmla="*/ 11 w 1244"/>
                <a:gd name="T11" fmla="*/ 217 h 217"/>
                <a:gd name="T12" fmla="*/ 160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0" y="117"/>
                  </a:moveTo>
                  <a:cubicBezTo>
                    <a:pt x="383" y="43"/>
                    <a:pt x="770" y="22"/>
                    <a:pt x="1024" y="72"/>
                  </a:cubicBezTo>
                  <a:cubicBezTo>
                    <a:pt x="1150" y="96"/>
                    <a:pt x="1220" y="133"/>
                    <a:pt x="1231" y="174"/>
                  </a:cubicBezTo>
                  <a:cubicBezTo>
                    <a:pt x="1244" y="125"/>
                    <a:pt x="1173" y="78"/>
                    <a:pt x="1024" y="49"/>
                  </a:cubicBezTo>
                  <a:cubicBezTo>
                    <a:pt x="770" y="0"/>
                    <a:pt x="383" y="20"/>
                    <a:pt x="160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19" y="183"/>
                    <a:pt x="69" y="148"/>
                    <a:pt x="160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14977">
              <a:extLst>
                <a:ext uri="{FF2B5EF4-FFF2-40B4-BE49-F238E27FC236}">
                  <a16:creationId xmlns:a16="http://schemas.microsoft.com/office/drawing/2014/main" xmlns="" id="{1A336125-F911-4CD9-AA99-473409CD9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2488" y="6129338"/>
              <a:ext cx="122237" cy="34925"/>
            </a:xfrm>
            <a:custGeom>
              <a:avLst/>
              <a:gdLst>
                <a:gd name="T0" fmla="*/ 536 w 802"/>
                <a:gd name="T1" fmla="*/ 43 h 223"/>
                <a:gd name="T2" fmla="*/ 397 w 802"/>
                <a:gd name="T3" fmla="*/ 90 h 223"/>
                <a:gd name="T4" fmla="*/ 507 w 802"/>
                <a:gd name="T5" fmla="*/ 111 h 223"/>
                <a:gd name="T6" fmla="*/ 543 w 802"/>
                <a:gd name="T7" fmla="*/ 115 h 223"/>
                <a:gd name="T8" fmla="*/ 661 w 802"/>
                <a:gd name="T9" fmla="*/ 103 h 223"/>
                <a:gd name="T10" fmla="*/ 650 w 802"/>
                <a:gd name="T11" fmla="*/ 63 h 223"/>
                <a:gd name="T12" fmla="*/ 541 w 802"/>
                <a:gd name="T13" fmla="*/ 42 h 223"/>
                <a:gd name="T14" fmla="*/ 536 w 802"/>
                <a:gd name="T15" fmla="*/ 43 h 223"/>
                <a:gd name="T16" fmla="*/ 336 w 802"/>
                <a:gd name="T17" fmla="*/ 195 h 223"/>
                <a:gd name="T18" fmla="*/ 472 w 802"/>
                <a:gd name="T19" fmla="*/ 181 h 223"/>
                <a:gd name="T20" fmla="*/ 460 w 802"/>
                <a:gd name="T21" fmla="*/ 134 h 223"/>
                <a:gd name="T22" fmla="*/ 337 w 802"/>
                <a:gd name="T23" fmla="*/ 110 h 223"/>
                <a:gd name="T24" fmla="*/ 332 w 802"/>
                <a:gd name="T25" fmla="*/ 112 h 223"/>
                <a:gd name="T26" fmla="*/ 170 w 802"/>
                <a:gd name="T27" fmla="*/ 166 h 223"/>
                <a:gd name="T28" fmla="*/ 293 w 802"/>
                <a:gd name="T29" fmla="*/ 190 h 223"/>
                <a:gd name="T30" fmla="*/ 336 w 802"/>
                <a:gd name="T31" fmla="*/ 195 h 223"/>
                <a:gd name="T32" fmla="*/ 587 w 802"/>
                <a:gd name="T33" fmla="*/ 139 h 223"/>
                <a:gd name="T34" fmla="*/ 541 w 802"/>
                <a:gd name="T35" fmla="*/ 194 h 223"/>
                <a:gd name="T36" fmla="*/ 313 w 802"/>
                <a:gd name="T37" fmla="*/ 219 h 223"/>
                <a:gd name="T38" fmla="*/ 233 w 802"/>
                <a:gd name="T39" fmla="*/ 210 h 223"/>
                <a:gd name="T40" fmla="*/ 219 w 802"/>
                <a:gd name="T41" fmla="*/ 208 h 223"/>
                <a:gd name="T42" fmla="*/ 214 w 802"/>
                <a:gd name="T43" fmla="*/ 209 h 223"/>
                <a:gd name="T44" fmla="*/ 195 w 802"/>
                <a:gd name="T45" fmla="*/ 216 h 223"/>
                <a:gd name="T46" fmla="*/ 184 w 802"/>
                <a:gd name="T47" fmla="*/ 213 h 223"/>
                <a:gd name="T48" fmla="*/ 127 w 802"/>
                <a:gd name="T49" fmla="*/ 202 h 223"/>
                <a:gd name="T50" fmla="*/ 151 w 802"/>
                <a:gd name="T51" fmla="*/ 194 h 223"/>
                <a:gd name="T52" fmla="*/ 110 w 802"/>
                <a:gd name="T53" fmla="*/ 186 h 223"/>
                <a:gd name="T54" fmla="*/ 105 w 802"/>
                <a:gd name="T55" fmla="*/ 188 h 223"/>
                <a:gd name="T56" fmla="*/ 86 w 802"/>
                <a:gd name="T57" fmla="*/ 194 h 223"/>
                <a:gd name="T58" fmla="*/ 75 w 802"/>
                <a:gd name="T59" fmla="*/ 192 h 223"/>
                <a:gd name="T60" fmla="*/ 17 w 802"/>
                <a:gd name="T61" fmla="*/ 181 h 223"/>
                <a:gd name="T62" fmla="*/ 41 w 802"/>
                <a:gd name="T63" fmla="*/ 173 h 223"/>
                <a:gd name="T64" fmla="*/ 0 w 802"/>
                <a:gd name="T65" fmla="*/ 165 h 223"/>
                <a:gd name="T66" fmla="*/ 55 w 802"/>
                <a:gd name="T67" fmla="*/ 147 h 223"/>
                <a:gd name="T68" fmla="*/ 60 w 802"/>
                <a:gd name="T69" fmla="*/ 145 h 223"/>
                <a:gd name="T70" fmla="*/ 90 w 802"/>
                <a:gd name="T71" fmla="*/ 151 h 223"/>
                <a:gd name="T72" fmla="*/ 101 w 802"/>
                <a:gd name="T73" fmla="*/ 153 h 223"/>
                <a:gd name="T74" fmla="*/ 269 w 802"/>
                <a:gd name="T75" fmla="*/ 97 h 223"/>
                <a:gd name="T76" fmla="*/ 329 w 802"/>
                <a:gd name="T77" fmla="*/ 77 h 223"/>
                <a:gd name="T78" fmla="*/ 473 w 802"/>
                <a:gd name="T79" fmla="*/ 29 h 223"/>
                <a:gd name="T80" fmla="*/ 431 w 802"/>
                <a:gd name="T81" fmla="*/ 21 h 223"/>
                <a:gd name="T82" fmla="*/ 486 w 802"/>
                <a:gd name="T83" fmla="*/ 2 h 223"/>
                <a:gd name="T84" fmla="*/ 491 w 802"/>
                <a:gd name="T85" fmla="*/ 0 h 223"/>
                <a:gd name="T86" fmla="*/ 521 w 802"/>
                <a:gd name="T87" fmla="*/ 6 h 223"/>
                <a:gd name="T88" fmla="*/ 532 w 802"/>
                <a:gd name="T89" fmla="*/ 9 h 223"/>
                <a:gd name="T90" fmla="*/ 551 w 802"/>
                <a:gd name="T91" fmla="*/ 2 h 223"/>
                <a:gd name="T92" fmla="*/ 556 w 802"/>
                <a:gd name="T93" fmla="*/ 0 h 223"/>
                <a:gd name="T94" fmla="*/ 625 w 802"/>
                <a:gd name="T95" fmla="*/ 14 h 223"/>
                <a:gd name="T96" fmla="*/ 601 w 802"/>
                <a:gd name="T97" fmla="*/ 22 h 223"/>
                <a:gd name="T98" fmla="*/ 631 w 802"/>
                <a:gd name="T99" fmla="*/ 28 h 223"/>
                <a:gd name="T100" fmla="*/ 642 w 802"/>
                <a:gd name="T101" fmla="*/ 30 h 223"/>
                <a:gd name="T102" fmla="*/ 661 w 802"/>
                <a:gd name="T103" fmla="*/ 23 h 223"/>
                <a:gd name="T104" fmla="*/ 666 w 802"/>
                <a:gd name="T105" fmla="*/ 22 h 223"/>
                <a:gd name="T106" fmla="*/ 734 w 802"/>
                <a:gd name="T107" fmla="*/ 35 h 223"/>
                <a:gd name="T108" fmla="*/ 710 w 802"/>
                <a:gd name="T109" fmla="*/ 43 h 223"/>
                <a:gd name="T110" fmla="*/ 729 w 802"/>
                <a:gd name="T111" fmla="*/ 116 h 223"/>
                <a:gd name="T112" fmla="*/ 587 w 802"/>
                <a:gd name="T113" fmla="*/ 13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3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5"/>
                    <a:pt x="543" y="115"/>
                  </a:cubicBezTo>
                  <a:cubicBezTo>
                    <a:pt x="584" y="118"/>
                    <a:pt x="631" y="113"/>
                    <a:pt x="661" y="103"/>
                  </a:cubicBezTo>
                  <a:cubicBezTo>
                    <a:pt x="700" y="90"/>
                    <a:pt x="696" y="72"/>
                    <a:pt x="650" y="63"/>
                  </a:cubicBezTo>
                  <a:lnTo>
                    <a:pt x="541" y="42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8"/>
                    <a:pt x="438" y="192"/>
                    <a:pt x="472" y="181"/>
                  </a:cubicBezTo>
                  <a:cubicBezTo>
                    <a:pt x="519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2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3"/>
                    <a:pt x="321" y="194"/>
                    <a:pt x="336" y="195"/>
                  </a:cubicBezTo>
                  <a:close/>
                  <a:moveTo>
                    <a:pt x="587" y="139"/>
                  </a:moveTo>
                  <a:cubicBezTo>
                    <a:pt x="606" y="157"/>
                    <a:pt x="591" y="177"/>
                    <a:pt x="541" y="194"/>
                  </a:cubicBezTo>
                  <a:cubicBezTo>
                    <a:pt x="483" y="213"/>
                    <a:pt x="393" y="223"/>
                    <a:pt x="313" y="219"/>
                  </a:cubicBezTo>
                  <a:cubicBezTo>
                    <a:pt x="284" y="218"/>
                    <a:pt x="257" y="215"/>
                    <a:pt x="233" y="210"/>
                  </a:cubicBezTo>
                  <a:lnTo>
                    <a:pt x="219" y="208"/>
                  </a:lnTo>
                  <a:lnTo>
                    <a:pt x="214" y="209"/>
                  </a:lnTo>
                  <a:lnTo>
                    <a:pt x="195" y="216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7"/>
                  </a:lnTo>
                  <a:lnTo>
                    <a:pt x="60" y="145"/>
                  </a:lnTo>
                  <a:lnTo>
                    <a:pt x="90" y="151"/>
                  </a:lnTo>
                  <a:lnTo>
                    <a:pt x="101" y="153"/>
                  </a:lnTo>
                  <a:lnTo>
                    <a:pt x="269" y="97"/>
                  </a:lnTo>
                  <a:lnTo>
                    <a:pt x="329" y="77"/>
                  </a:lnTo>
                  <a:lnTo>
                    <a:pt x="473" y="29"/>
                  </a:lnTo>
                  <a:lnTo>
                    <a:pt x="431" y="21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9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5" y="14"/>
                  </a:lnTo>
                  <a:lnTo>
                    <a:pt x="601" y="22"/>
                  </a:lnTo>
                  <a:lnTo>
                    <a:pt x="631" y="28"/>
                  </a:lnTo>
                  <a:lnTo>
                    <a:pt x="642" y="30"/>
                  </a:lnTo>
                  <a:lnTo>
                    <a:pt x="661" y="23"/>
                  </a:lnTo>
                  <a:lnTo>
                    <a:pt x="666" y="22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7"/>
                    <a:pt x="587" y="139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4978">
              <a:extLst>
                <a:ext uri="{FF2B5EF4-FFF2-40B4-BE49-F238E27FC236}">
                  <a16:creationId xmlns:a16="http://schemas.microsoft.com/office/drawing/2014/main" xmlns="" id="{B78810E9-BD68-47BE-86E6-7CDB4A5E8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2488" y="6126163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90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3 h 222"/>
                <a:gd name="T10" fmla="*/ 650 w 802"/>
                <a:gd name="T11" fmla="*/ 63 h 222"/>
                <a:gd name="T12" fmla="*/ 541 w 802"/>
                <a:gd name="T13" fmla="*/ 41 h 222"/>
                <a:gd name="T14" fmla="*/ 536 w 802"/>
                <a:gd name="T15" fmla="*/ 43 h 222"/>
                <a:gd name="T16" fmla="*/ 336 w 802"/>
                <a:gd name="T17" fmla="*/ 195 h 222"/>
                <a:gd name="T18" fmla="*/ 472 w 802"/>
                <a:gd name="T19" fmla="*/ 180 h 222"/>
                <a:gd name="T20" fmla="*/ 460 w 802"/>
                <a:gd name="T21" fmla="*/ 134 h 222"/>
                <a:gd name="T22" fmla="*/ 337 w 802"/>
                <a:gd name="T23" fmla="*/ 110 h 222"/>
                <a:gd name="T24" fmla="*/ 332 w 802"/>
                <a:gd name="T25" fmla="*/ 111 h 222"/>
                <a:gd name="T26" fmla="*/ 170 w 802"/>
                <a:gd name="T27" fmla="*/ 166 h 222"/>
                <a:gd name="T28" fmla="*/ 293 w 802"/>
                <a:gd name="T29" fmla="*/ 190 h 222"/>
                <a:gd name="T30" fmla="*/ 336 w 802"/>
                <a:gd name="T31" fmla="*/ 195 h 222"/>
                <a:gd name="T32" fmla="*/ 587 w 802"/>
                <a:gd name="T33" fmla="*/ 139 h 222"/>
                <a:gd name="T34" fmla="*/ 541 w 802"/>
                <a:gd name="T35" fmla="*/ 194 h 222"/>
                <a:gd name="T36" fmla="*/ 313 w 802"/>
                <a:gd name="T37" fmla="*/ 219 h 222"/>
                <a:gd name="T38" fmla="*/ 233 w 802"/>
                <a:gd name="T39" fmla="*/ 210 h 222"/>
                <a:gd name="T40" fmla="*/ 219 w 802"/>
                <a:gd name="T41" fmla="*/ 207 h 222"/>
                <a:gd name="T42" fmla="*/ 214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8 h 222"/>
                <a:gd name="T56" fmla="*/ 86 w 802"/>
                <a:gd name="T57" fmla="*/ 194 h 222"/>
                <a:gd name="T58" fmla="*/ 75 w 802"/>
                <a:gd name="T59" fmla="*/ 192 h 222"/>
                <a:gd name="T60" fmla="*/ 17 w 802"/>
                <a:gd name="T61" fmla="*/ 181 h 222"/>
                <a:gd name="T62" fmla="*/ 41 w 802"/>
                <a:gd name="T63" fmla="*/ 173 h 222"/>
                <a:gd name="T64" fmla="*/ 0 w 802"/>
                <a:gd name="T65" fmla="*/ 165 h 222"/>
                <a:gd name="T66" fmla="*/ 55 w 802"/>
                <a:gd name="T67" fmla="*/ 146 h 222"/>
                <a:gd name="T68" fmla="*/ 60 w 802"/>
                <a:gd name="T69" fmla="*/ 145 h 222"/>
                <a:gd name="T70" fmla="*/ 90 w 802"/>
                <a:gd name="T71" fmla="*/ 150 h 222"/>
                <a:gd name="T72" fmla="*/ 101 w 802"/>
                <a:gd name="T73" fmla="*/ 153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1 w 802"/>
                <a:gd name="T81" fmla="*/ 20 h 222"/>
                <a:gd name="T82" fmla="*/ 486 w 802"/>
                <a:gd name="T83" fmla="*/ 2 h 222"/>
                <a:gd name="T84" fmla="*/ 491 w 802"/>
                <a:gd name="T85" fmla="*/ 0 h 222"/>
                <a:gd name="T86" fmla="*/ 521 w 802"/>
                <a:gd name="T87" fmla="*/ 6 h 222"/>
                <a:gd name="T88" fmla="*/ 532 w 802"/>
                <a:gd name="T89" fmla="*/ 8 h 222"/>
                <a:gd name="T90" fmla="*/ 551 w 802"/>
                <a:gd name="T91" fmla="*/ 2 h 222"/>
                <a:gd name="T92" fmla="*/ 556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5 h 222"/>
                <a:gd name="T108" fmla="*/ 710 w 802"/>
                <a:gd name="T109" fmla="*/ 43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3"/>
                    <a:pt x="661" y="103"/>
                  </a:cubicBezTo>
                  <a:cubicBezTo>
                    <a:pt x="700" y="89"/>
                    <a:pt x="696" y="72"/>
                    <a:pt x="650" y="63"/>
                  </a:cubicBezTo>
                  <a:lnTo>
                    <a:pt x="541" y="41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7"/>
                    <a:pt x="438" y="192"/>
                    <a:pt x="472" y="180"/>
                  </a:cubicBezTo>
                  <a:cubicBezTo>
                    <a:pt x="519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2"/>
                    <a:pt x="321" y="194"/>
                    <a:pt x="336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4"/>
                  </a:cubicBezTo>
                  <a:cubicBezTo>
                    <a:pt x="483" y="213"/>
                    <a:pt x="393" y="222"/>
                    <a:pt x="313" y="219"/>
                  </a:cubicBezTo>
                  <a:cubicBezTo>
                    <a:pt x="284" y="217"/>
                    <a:pt x="257" y="214"/>
                    <a:pt x="233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5"/>
                  </a:lnTo>
                  <a:lnTo>
                    <a:pt x="90" y="150"/>
                  </a:lnTo>
                  <a:lnTo>
                    <a:pt x="101" y="153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6"/>
                    <a:pt x="587" y="139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4979">
              <a:extLst>
                <a:ext uri="{FF2B5EF4-FFF2-40B4-BE49-F238E27FC236}">
                  <a16:creationId xmlns:a16="http://schemas.microsoft.com/office/drawing/2014/main" xmlns="" id="{59BD070E-24EB-4A39-9E5A-F98454D15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6161088"/>
              <a:ext cx="69850" cy="41275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7 h 267"/>
                <a:gd name="T4" fmla="*/ 188 w 463"/>
                <a:gd name="T5" fmla="*/ 237 h 267"/>
                <a:gd name="T6" fmla="*/ 463 w 463"/>
                <a:gd name="T7" fmla="*/ 267 h 267"/>
                <a:gd name="T8" fmla="*/ 463 w 463"/>
                <a:gd name="T9" fmla="*/ 88 h 267"/>
                <a:gd name="T10" fmla="*/ 181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7"/>
                  </a:lnTo>
                  <a:cubicBezTo>
                    <a:pt x="42" y="200"/>
                    <a:pt x="105" y="221"/>
                    <a:pt x="188" y="237"/>
                  </a:cubicBezTo>
                  <a:cubicBezTo>
                    <a:pt x="271" y="253"/>
                    <a:pt x="364" y="263"/>
                    <a:pt x="463" y="267"/>
                  </a:cubicBezTo>
                  <a:lnTo>
                    <a:pt x="463" y="88"/>
                  </a:lnTo>
                  <a:cubicBezTo>
                    <a:pt x="362" y="83"/>
                    <a:pt x="266" y="73"/>
                    <a:pt x="181" y="57"/>
                  </a:cubicBezTo>
                  <a:cubicBezTo>
                    <a:pt x="102" y="42"/>
                    <a:pt x="42" y="22"/>
                    <a:pt x="0" y="0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4980">
              <a:extLst>
                <a:ext uri="{FF2B5EF4-FFF2-40B4-BE49-F238E27FC236}">
                  <a16:creationId xmlns:a16="http://schemas.microsoft.com/office/drawing/2014/main" xmlns="" id="{6C1687E1-02CF-43A7-8B55-E382BCE57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6119813"/>
              <a:ext cx="1587" cy="23813"/>
            </a:xfrm>
            <a:custGeom>
              <a:avLst/>
              <a:gdLst>
                <a:gd name="T0" fmla="*/ 6 w 6"/>
                <a:gd name="T1" fmla="*/ 162 h 162"/>
                <a:gd name="T2" fmla="*/ 0 w 6"/>
                <a:gd name="T3" fmla="*/ 0 h 162"/>
                <a:gd name="T4" fmla="*/ 6 w 6"/>
                <a:gd name="T5" fmla="*/ 159 h 162"/>
                <a:gd name="T6" fmla="*/ 6 w 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2">
                  <a:moveTo>
                    <a:pt x="6" y="162"/>
                  </a:moveTo>
                  <a:cubicBezTo>
                    <a:pt x="4" y="114"/>
                    <a:pt x="2" y="48"/>
                    <a:pt x="0" y="0"/>
                  </a:cubicBezTo>
                  <a:cubicBezTo>
                    <a:pt x="1" y="33"/>
                    <a:pt x="5" y="124"/>
                    <a:pt x="6" y="159"/>
                  </a:cubicBezTo>
                  <a:lnTo>
                    <a:pt x="6" y="162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4981">
              <a:extLst>
                <a:ext uri="{FF2B5EF4-FFF2-40B4-BE49-F238E27FC236}">
                  <a16:creationId xmlns:a16="http://schemas.microsoft.com/office/drawing/2014/main" xmlns="" id="{FC03DCD0-F844-4047-8A5A-8703234A5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6108700"/>
              <a:ext cx="225425" cy="65088"/>
            </a:xfrm>
            <a:custGeom>
              <a:avLst/>
              <a:gdLst>
                <a:gd name="T0" fmla="*/ 1477 w 1486"/>
                <a:gd name="T1" fmla="*/ 0 h 431"/>
                <a:gd name="T2" fmla="*/ 1484 w 1486"/>
                <a:gd name="T3" fmla="*/ 180 h 431"/>
                <a:gd name="T4" fmla="*/ 1302 w 1486"/>
                <a:gd name="T5" fmla="*/ 316 h 431"/>
                <a:gd name="T6" fmla="*/ 259 w 1486"/>
                <a:gd name="T7" fmla="*/ 371 h 431"/>
                <a:gd name="T8" fmla="*/ 7 w 1486"/>
                <a:gd name="T9" fmla="*/ 236 h 431"/>
                <a:gd name="T10" fmla="*/ 0 w 1486"/>
                <a:gd name="T11" fmla="*/ 56 h 431"/>
                <a:gd name="T12" fmla="*/ 252 w 1486"/>
                <a:gd name="T13" fmla="*/ 191 h 431"/>
                <a:gd name="T14" fmla="*/ 1295 w 1486"/>
                <a:gd name="T15" fmla="*/ 136 h 431"/>
                <a:gd name="T16" fmla="*/ 1477 w 1486"/>
                <a:gd name="T1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1">
                  <a:moveTo>
                    <a:pt x="1477" y="0"/>
                  </a:moveTo>
                  <a:cubicBezTo>
                    <a:pt x="1480" y="60"/>
                    <a:pt x="1482" y="120"/>
                    <a:pt x="1484" y="180"/>
                  </a:cubicBezTo>
                  <a:cubicBezTo>
                    <a:pt x="1486" y="226"/>
                    <a:pt x="1426" y="275"/>
                    <a:pt x="1302" y="316"/>
                  </a:cubicBezTo>
                  <a:cubicBezTo>
                    <a:pt x="1033" y="406"/>
                    <a:pt x="566" y="431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8" y="159"/>
                    <a:pt x="252" y="191"/>
                  </a:cubicBezTo>
                  <a:cubicBezTo>
                    <a:pt x="560" y="251"/>
                    <a:pt x="1026" y="226"/>
                    <a:pt x="1295" y="136"/>
                  </a:cubicBezTo>
                  <a:cubicBezTo>
                    <a:pt x="1419" y="95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4982">
              <a:extLst>
                <a:ext uri="{FF2B5EF4-FFF2-40B4-BE49-F238E27FC236}">
                  <a16:creationId xmlns:a16="http://schemas.microsoft.com/office/drawing/2014/main" xmlns="" id="{2F08A817-2A5E-4F30-ADB9-2C54F1445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275" y="6078538"/>
              <a:ext cx="249237" cy="68263"/>
            </a:xfrm>
            <a:custGeom>
              <a:avLst/>
              <a:gdLst>
                <a:gd name="T0" fmla="*/ 421 w 1649"/>
                <a:gd name="T1" fmla="*/ 357 h 445"/>
                <a:gd name="T2" fmla="*/ 1284 w 1649"/>
                <a:gd name="T3" fmla="*/ 312 h 445"/>
                <a:gd name="T4" fmla="*/ 1227 w 1649"/>
                <a:gd name="T5" fmla="*/ 87 h 445"/>
                <a:gd name="T6" fmla="*/ 364 w 1649"/>
                <a:gd name="T7" fmla="*/ 133 h 445"/>
                <a:gd name="T8" fmla="*/ 421 w 1649"/>
                <a:gd name="T9" fmla="*/ 357 h 445"/>
                <a:gd name="T10" fmla="*/ 1311 w 1649"/>
                <a:gd name="T11" fmla="*/ 59 h 445"/>
                <a:gd name="T12" fmla="*/ 1380 w 1649"/>
                <a:gd name="T13" fmla="*/ 330 h 445"/>
                <a:gd name="T14" fmla="*/ 338 w 1649"/>
                <a:gd name="T15" fmla="*/ 385 h 445"/>
                <a:gd name="T16" fmla="*/ 268 w 1649"/>
                <a:gd name="T17" fmla="*/ 114 h 445"/>
                <a:gd name="T18" fmla="*/ 1311 w 1649"/>
                <a:gd name="T19" fmla="*/ 5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7"/>
                  </a:moveTo>
                  <a:cubicBezTo>
                    <a:pt x="676" y="407"/>
                    <a:pt x="1062" y="386"/>
                    <a:pt x="1284" y="312"/>
                  </a:cubicBezTo>
                  <a:cubicBezTo>
                    <a:pt x="1507" y="237"/>
                    <a:pt x="1481" y="137"/>
                    <a:pt x="1227" y="87"/>
                  </a:cubicBezTo>
                  <a:cubicBezTo>
                    <a:pt x="973" y="38"/>
                    <a:pt x="586" y="58"/>
                    <a:pt x="364" y="133"/>
                  </a:cubicBezTo>
                  <a:cubicBezTo>
                    <a:pt x="141" y="207"/>
                    <a:pt x="167" y="308"/>
                    <a:pt x="421" y="357"/>
                  </a:cubicBezTo>
                  <a:moveTo>
                    <a:pt x="1311" y="59"/>
                  </a:moveTo>
                  <a:cubicBezTo>
                    <a:pt x="1617" y="119"/>
                    <a:pt x="1649" y="240"/>
                    <a:pt x="1380" y="330"/>
                  </a:cubicBezTo>
                  <a:cubicBezTo>
                    <a:pt x="1111" y="420"/>
                    <a:pt x="645" y="445"/>
                    <a:pt x="338" y="385"/>
                  </a:cubicBezTo>
                  <a:cubicBezTo>
                    <a:pt x="31" y="325"/>
                    <a:pt x="0" y="204"/>
                    <a:pt x="268" y="114"/>
                  </a:cubicBezTo>
                  <a:cubicBezTo>
                    <a:pt x="537" y="24"/>
                    <a:pt x="1003" y="0"/>
                    <a:pt x="1311" y="59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4983">
              <a:extLst>
                <a:ext uri="{FF2B5EF4-FFF2-40B4-BE49-F238E27FC236}">
                  <a16:creationId xmlns:a16="http://schemas.microsoft.com/office/drawing/2014/main" xmlns="" id="{07D63E8E-AE12-48A7-A16D-D99D4D9AA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6084888"/>
              <a:ext cx="207962" cy="55563"/>
            </a:xfrm>
            <a:custGeom>
              <a:avLst/>
              <a:gdLst>
                <a:gd name="T0" fmla="*/ 1086 w 1366"/>
                <a:gd name="T1" fmla="*/ 49 h 369"/>
                <a:gd name="T2" fmla="*/ 1143 w 1366"/>
                <a:gd name="T3" fmla="*/ 274 h 369"/>
                <a:gd name="T4" fmla="*/ 280 w 1366"/>
                <a:gd name="T5" fmla="*/ 319 h 369"/>
                <a:gd name="T6" fmla="*/ 223 w 1366"/>
                <a:gd name="T7" fmla="*/ 95 h 369"/>
                <a:gd name="T8" fmla="*/ 1086 w 1366"/>
                <a:gd name="T9" fmla="*/ 4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49"/>
                  </a:moveTo>
                  <a:cubicBezTo>
                    <a:pt x="1340" y="99"/>
                    <a:pt x="1366" y="199"/>
                    <a:pt x="1143" y="274"/>
                  </a:cubicBezTo>
                  <a:cubicBezTo>
                    <a:pt x="921" y="348"/>
                    <a:pt x="534" y="369"/>
                    <a:pt x="280" y="319"/>
                  </a:cubicBezTo>
                  <a:cubicBezTo>
                    <a:pt x="26" y="270"/>
                    <a:pt x="0" y="169"/>
                    <a:pt x="223" y="95"/>
                  </a:cubicBezTo>
                  <a:cubicBezTo>
                    <a:pt x="445" y="20"/>
                    <a:pt x="832" y="0"/>
                    <a:pt x="1086" y="49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4984">
              <a:extLst>
                <a:ext uri="{FF2B5EF4-FFF2-40B4-BE49-F238E27FC236}">
                  <a16:creationId xmlns:a16="http://schemas.microsoft.com/office/drawing/2014/main" xmlns="" id="{38CB39E1-FAB4-4EBF-AFAC-4090C5035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6084888"/>
              <a:ext cx="188912" cy="33338"/>
            </a:xfrm>
            <a:custGeom>
              <a:avLst/>
              <a:gdLst>
                <a:gd name="T0" fmla="*/ 161 w 1244"/>
                <a:gd name="T1" fmla="*/ 117 h 217"/>
                <a:gd name="T2" fmla="*/ 1024 w 1244"/>
                <a:gd name="T3" fmla="*/ 72 h 217"/>
                <a:gd name="T4" fmla="*/ 1231 w 1244"/>
                <a:gd name="T5" fmla="*/ 174 h 217"/>
                <a:gd name="T6" fmla="*/ 1024 w 1244"/>
                <a:gd name="T7" fmla="*/ 49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7"/>
                  </a:moveTo>
                  <a:cubicBezTo>
                    <a:pt x="383" y="43"/>
                    <a:pt x="770" y="22"/>
                    <a:pt x="1024" y="72"/>
                  </a:cubicBezTo>
                  <a:cubicBezTo>
                    <a:pt x="1150" y="96"/>
                    <a:pt x="1220" y="133"/>
                    <a:pt x="1231" y="174"/>
                  </a:cubicBezTo>
                  <a:cubicBezTo>
                    <a:pt x="1244" y="125"/>
                    <a:pt x="1173" y="78"/>
                    <a:pt x="1024" y="49"/>
                  </a:cubicBezTo>
                  <a:cubicBezTo>
                    <a:pt x="770" y="0"/>
                    <a:pt x="383" y="20"/>
                    <a:pt x="161" y="95"/>
                  </a:cubicBezTo>
                  <a:cubicBezTo>
                    <a:pt x="49" y="132"/>
                    <a:pt x="0" y="176"/>
                    <a:pt x="11" y="217"/>
                  </a:cubicBezTo>
                  <a:cubicBezTo>
                    <a:pt x="20" y="183"/>
                    <a:pt x="69" y="148"/>
                    <a:pt x="161" y="117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4985">
              <a:extLst>
                <a:ext uri="{FF2B5EF4-FFF2-40B4-BE49-F238E27FC236}">
                  <a16:creationId xmlns:a16="http://schemas.microsoft.com/office/drawing/2014/main" xmlns="" id="{FD1624A5-18EA-4E43-A9D6-D76BFDEE1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2013" y="6097588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7 w 802"/>
                <a:gd name="T5" fmla="*/ 110 h 222"/>
                <a:gd name="T6" fmla="*/ 543 w 802"/>
                <a:gd name="T7" fmla="*/ 115 h 222"/>
                <a:gd name="T8" fmla="*/ 661 w 802"/>
                <a:gd name="T9" fmla="*/ 102 h 222"/>
                <a:gd name="T10" fmla="*/ 650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6 w 802"/>
                <a:gd name="T17" fmla="*/ 194 h 222"/>
                <a:gd name="T18" fmla="*/ 472 w 802"/>
                <a:gd name="T19" fmla="*/ 180 h 222"/>
                <a:gd name="T20" fmla="*/ 461 w 802"/>
                <a:gd name="T21" fmla="*/ 133 h 222"/>
                <a:gd name="T22" fmla="*/ 337 w 802"/>
                <a:gd name="T23" fmla="*/ 109 h 222"/>
                <a:gd name="T24" fmla="*/ 332 w 802"/>
                <a:gd name="T25" fmla="*/ 111 h 222"/>
                <a:gd name="T26" fmla="*/ 170 w 802"/>
                <a:gd name="T27" fmla="*/ 165 h 222"/>
                <a:gd name="T28" fmla="*/ 293 w 802"/>
                <a:gd name="T29" fmla="*/ 189 h 222"/>
                <a:gd name="T30" fmla="*/ 336 w 802"/>
                <a:gd name="T31" fmla="*/ 194 h 222"/>
                <a:gd name="T32" fmla="*/ 587 w 802"/>
                <a:gd name="T33" fmla="*/ 138 h 222"/>
                <a:gd name="T34" fmla="*/ 541 w 802"/>
                <a:gd name="T35" fmla="*/ 193 h 222"/>
                <a:gd name="T36" fmla="*/ 313 w 802"/>
                <a:gd name="T37" fmla="*/ 218 h 222"/>
                <a:gd name="T38" fmla="*/ 233 w 802"/>
                <a:gd name="T39" fmla="*/ 209 h 222"/>
                <a:gd name="T40" fmla="*/ 219 w 802"/>
                <a:gd name="T41" fmla="*/ 207 h 222"/>
                <a:gd name="T42" fmla="*/ 214 w 802"/>
                <a:gd name="T43" fmla="*/ 208 h 222"/>
                <a:gd name="T44" fmla="*/ 195 w 802"/>
                <a:gd name="T45" fmla="*/ 215 h 222"/>
                <a:gd name="T46" fmla="*/ 184 w 802"/>
                <a:gd name="T47" fmla="*/ 212 h 222"/>
                <a:gd name="T48" fmla="*/ 127 w 802"/>
                <a:gd name="T49" fmla="*/ 201 h 222"/>
                <a:gd name="T50" fmla="*/ 151 w 802"/>
                <a:gd name="T51" fmla="*/ 193 h 222"/>
                <a:gd name="T52" fmla="*/ 110 w 802"/>
                <a:gd name="T53" fmla="*/ 185 h 222"/>
                <a:gd name="T54" fmla="*/ 105 w 802"/>
                <a:gd name="T55" fmla="*/ 187 h 222"/>
                <a:gd name="T56" fmla="*/ 86 w 802"/>
                <a:gd name="T57" fmla="*/ 193 h 222"/>
                <a:gd name="T58" fmla="*/ 75 w 802"/>
                <a:gd name="T59" fmla="*/ 191 h 222"/>
                <a:gd name="T60" fmla="*/ 17 w 802"/>
                <a:gd name="T61" fmla="*/ 180 h 222"/>
                <a:gd name="T62" fmla="*/ 41 w 802"/>
                <a:gd name="T63" fmla="*/ 172 h 222"/>
                <a:gd name="T64" fmla="*/ 0 w 802"/>
                <a:gd name="T65" fmla="*/ 164 h 222"/>
                <a:gd name="T66" fmla="*/ 55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1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6 w 802"/>
                <a:gd name="T83" fmla="*/ 1 h 222"/>
                <a:gd name="T84" fmla="*/ 491 w 802"/>
                <a:gd name="T85" fmla="*/ 0 h 222"/>
                <a:gd name="T86" fmla="*/ 521 w 802"/>
                <a:gd name="T87" fmla="*/ 5 h 222"/>
                <a:gd name="T88" fmla="*/ 532 w 802"/>
                <a:gd name="T89" fmla="*/ 8 h 222"/>
                <a:gd name="T90" fmla="*/ 552 w 802"/>
                <a:gd name="T91" fmla="*/ 1 h 222"/>
                <a:gd name="T92" fmla="*/ 556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2 h 222"/>
                <a:gd name="T104" fmla="*/ 666 w 802"/>
                <a:gd name="T105" fmla="*/ 21 h 222"/>
                <a:gd name="T106" fmla="*/ 734 w 802"/>
                <a:gd name="T107" fmla="*/ 34 h 222"/>
                <a:gd name="T108" fmla="*/ 710 w 802"/>
                <a:gd name="T109" fmla="*/ 42 h 222"/>
                <a:gd name="T110" fmla="*/ 729 w 802"/>
                <a:gd name="T111" fmla="*/ 115 h 222"/>
                <a:gd name="T112" fmla="*/ 587 w 802"/>
                <a:gd name="T113" fmla="*/ 13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7" y="110"/>
                  </a:lnTo>
                  <a:cubicBezTo>
                    <a:pt x="518" y="112"/>
                    <a:pt x="530" y="114"/>
                    <a:pt x="543" y="115"/>
                  </a:cubicBezTo>
                  <a:cubicBezTo>
                    <a:pt x="584" y="117"/>
                    <a:pt x="631" y="112"/>
                    <a:pt x="661" y="102"/>
                  </a:cubicBezTo>
                  <a:cubicBezTo>
                    <a:pt x="700" y="89"/>
                    <a:pt x="696" y="71"/>
                    <a:pt x="650" y="62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6" y="194"/>
                  </a:moveTo>
                  <a:cubicBezTo>
                    <a:pt x="384" y="197"/>
                    <a:pt x="438" y="191"/>
                    <a:pt x="472" y="180"/>
                  </a:cubicBezTo>
                  <a:cubicBezTo>
                    <a:pt x="519" y="164"/>
                    <a:pt x="513" y="143"/>
                    <a:pt x="461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70" y="165"/>
                  </a:lnTo>
                  <a:lnTo>
                    <a:pt x="293" y="189"/>
                  </a:lnTo>
                  <a:cubicBezTo>
                    <a:pt x="306" y="192"/>
                    <a:pt x="321" y="193"/>
                    <a:pt x="336" y="194"/>
                  </a:cubicBezTo>
                  <a:close/>
                  <a:moveTo>
                    <a:pt x="587" y="138"/>
                  </a:moveTo>
                  <a:cubicBezTo>
                    <a:pt x="606" y="156"/>
                    <a:pt x="591" y="176"/>
                    <a:pt x="541" y="193"/>
                  </a:cubicBezTo>
                  <a:cubicBezTo>
                    <a:pt x="483" y="213"/>
                    <a:pt x="393" y="222"/>
                    <a:pt x="313" y="218"/>
                  </a:cubicBezTo>
                  <a:cubicBezTo>
                    <a:pt x="284" y="217"/>
                    <a:pt x="257" y="214"/>
                    <a:pt x="233" y="209"/>
                  </a:cubicBezTo>
                  <a:lnTo>
                    <a:pt x="219" y="207"/>
                  </a:lnTo>
                  <a:lnTo>
                    <a:pt x="214" y="208"/>
                  </a:lnTo>
                  <a:lnTo>
                    <a:pt x="195" y="215"/>
                  </a:lnTo>
                  <a:lnTo>
                    <a:pt x="184" y="212"/>
                  </a:lnTo>
                  <a:lnTo>
                    <a:pt x="127" y="201"/>
                  </a:lnTo>
                  <a:lnTo>
                    <a:pt x="151" y="193"/>
                  </a:lnTo>
                  <a:lnTo>
                    <a:pt x="110" y="185"/>
                  </a:lnTo>
                  <a:lnTo>
                    <a:pt x="105" y="187"/>
                  </a:lnTo>
                  <a:lnTo>
                    <a:pt x="86" y="193"/>
                  </a:lnTo>
                  <a:lnTo>
                    <a:pt x="75" y="191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6" y="1"/>
                  </a:lnTo>
                  <a:lnTo>
                    <a:pt x="491" y="0"/>
                  </a:lnTo>
                  <a:lnTo>
                    <a:pt x="521" y="5"/>
                  </a:lnTo>
                  <a:lnTo>
                    <a:pt x="532" y="8"/>
                  </a:lnTo>
                  <a:lnTo>
                    <a:pt x="552" y="1"/>
                  </a:lnTo>
                  <a:lnTo>
                    <a:pt x="556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2"/>
                  </a:lnTo>
                  <a:lnTo>
                    <a:pt x="666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8"/>
                    <a:pt x="802" y="91"/>
                    <a:pt x="729" y="115"/>
                  </a:cubicBezTo>
                  <a:cubicBezTo>
                    <a:pt x="692" y="128"/>
                    <a:pt x="640" y="136"/>
                    <a:pt x="587" y="138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4986">
              <a:extLst>
                <a:ext uri="{FF2B5EF4-FFF2-40B4-BE49-F238E27FC236}">
                  <a16:creationId xmlns:a16="http://schemas.microsoft.com/office/drawing/2014/main" xmlns="" id="{9AB6753B-1C5D-4B30-BEE0-EA2548F33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2013" y="6094413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90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3 h 222"/>
                <a:gd name="T10" fmla="*/ 650 w 802"/>
                <a:gd name="T11" fmla="*/ 63 h 222"/>
                <a:gd name="T12" fmla="*/ 541 w 802"/>
                <a:gd name="T13" fmla="*/ 41 h 222"/>
                <a:gd name="T14" fmla="*/ 536 w 802"/>
                <a:gd name="T15" fmla="*/ 43 h 222"/>
                <a:gd name="T16" fmla="*/ 336 w 802"/>
                <a:gd name="T17" fmla="*/ 195 h 222"/>
                <a:gd name="T18" fmla="*/ 472 w 802"/>
                <a:gd name="T19" fmla="*/ 180 h 222"/>
                <a:gd name="T20" fmla="*/ 461 w 802"/>
                <a:gd name="T21" fmla="*/ 134 h 222"/>
                <a:gd name="T22" fmla="*/ 337 w 802"/>
                <a:gd name="T23" fmla="*/ 110 h 222"/>
                <a:gd name="T24" fmla="*/ 332 w 802"/>
                <a:gd name="T25" fmla="*/ 111 h 222"/>
                <a:gd name="T26" fmla="*/ 170 w 802"/>
                <a:gd name="T27" fmla="*/ 166 h 222"/>
                <a:gd name="T28" fmla="*/ 293 w 802"/>
                <a:gd name="T29" fmla="*/ 190 h 222"/>
                <a:gd name="T30" fmla="*/ 336 w 802"/>
                <a:gd name="T31" fmla="*/ 195 h 222"/>
                <a:gd name="T32" fmla="*/ 587 w 802"/>
                <a:gd name="T33" fmla="*/ 139 h 222"/>
                <a:gd name="T34" fmla="*/ 541 w 802"/>
                <a:gd name="T35" fmla="*/ 194 h 222"/>
                <a:gd name="T36" fmla="*/ 313 w 802"/>
                <a:gd name="T37" fmla="*/ 219 h 222"/>
                <a:gd name="T38" fmla="*/ 233 w 802"/>
                <a:gd name="T39" fmla="*/ 210 h 222"/>
                <a:gd name="T40" fmla="*/ 219 w 802"/>
                <a:gd name="T41" fmla="*/ 207 h 222"/>
                <a:gd name="T42" fmla="*/ 214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8 h 222"/>
                <a:gd name="T56" fmla="*/ 86 w 802"/>
                <a:gd name="T57" fmla="*/ 194 h 222"/>
                <a:gd name="T58" fmla="*/ 75 w 802"/>
                <a:gd name="T59" fmla="*/ 192 h 222"/>
                <a:gd name="T60" fmla="*/ 17 w 802"/>
                <a:gd name="T61" fmla="*/ 181 h 222"/>
                <a:gd name="T62" fmla="*/ 41 w 802"/>
                <a:gd name="T63" fmla="*/ 173 h 222"/>
                <a:gd name="T64" fmla="*/ 0 w 802"/>
                <a:gd name="T65" fmla="*/ 165 h 222"/>
                <a:gd name="T66" fmla="*/ 55 w 802"/>
                <a:gd name="T67" fmla="*/ 146 h 222"/>
                <a:gd name="T68" fmla="*/ 60 w 802"/>
                <a:gd name="T69" fmla="*/ 145 h 222"/>
                <a:gd name="T70" fmla="*/ 90 w 802"/>
                <a:gd name="T71" fmla="*/ 150 h 222"/>
                <a:gd name="T72" fmla="*/ 101 w 802"/>
                <a:gd name="T73" fmla="*/ 153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2 w 802"/>
                <a:gd name="T81" fmla="*/ 20 h 222"/>
                <a:gd name="T82" fmla="*/ 486 w 802"/>
                <a:gd name="T83" fmla="*/ 2 h 222"/>
                <a:gd name="T84" fmla="*/ 491 w 802"/>
                <a:gd name="T85" fmla="*/ 0 h 222"/>
                <a:gd name="T86" fmla="*/ 521 w 802"/>
                <a:gd name="T87" fmla="*/ 6 h 222"/>
                <a:gd name="T88" fmla="*/ 532 w 802"/>
                <a:gd name="T89" fmla="*/ 8 h 222"/>
                <a:gd name="T90" fmla="*/ 552 w 802"/>
                <a:gd name="T91" fmla="*/ 2 h 222"/>
                <a:gd name="T92" fmla="*/ 556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5 h 222"/>
                <a:gd name="T108" fmla="*/ 710 w 802"/>
                <a:gd name="T109" fmla="*/ 43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3"/>
                    <a:pt x="661" y="103"/>
                  </a:cubicBezTo>
                  <a:cubicBezTo>
                    <a:pt x="700" y="89"/>
                    <a:pt x="696" y="72"/>
                    <a:pt x="650" y="63"/>
                  </a:cubicBezTo>
                  <a:lnTo>
                    <a:pt x="541" y="41"/>
                  </a:lnTo>
                  <a:lnTo>
                    <a:pt x="536" y="43"/>
                  </a:lnTo>
                  <a:moveTo>
                    <a:pt x="336" y="195"/>
                  </a:moveTo>
                  <a:cubicBezTo>
                    <a:pt x="384" y="197"/>
                    <a:pt x="438" y="192"/>
                    <a:pt x="472" y="180"/>
                  </a:cubicBezTo>
                  <a:cubicBezTo>
                    <a:pt x="519" y="165"/>
                    <a:pt x="513" y="144"/>
                    <a:pt x="461" y="134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2"/>
                    <a:pt x="321" y="194"/>
                    <a:pt x="336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4"/>
                  </a:cubicBezTo>
                  <a:cubicBezTo>
                    <a:pt x="483" y="213"/>
                    <a:pt x="393" y="222"/>
                    <a:pt x="313" y="219"/>
                  </a:cubicBezTo>
                  <a:cubicBezTo>
                    <a:pt x="284" y="217"/>
                    <a:pt x="257" y="215"/>
                    <a:pt x="233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5"/>
                  </a:lnTo>
                  <a:lnTo>
                    <a:pt x="90" y="150"/>
                  </a:lnTo>
                  <a:lnTo>
                    <a:pt x="101" y="153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2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2" y="2"/>
                  </a:lnTo>
                  <a:lnTo>
                    <a:pt x="556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7"/>
                    <a:pt x="587" y="139"/>
                  </a:cubicBezTo>
                  <a:close/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4987">
              <a:extLst>
                <a:ext uri="{FF2B5EF4-FFF2-40B4-BE49-F238E27FC236}">
                  <a16:creationId xmlns:a16="http://schemas.microsoft.com/office/drawing/2014/main" xmlns="" id="{88B83FB7-9259-492C-880E-6D5CEED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6129338"/>
              <a:ext cx="69850" cy="39688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7 h 267"/>
                <a:gd name="T4" fmla="*/ 188 w 463"/>
                <a:gd name="T5" fmla="*/ 237 h 267"/>
                <a:gd name="T6" fmla="*/ 463 w 463"/>
                <a:gd name="T7" fmla="*/ 267 h 267"/>
                <a:gd name="T8" fmla="*/ 463 w 463"/>
                <a:gd name="T9" fmla="*/ 88 h 267"/>
                <a:gd name="T10" fmla="*/ 181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7"/>
                  </a:lnTo>
                  <a:cubicBezTo>
                    <a:pt x="42" y="200"/>
                    <a:pt x="105" y="221"/>
                    <a:pt x="188" y="237"/>
                  </a:cubicBezTo>
                  <a:cubicBezTo>
                    <a:pt x="271" y="253"/>
                    <a:pt x="364" y="263"/>
                    <a:pt x="463" y="267"/>
                  </a:cubicBezTo>
                  <a:lnTo>
                    <a:pt x="463" y="88"/>
                  </a:lnTo>
                  <a:cubicBezTo>
                    <a:pt x="362" y="83"/>
                    <a:pt x="266" y="73"/>
                    <a:pt x="181" y="57"/>
                  </a:cubicBezTo>
                  <a:cubicBezTo>
                    <a:pt x="103" y="42"/>
                    <a:pt x="42" y="22"/>
                    <a:pt x="0" y="0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14988">
              <a:extLst>
                <a:ext uri="{FF2B5EF4-FFF2-40B4-BE49-F238E27FC236}">
                  <a16:creationId xmlns:a16="http://schemas.microsoft.com/office/drawing/2014/main" xmlns="" id="{36954A56-F50F-4C3C-A2B9-3FFC5686D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6081713"/>
              <a:ext cx="1587" cy="23813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4"/>
                    <a:pt x="4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14989">
              <a:extLst>
                <a:ext uri="{FF2B5EF4-FFF2-40B4-BE49-F238E27FC236}">
                  <a16:creationId xmlns:a16="http://schemas.microsoft.com/office/drawing/2014/main" xmlns="" id="{2BB84312-CF6D-4134-BDF8-F2A339818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3" y="6070600"/>
              <a:ext cx="227012" cy="65088"/>
            </a:xfrm>
            <a:custGeom>
              <a:avLst/>
              <a:gdLst>
                <a:gd name="T0" fmla="*/ 1477 w 1486"/>
                <a:gd name="T1" fmla="*/ 0 h 430"/>
                <a:gd name="T2" fmla="*/ 1484 w 1486"/>
                <a:gd name="T3" fmla="*/ 180 h 430"/>
                <a:gd name="T4" fmla="*/ 1301 w 1486"/>
                <a:gd name="T5" fmla="*/ 316 h 430"/>
                <a:gd name="T6" fmla="*/ 259 w 1486"/>
                <a:gd name="T7" fmla="*/ 371 h 430"/>
                <a:gd name="T8" fmla="*/ 7 w 1486"/>
                <a:gd name="T9" fmla="*/ 236 h 430"/>
                <a:gd name="T10" fmla="*/ 0 w 1486"/>
                <a:gd name="T11" fmla="*/ 56 h 430"/>
                <a:gd name="T12" fmla="*/ 253 w 1486"/>
                <a:gd name="T13" fmla="*/ 191 h 430"/>
                <a:gd name="T14" fmla="*/ 1295 w 1486"/>
                <a:gd name="T15" fmla="*/ 136 h 430"/>
                <a:gd name="T16" fmla="*/ 1477 w 1486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0">
                  <a:moveTo>
                    <a:pt x="1477" y="0"/>
                  </a:moveTo>
                  <a:cubicBezTo>
                    <a:pt x="1480" y="60"/>
                    <a:pt x="1482" y="120"/>
                    <a:pt x="1484" y="180"/>
                  </a:cubicBezTo>
                  <a:cubicBezTo>
                    <a:pt x="1486" y="226"/>
                    <a:pt x="1426" y="274"/>
                    <a:pt x="1301" y="316"/>
                  </a:cubicBezTo>
                  <a:cubicBezTo>
                    <a:pt x="1033" y="406"/>
                    <a:pt x="566" y="430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8" y="159"/>
                    <a:pt x="253" y="191"/>
                  </a:cubicBezTo>
                  <a:cubicBezTo>
                    <a:pt x="559" y="250"/>
                    <a:pt x="1026" y="226"/>
                    <a:pt x="1295" y="136"/>
                  </a:cubicBezTo>
                  <a:cubicBezTo>
                    <a:pt x="1419" y="94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14990">
              <a:extLst>
                <a:ext uri="{FF2B5EF4-FFF2-40B4-BE49-F238E27FC236}">
                  <a16:creationId xmlns:a16="http://schemas.microsoft.com/office/drawing/2014/main" xmlns="" id="{965E4ECA-036E-4C90-A3CE-87DD08EBD4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2163" y="6040438"/>
              <a:ext cx="250825" cy="68263"/>
            </a:xfrm>
            <a:custGeom>
              <a:avLst/>
              <a:gdLst>
                <a:gd name="T0" fmla="*/ 422 w 1649"/>
                <a:gd name="T1" fmla="*/ 358 h 445"/>
                <a:gd name="T2" fmla="*/ 1285 w 1649"/>
                <a:gd name="T3" fmla="*/ 312 h 445"/>
                <a:gd name="T4" fmla="*/ 1228 w 1649"/>
                <a:gd name="T5" fmla="*/ 88 h 445"/>
                <a:gd name="T6" fmla="*/ 365 w 1649"/>
                <a:gd name="T7" fmla="*/ 133 h 445"/>
                <a:gd name="T8" fmla="*/ 422 w 1649"/>
                <a:gd name="T9" fmla="*/ 358 h 445"/>
                <a:gd name="T10" fmla="*/ 1311 w 1649"/>
                <a:gd name="T11" fmla="*/ 60 h 445"/>
                <a:gd name="T12" fmla="*/ 1381 w 1649"/>
                <a:gd name="T13" fmla="*/ 331 h 445"/>
                <a:gd name="T14" fmla="*/ 339 w 1649"/>
                <a:gd name="T15" fmla="*/ 386 h 445"/>
                <a:gd name="T16" fmla="*/ 269 w 1649"/>
                <a:gd name="T17" fmla="*/ 115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2" y="358"/>
                  </a:moveTo>
                  <a:cubicBezTo>
                    <a:pt x="676" y="407"/>
                    <a:pt x="1063" y="387"/>
                    <a:pt x="1285" y="312"/>
                  </a:cubicBezTo>
                  <a:cubicBezTo>
                    <a:pt x="1508" y="238"/>
                    <a:pt x="1482" y="137"/>
                    <a:pt x="1228" y="88"/>
                  </a:cubicBezTo>
                  <a:cubicBezTo>
                    <a:pt x="974" y="38"/>
                    <a:pt x="587" y="59"/>
                    <a:pt x="365" y="133"/>
                  </a:cubicBezTo>
                  <a:cubicBezTo>
                    <a:pt x="142" y="208"/>
                    <a:pt x="168" y="308"/>
                    <a:pt x="422" y="358"/>
                  </a:cubicBezTo>
                  <a:close/>
                  <a:moveTo>
                    <a:pt x="1311" y="60"/>
                  </a:moveTo>
                  <a:cubicBezTo>
                    <a:pt x="1618" y="119"/>
                    <a:pt x="1649" y="241"/>
                    <a:pt x="1381" y="331"/>
                  </a:cubicBezTo>
                  <a:cubicBezTo>
                    <a:pt x="1112" y="421"/>
                    <a:pt x="645" y="445"/>
                    <a:pt x="339" y="386"/>
                  </a:cubicBezTo>
                  <a:cubicBezTo>
                    <a:pt x="32" y="326"/>
                    <a:pt x="0" y="205"/>
                    <a:pt x="269" y="115"/>
                  </a:cubicBezTo>
                  <a:cubicBezTo>
                    <a:pt x="538" y="25"/>
                    <a:pt x="1004" y="0"/>
                    <a:pt x="1311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14991">
              <a:extLst>
                <a:ext uri="{FF2B5EF4-FFF2-40B4-BE49-F238E27FC236}">
                  <a16:creationId xmlns:a16="http://schemas.microsoft.com/office/drawing/2014/main" xmlns="" id="{A0A95FC5-9A53-4C38-BAD6-87AC687CB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6046788"/>
              <a:ext cx="206375" cy="55563"/>
            </a:xfrm>
            <a:custGeom>
              <a:avLst/>
              <a:gdLst>
                <a:gd name="T0" fmla="*/ 1086 w 1366"/>
                <a:gd name="T1" fmla="*/ 50 h 369"/>
                <a:gd name="T2" fmla="*/ 1143 w 1366"/>
                <a:gd name="T3" fmla="*/ 274 h 369"/>
                <a:gd name="T4" fmla="*/ 280 w 1366"/>
                <a:gd name="T5" fmla="*/ 320 h 369"/>
                <a:gd name="T6" fmla="*/ 222 w 1366"/>
                <a:gd name="T7" fmla="*/ 95 h 369"/>
                <a:gd name="T8" fmla="*/ 1086 w 1366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50"/>
                  </a:moveTo>
                  <a:cubicBezTo>
                    <a:pt x="1340" y="99"/>
                    <a:pt x="1366" y="200"/>
                    <a:pt x="1143" y="274"/>
                  </a:cubicBezTo>
                  <a:cubicBezTo>
                    <a:pt x="921" y="349"/>
                    <a:pt x="534" y="369"/>
                    <a:pt x="280" y="320"/>
                  </a:cubicBezTo>
                  <a:cubicBezTo>
                    <a:pt x="26" y="270"/>
                    <a:pt x="0" y="170"/>
                    <a:pt x="222" y="95"/>
                  </a:cubicBezTo>
                  <a:cubicBezTo>
                    <a:pt x="445" y="21"/>
                    <a:pt x="832" y="0"/>
                    <a:pt x="1086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Freeform 14992">
              <a:extLst>
                <a:ext uri="{FF2B5EF4-FFF2-40B4-BE49-F238E27FC236}">
                  <a16:creationId xmlns:a16="http://schemas.microsoft.com/office/drawing/2014/main" xmlns="" id="{DD46BB6B-CDE9-4C8B-9F9A-E67C6C797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6046788"/>
              <a:ext cx="188912" cy="33338"/>
            </a:xfrm>
            <a:custGeom>
              <a:avLst/>
              <a:gdLst>
                <a:gd name="T0" fmla="*/ 160 w 1244"/>
                <a:gd name="T1" fmla="*/ 118 h 217"/>
                <a:gd name="T2" fmla="*/ 1024 w 1244"/>
                <a:gd name="T3" fmla="*/ 72 h 217"/>
                <a:gd name="T4" fmla="*/ 1231 w 1244"/>
                <a:gd name="T5" fmla="*/ 174 h 217"/>
                <a:gd name="T6" fmla="*/ 1024 w 1244"/>
                <a:gd name="T7" fmla="*/ 50 h 217"/>
                <a:gd name="T8" fmla="*/ 160 w 1244"/>
                <a:gd name="T9" fmla="*/ 95 h 217"/>
                <a:gd name="T10" fmla="*/ 11 w 1244"/>
                <a:gd name="T11" fmla="*/ 217 h 217"/>
                <a:gd name="T12" fmla="*/ 160 w 1244"/>
                <a:gd name="T13" fmla="*/ 11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0" y="118"/>
                  </a:moveTo>
                  <a:cubicBezTo>
                    <a:pt x="383" y="43"/>
                    <a:pt x="770" y="23"/>
                    <a:pt x="1024" y="72"/>
                  </a:cubicBezTo>
                  <a:cubicBezTo>
                    <a:pt x="1150" y="97"/>
                    <a:pt x="1220" y="134"/>
                    <a:pt x="1231" y="174"/>
                  </a:cubicBezTo>
                  <a:cubicBezTo>
                    <a:pt x="1244" y="126"/>
                    <a:pt x="1173" y="79"/>
                    <a:pt x="1024" y="50"/>
                  </a:cubicBezTo>
                  <a:cubicBezTo>
                    <a:pt x="770" y="0"/>
                    <a:pt x="383" y="21"/>
                    <a:pt x="160" y="95"/>
                  </a:cubicBezTo>
                  <a:cubicBezTo>
                    <a:pt x="49" y="133"/>
                    <a:pt x="0" y="177"/>
                    <a:pt x="11" y="217"/>
                  </a:cubicBezTo>
                  <a:cubicBezTo>
                    <a:pt x="19" y="183"/>
                    <a:pt x="69" y="148"/>
                    <a:pt x="160" y="118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Freeform 14993">
              <a:extLst>
                <a:ext uri="{FF2B5EF4-FFF2-40B4-BE49-F238E27FC236}">
                  <a16:creationId xmlns:a16="http://schemas.microsoft.com/office/drawing/2014/main" xmlns="" id="{34B98029-DDDB-434C-971A-EA312042E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2488" y="6059488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90 h 222"/>
                <a:gd name="T4" fmla="*/ 507 w 802"/>
                <a:gd name="T5" fmla="*/ 111 h 222"/>
                <a:gd name="T6" fmla="*/ 543 w 802"/>
                <a:gd name="T7" fmla="*/ 115 h 222"/>
                <a:gd name="T8" fmla="*/ 661 w 802"/>
                <a:gd name="T9" fmla="*/ 103 h 222"/>
                <a:gd name="T10" fmla="*/ 650 w 802"/>
                <a:gd name="T11" fmla="*/ 63 h 222"/>
                <a:gd name="T12" fmla="*/ 541 w 802"/>
                <a:gd name="T13" fmla="*/ 41 h 222"/>
                <a:gd name="T14" fmla="*/ 536 w 802"/>
                <a:gd name="T15" fmla="*/ 43 h 222"/>
                <a:gd name="T16" fmla="*/ 336 w 802"/>
                <a:gd name="T17" fmla="*/ 195 h 222"/>
                <a:gd name="T18" fmla="*/ 472 w 802"/>
                <a:gd name="T19" fmla="*/ 180 h 222"/>
                <a:gd name="T20" fmla="*/ 460 w 802"/>
                <a:gd name="T21" fmla="*/ 134 h 222"/>
                <a:gd name="T22" fmla="*/ 337 w 802"/>
                <a:gd name="T23" fmla="*/ 110 h 222"/>
                <a:gd name="T24" fmla="*/ 332 w 802"/>
                <a:gd name="T25" fmla="*/ 111 h 222"/>
                <a:gd name="T26" fmla="*/ 170 w 802"/>
                <a:gd name="T27" fmla="*/ 166 h 222"/>
                <a:gd name="T28" fmla="*/ 293 w 802"/>
                <a:gd name="T29" fmla="*/ 190 h 222"/>
                <a:gd name="T30" fmla="*/ 336 w 802"/>
                <a:gd name="T31" fmla="*/ 195 h 222"/>
                <a:gd name="T32" fmla="*/ 587 w 802"/>
                <a:gd name="T33" fmla="*/ 139 h 222"/>
                <a:gd name="T34" fmla="*/ 541 w 802"/>
                <a:gd name="T35" fmla="*/ 194 h 222"/>
                <a:gd name="T36" fmla="*/ 313 w 802"/>
                <a:gd name="T37" fmla="*/ 219 h 222"/>
                <a:gd name="T38" fmla="*/ 233 w 802"/>
                <a:gd name="T39" fmla="*/ 210 h 222"/>
                <a:gd name="T40" fmla="*/ 219 w 802"/>
                <a:gd name="T41" fmla="*/ 207 h 222"/>
                <a:gd name="T42" fmla="*/ 214 w 802"/>
                <a:gd name="T43" fmla="*/ 209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2 h 222"/>
                <a:gd name="T50" fmla="*/ 151 w 802"/>
                <a:gd name="T51" fmla="*/ 194 h 222"/>
                <a:gd name="T52" fmla="*/ 110 w 802"/>
                <a:gd name="T53" fmla="*/ 186 h 222"/>
                <a:gd name="T54" fmla="*/ 105 w 802"/>
                <a:gd name="T55" fmla="*/ 188 h 222"/>
                <a:gd name="T56" fmla="*/ 86 w 802"/>
                <a:gd name="T57" fmla="*/ 194 h 222"/>
                <a:gd name="T58" fmla="*/ 75 w 802"/>
                <a:gd name="T59" fmla="*/ 192 h 222"/>
                <a:gd name="T60" fmla="*/ 17 w 802"/>
                <a:gd name="T61" fmla="*/ 181 h 222"/>
                <a:gd name="T62" fmla="*/ 41 w 802"/>
                <a:gd name="T63" fmla="*/ 173 h 222"/>
                <a:gd name="T64" fmla="*/ 0 w 802"/>
                <a:gd name="T65" fmla="*/ 165 h 222"/>
                <a:gd name="T66" fmla="*/ 55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1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1 w 802"/>
                <a:gd name="T81" fmla="*/ 20 h 222"/>
                <a:gd name="T82" fmla="*/ 486 w 802"/>
                <a:gd name="T83" fmla="*/ 2 h 222"/>
                <a:gd name="T84" fmla="*/ 491 w 802"/>
                <a:gd name="T85" fmla="*/ 0 h 222"/>
                <a:gd name="T86" fmla="*/ 521 w 802"/>
                <a:gd name="T87" fmla="*/ 6 h 222"/>
                <a:gd name="T88" fmla="*/ 532 w 802"/>
                <a:gd name="T89" fmla="*/ 8 h 222"/>
                <a:gd name="T90" fmla="*/ 551 w 802"/>
                <a:gd name="T91" fmla="*/ 2 h 222"/>
                <a:gd name="T92" fmla="*/ 556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5 h 222"/>
                <a:gd name="T108" fmla="*/ 710 w 802"/>
                <a:gd name="T109" fmla="*/ 43 h 222"/>
                <a:gd name="T110" fmla="*/ 729 w 802"/>
                <a:gd name="T111" fmla="*/ 116 h 222"/>
                <a:gd name="T112" fmla="*/ 587 w 802"/>
                <a:gd name="T113" fmla="*/ 13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90"/>
                  </a:lnTo>
                  <a:lnTo>
                    <a:pt x="507" y="111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3"/>
                    <a:pt x="661" y="103"/>
                  </a:cubicBezTo>
                  <a:cubicBezTo>
                    <a:pt x="700" y="89"/>
                    <a:pt x="696" y="72"/>
                    <a:pt x="650" y="63"/>
                  </a:cubicBezTo>
                  <a:lnTo>
                    <a:pt x="541" y="41"/>
                  </a:lnTo>
                  <a:lnTo>
                    <a:pt x="536" y="43"/>
                  </a:lnTo>
                  <a:close/>
                  <a:moveTo>
                    <a:pt x="336" y="195"/>
                  </a:moveTo>
                  <a:cubicBezTo>
                    <a:pt x="383" y="197"/>
                    <a:pt x="438" y="192"/>
                    <a:pt x="472" y="180"/>
                  </a:cubicBezTo>
                  <a:cubicBezTo>
                    <a:pt x="519" y="165"/>
                    <a:pt x="513" y="144"/>
                    <a:pt x="460" y="134"/>
                  </a:cubicBezTo>
                  <a:lnTo>
                    <a:pt x="337" y="110"/>
                  </a:lnTo>
                  <a:lnTo>
                    <a:pt x="332" y="111"/>
                  </a:lnTo>
                  <a:lnTo>
                    <a:pt x="170" y="166"/>
                  </a:lnTo>
                  <a:lnTo>
                    <a:pt x="293" y="190"/>
                  </a:lnTo>
                  <a:cubicBezTo>
                    <a:pt x="306" y="192"/>
                    <a:pt x="321" y="194"/>
                    <a:pt x="336" y="195"/>
                  </a:cubicBezTo>
                  <a:close/>
                  <a:moveTo>
                    <a:pt x="587" y="139"/>
                  </a:moveTo>
                  <a:cubicBezTo>
                    <a:pt x="606" y="156"/>
                    <a:pt x="591" y="177"/>
                    <a:pt x="541" y="194"/>
                  </a:cubicBezTo>
                  <a:cubicBezTo>
                    <a:pt x="483" y="213"/>
                    <a:pt x="393" y="222"/>
                    <a:pt x="313" y="219"/>
                  </a:cubicBezTo>
                  <a:cubicBezTo>
                    <a:pt x="284" y="217"/>
                    <a:pt x="257" y="214"/>
                    <a:pt x="233" y="210"/>
                  </a:cubicBezTo>
                  <a:lnTo>
                    <a:pt x="219" y="207"/>
                  </a:lnTo>
                  <a:lnTo>
                    <a:pt x="214" y="209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2"/>
                  </a:lnTo>
                  <a:lnTo>
                    <a:pt x="151" y="194"/>
                  </a:lnTo>
                  <a:lnTo>
                    <a:pt x="110" y="186"/>
                  </a:lnTo>
                  <a:lnTo>
                    <a:pt x="105" y="188"/>
                  </a:lnTo>
                  <a:lnTo>
                    <a:pt x="86" y="194"/>
                  </a:lnTo>
                  <a:lnTo>
                    <a:pt x="75" y="192"/>
                  </a:lnTo>
                  <a:lnTo>
                    <a:pt x="17" y="181"/>
                  </a:lnTo>
                  <a:lnTo>
                    <a:pt x="41" y="173"/>
                  </a:lnTo>
                  <a:lnTo>
                    <a:pt x="0" y="165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1" y="20"/>
                  </a:lnTo>
                  <a:lnTo>
                    <a:pt x="486" y="2"/>
                  </a:lnTo>
                  <a:lnTo>
                    <a:pt x="491" y="0"/>
                  </a:lnTo>
                  <a:lnTo>
                    <a:pt x="521" y="6"/>
                  </a:lnTo>
                  <a:lnTo>
                    <a:pt x="532" y="8"/>
                  </a:lnTo>
                  <a:lnTo>
                    <a:pt x="551" y="2"/>
                  </a:lnTo>
                  <a:lnTo>
                    <a:pt x="556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5"/>
                  </a:lnTo>
                  <a:lnTo>
                    <a:pt x="710" y="43"/>
                  </a:lnTo>
                  <a:cubicBezTo>
                    <a:pt x="793" y="59"/>
                    <a:pt x="802" y="92"/>
                    <a:pt x="729" y="116"/>
                  </a:cubicBezTo>
                  <a:cubicBezTo>
                    <a:pt x="692" y="129"/>
                    <a:pt x="640" y="136"/>
                    <a:pt x="587" y="139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14994">
              <a:extLst>
                <a:ext uri="{FF2B5EF4-FFF2-40B4-BE49-F238E27FC236}">
                  <a16:creationId xmlns:a16="http://schemas.microsoft.com/office/drawing/2014/main" xmlns="" id="{5BE36317-14E7-413E-B01D-451BE1ACF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2488" y="6056313"/>
              <a:ext cx="122237" cy="33338"/>
            </a:xfrm>
            <a:custGeom>
              <a:avLst/>
              <a:gdLst>
                <a:gd name="T0" fmla="*/ 536 w 802"/>
                <a:gd name="T1" fmla="*/ 43 h 222"/>
                <a:gd name="T2" fmla="*/ 397 w 802"/>
                <a:gd name="T3" fmla="*/ 89 h 222"/>
                <a:gd name="T4" fmla="*/ 507 w 802"/>
                <a:gd name="T5" fmla="*/ 110 h 222"/>
                <a:gd name="T6" fmla="*/ 543 w 802"/>
                <a:gd name="T7" fmla="*/ 115 h 222"/>
                <a:gd name="T8" fmla="*/ 661 w 802"/>
                <a:gd name="T9" fmla="*/ 102 h 222"/>
                <a:gd name="T10" fmla="*/ 650 w 802"/>
                <a:gd name="T11" fmla="*/ 62 h 222"/>
                <a:gd name="T12" fmla="*/ 541 w 802"/>
                <a:gd name="T13" fmla="*/ 41 h 222"/>
                <a:gd name="T14" fmla="*/ 536 w 802"/>
                <a:gd name="T15" fmla="*/ 43 h 222"/>
                <a:gd name="T16" fmla="*/ 336 w 802"/>
                <a:gd name="T17" fmla="*/ 194 h 222"/>
                <a:gd name="T18" fmla="*/ 472 w 802"/>
                <a:gd name="T19" fmla="*/ 180 h 222"/>
                <a:gd name="T20" fmla="*/ 460 w 802"/>
                <a:gd name="T21" fmla="*/ 133 h 222"/>
                <a:gd name="T22" fmla="*/ 337 w 802"/>
                <a:gd name="T23" fmla="*/ 109 h 222"/>
                <a:gd name="T24" fmla="*/ 332 w 802"/>
                <a:gd name="T25" fmla="*/ 111 h 222"/>
                <a:gd name="T26" fmla="*/ 170 w 802"/>
                <a:gd name="T27" fmla="*/ 165 h 222"/>
                <a:gd name="T28" fmla="*/ 293 w 802"/>
                <a:gd name="T29" fmla="*/ 189 h 222"/>
                <a:gd name="T30" fmla="*/ 336 w 802"/>
                <a:gd name="T31" fmla="*/ 194 h 222"/>
                <a:gd name="T32" fmla="*/ 587 w 802"/>
                <a:gd name="T33" fmla="*/ 138 h 222"/>
                <a:gd name="T34" fmla="*/ 541 w 802"/>
                <a:gd name="T35" fmla="*/ 193 h 222"/>
                <a:gd name="T36" fmla="*/ 313 w 802"/>
                <a:gd name="T37" fmla="*/ 218 h 222"/>
                <a:gd name="T38" fmla="*/ 233 w 802"/>
                <a:gd name="T39" fmla="*/ 209 h 222"/>
                <a:gd name="T40" fmla="*/ 219 w 802"/>
                <a:gd name="T41" fmla="*/ 207 h 222"/>
                <a:gd name="T42" fmla="*/ 214 w 802"/>
                <a:gd name="T43" fmla="*/ 208 h 222"/>
                <a:gd name="T44" fmla="*/ 195 w 802"/>
                <a:gd name="T45" fmla="*/ 215 h 222"/>
                <a:gd name="T46" fmla="*/ 184 w 802"/>
                <a:gd name="T47" fmla="*/ 213 h 222"/>
                <a:gd name="T48" fmla="*/ 127 w 802"/>
                <a:gd name="T49" fmla="*/ 201 h 222"/>
                <a:gd name="T50" fmla="*/ 151 w 802"/>
                <a:gd name="T51" fmla="*/ 193 h 222"/>
                <a:gd name="T52" fmla="*/ 110 w 802"/>
                <a:gd name="T53" fmla="*/ 185 h 222"/>
                <a:gd name="T54" fmla="*/ 105 w 802"/>
                <a:gd name="T55" fmla="*/ 187 h 222"/>
                <a:gd name="T56" fmla="*/ 86 w 802"/>
                <a:gd name="T57" fmla="*/ 193 h 222"/>
                <a:gd name="T58" fmla="*/ 75 w 802"/>
                <a:gd name="T59" fmla="*/ 191 h 222"/>
                <a:gd name="T60" fmla="*/ 17 w 802"/>
                <a:gd name="T61" fmla="*/ 180 h 222"/>
                <a:gd name="T62" fmla="*/ 41 w 802"/>
                <a:gd name="T63" fmla="*/ 172 h 222"/>
                <a:gd name="T64" fmla="*/ 0 w 802"/>
                <a:gd name="T65" fmla="*/ 164 h 222"/>
                <a:gd name="T66" fmla="*/ 55 w 802"/>
                <a:gd name="T67" fmla="*/ 146 h 222"/>
                <a:gd name="T68" fmla="*/ 60 w 802"/>
                <a:gd name="T69" fmla="*/ 144 h 222"/>
                <a:gd name="T70" fmla="*/ 90 w 802"/>
                <a:gd name="T71" fmla="*/ 150 h 222"/>
                <a:gd name="T72" fmla="*/ 101 w 802"/>
                <a:gd name="T73" fmla="*/ 152 h 222"/>
                <a:gd name="T74" fmla="*/ 269 w 802"/>
                <a:gd name="T75" fmla="*/ 96 h 222"/>
                <a:gd name="T76" fmla="*/ 329 w 802"/>
                <a:gd name="T77" fmla="*/ 76 h 222"/>
                <a:gd name="T78" fmla="*/ 473 w 802"/>
                <a:gd name="T79" fmla="*/ 28 h 222"/>
                <a:gd name="T80" fmla="*/ 431 w 802"/>
                <a:gd name="T81" fmla="*/ 20 h 222"/>
                <a:gd name="T82" fmla="*/ 486 w 802"/>
                <a:gd name="T83" fmla="*/ 1 h 222"/>
                <a:gd name="T84" fmla="*/ 491 w 802"/>
                <a:gd name="T85" fmla="*/ 0 h 222"/>
                <a:gd name="T86" fmla="*/ 521 w 802"/>
                <a:gd name="T87" fmla="*/ 5 h 222"/>
                <a:gd name="T88" fmla="*/ 532 w 802"/>
                <a:gd name="T89" fmla="*/ 8 h 222"/>
                <a:gd name="T90" fmla="*/ 551 w 802"/>
                <a:gd name="T91" fmla="*/ 1 h 222"/>
                <a:gd name="T92" fmla="*/ 556 w 802"/>
                <a:gd name="T93" fmla="*/ 0 h 222"/>
                <a:gd name="T94" fmla="*/ 625 w 802"/>
                <a:gd name="T95" fmla="*/ 13 h 222"/>
                <a:gd name="T96" fmla="*/ 601 w 802"/>
                <a:gd name="T97" fmla="*/ 21 h 222"/>
                <a:gd name="T98" fmla="*/ 631 w 802"/>
                <a:gd name="T99" fmla="*/ 27 h 222"/>
                <a:gd name="T100" fmla="*/ 642 w 802"/>
                <a:gd name="T101" fmla="*/ 29 h 222"/>
                <a:gd name="T102" fmla="*/ 661 w 802"/>
                <a:gd name="T103" fmla="*/ 23 h 222"/>
                <a:gd name="T104" fmla="*/ 666 w 802"/>
                <a:gd name="T105" fmla="*/ 21 h 222"/>
                <a:gd name="T106" fmla="*/ 734 w 802"/>
                <a:gd name="T107" fmla="*/ 34 h 222"/>
                <a:gd name="T108" fmla="*/ 710 w 802"/>
                <a:gd name="T109" fmla="*/ 42 h 222"/>
                <a:gd name="T110" fmla="*/ 729 w 802"/>
                <a:gd name="T111" fmla="*/ 116 h 222"/>
                <a:gd name="T112" fmla="*/ 587 w 802"/>
                <a:gd name="T113" fmla="*/ 13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222">
                  <a:moveTo>
                    <a:pt x="536" y="43"/>
                  </a:moveTo>
                  <a:lnTo>
                    <a:pt x="397" y="89"/>
                  </a:lnTo>
                  <a:lnTo>
                    <a:pt x="507" y="110"/>
                  </a:lnTo>
                  <a:cubicBezTo>
                    <a:pt x="518" y="113"/>
                    <a:pt x="530" y="114"/>
                    <a:pt x="543" y="115"/>
                  </a:cubicBezTo>
                  <a:cubicBezTo>
                    <a:pt x="584" y="117"/>
                    <a:pt x="631" y="112"/>
                    <a:pt x="661" y="102"/>
                  </a:cubicBezTo>
                  <a:cubicBezTo>
                    <a:pt x="700" y="89"/>
                    <a:pt x="696" y="71"/>
                    <a:pt x="650" y="62"/>
                  </a:cubicBezTo>
                  <a:lnTo>
                    <a:pt x="541" y="41"/>
                  </a:lnTo>
                  <a:lnTo>
                    <a:pt x="536" y="43"/>
                  </a:lnTo>
                  <a:close/>
                  <a:moveTo>
                    <a:pt x="336" y="194"/>
                  </a:moveTo>
                  <a:cubicBezTo>
                    <a:pt x="383" y="197"/>
                    <a:pt x="438" y="191"/>
                    <a:pt x="472" y="180"/>
                  </a:cubicBezTo>
                  <a:cubicBezTo>
                    <a:pt x="519" y="164"/>
                    <a:pt x="513" y="143"/>
                    <a:pt x="460" y="133"/>
                  </a:cubicBezTo>
                  <a:lnTo>
                    <a:pt x="337" y="109"/>
                  </a:lnTo>
                  <a:lnTo>
                    <a:pt x="332" y="111"/>
                  </a:lnTo>
                  <a:lnTo>
                    <a:pt x="170" y="165"/>
                  </a:lnTo>
                  <a:lnTo>
                    <a:pt x="293" y="189"/>
                  </a:lnTo>
                  <a:cubicBezTo>
                    <a:pt x="306" y="192"/>
                    <a:pt x="321" y="194"/>
                    <a:pt x="336" y="194"/>
                  </a:cubicBezTo>
                  <a:close/>
                  <a:moveTo>
                    <a:pt x="587" y="138"/>
                  </a:moveTo>
                  <a:cubicBezTo>
                    <a:pt x="606" y="156"/>
                    <a:pt x="591" y="176"/>
                    <a:pt x="541" y="193"/>
                  </a:cubicBezTo>
                  <a:cubicBezTo>
                    <a:pt x="483" y="213"/>
                    <a:pt x="393" y="222"/>
                    <a:pt x="313" y="218"/>
                  </a:cubicBezTo>
                  <a:cubicBezTo>
                    <a:pt x="284" y="217"/>
                    <a:pt x="257" y="214"/>
                    <a:pt x="233" y="209"/>
                  </a:cubicBezTo>
                  <a:lnTo>
                    <a:pt x="219" y="207"/>
                  </a:lnTo>
                  <a:lnTo>
                    <a:pt x="214" y="208"/>
                  </a:lnTo>
                  <a:lnTo>
                    <a:pt x="195" y="215"/>
                  </a:lnTo>
                  <a:lnTo>
                    <a:pt x="184" y="213"/>
                  </a:lnTo>
                  <a:lnTo>
                    <a:pt x="127" y="201"/>
                  </a:lnTo>
                  <a:lnTo>
                    <a:pt x="151" y="193"/>
                  </a:lnTo>
                  <a:lnTo>
                    <a:pt x="110" y="185"/>
                  </a:lnTo>
                  <a:lnTo>
                    <a:pt x="105" y="187"/>
                  </a:lnTo>
                  <a:lnTo>
                    <a:pt x="86" y="193"/>
                  </a:lnTo>
                  <a:lnTo>
                    <a:pt x="75" y="191"/>
                  </a:lnTo>
                  <a:lnTo>
                    <a:pt x="17" y="180"/>
                  </a:lnTo>
                  <a:lnTo>
                    <a:pt x="41" y="172"/>
                  </a:lnTo>
                  <a:lnTo>
                    <a:pt x="0" y="164"/>
                  </a:lnTo>
                  <a:lnTo>
                    <a:pt x="55" y="146"/>
                  </a:lnTo>
                  <a:lnTo>
                    <a:pt x="60" y="144"/>
                  </a:lnTo>
                  <a:lnTo>
                    <a:pt x="90" y="150"/>
                  </a:lnTo>
                  <a:lnTo>
                    <a:pt x="101" y="152"/>
                  </a:lnTo>
                  <a:lnTo>
                    <a:pt x="269" y="96"/>
                  </a:lnTo>
                  <a:lnTo>
                    <a:pt x="329" y="76"/>
                  </a:lnTo>
                  <a:lnTo>
                    <a:pt x="473" y="28"/>
                  </a:lnTo>
                  <a:lnTo>
                    <a:pt x="431" y="20"/>
                  </a:lnTo>
                  <a:lnTo>
                    <a:pt x="486" y="1"/>
                  </a:lnTo>
                  <a:lnTo>
                    <a:pt x="491" y="0"/>
                  </a:lnTo>
                  <a:lnTo>
                    <a:pt x="521" y="5"/>
                  </a:lnTo>
                  <a:lnTo>
                    <a:pt x="532" y="8"/>
                  </a:lnTo>
                  <a:lnTo>
                    <a:pt x="551" y="1"/>
                  </a:lnTo>
                  <a:lnTo>
                    <a:pt x="556" y="0"/>
                  </a:lnTo>
                  <a:lnTo>
                    <a:pt x="625" y="13"/>
                  </a:lnTo>
                  <a:lnTo>
                    <a:pt x="601" y="21"/>
                  </a:lnTo>
                  <a:lnTo>
                    <a:pt x="631" y="27"/>
                  </a:lnTo>
                  <a:lnTo>
                    <a:pt x="642" y="29"/>
                  </a:lnTo>
                  <a:lnTo>
                    <a:pt x="661" y="23"/>
                  </a:lnTo>
                  <a:lnTo>
                    <a:pt x="666" y="21"/>
                  </a:lnTo>
                  <a:lnTo>
                    <a:pt x="734" y="34"/>
                  </a:lnTo>
                  <a:lnTo>
                    <a:pt x="710" y="42"/>
                  </a:lnTo>
                  <a:cubicBezTo>
                    <a:pt x="793" y="58"/>
                    <a:pt x="802" y="91"/>
                    <a:pt x="729" y="116"/>
                  </a:cubicBezTo>
                  <a:cubicBezTo>
                    <a:pt x="692" y="128"/>
                    <a:pt x="640" y="136"/>
                    <a:pt x="587" y="138"/>
                  </a:cubicBezTo>
                </a:path>
              </a:pathLst>
            </a:custGeom>
            <a:solidFill>
              <a:srgbClr val="FFC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14995">
              <a:extLst>
                <a:ext uri="{FF2B5EF4-FFF2-40B4-BE49-F238E27FC236}">
                  <a16:creationId xmlns:a16="http://schemas.microsoft.com/office/drawing/2014/main" xmlns="" id="{F75AB81D-C0CC-4714-A19D-BC79FA8FC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6091238"/>
              <a:ext cx="69850" cy="41275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8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1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2" y="200"/>
                    <a:pt x="105" y="220"/>
                    <a:pt x="188" y="237"/>
                  </a:cubicBezTo>
                  <a:cubicBezTo>
                    <a:pt x="271" y="253"/>
                    <a:pt x="364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1" y="57"/>
                  </a:cubicBezTo>
                  <a:cubicBezTo>
                    <a:pt x="102" y="41"/>
                    <a:pt x="42" y="22"/>
                    <a:pt x="0" y="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14996">
              <a:extLst>
                <a:ext uri="{FF2B5EF4-FFF2-40B4-BE49-F238E27FC236}">
                  <a16:creationId xmlns:a16="http://schemas.microsoft.com/office/drawing/2014/main" xmlns="" id="{37E9BACC-8231-4F1B-80DE-0B12B0F5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6048375"/>
              <a:ext cx="1587" cy="25400"/>
            </a:xfrm>
            <a:custGeom>
              <a:avLst/>
              <a:gdLst>
                <a:gd name="T0" fmla="*/ 6 w 6"/>
                <a:gd name="T1" fmla="*/ 163 h 163"/>
                <a:gd name="T2" fmla="*/ 0 w 6"/>
                <a:gd name="T3" fmla="*/ 0 h 163"/>
                <a:gd name="T4" fmla="*/ 6 w 6"/>
                <a:gd name="T5" fmla="*/ 159 h 163"/>
                <a:gd name="T6" fmla="*/ 6 w 6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3">
                  <a:moveTo>
                    <a:pt x="6" y="163"/>
                  </a:moveTo>
                  <a:cubicBezTo>
                    <a:pt x="4" y="114"/>
                    <a:pt x="2" y="49"/>
                    <a:pt x="0" y="0"/>
                  </a:cubicBezTo>
                  <a:cubicBezTo>
                    <a:pt x="1" y="34"/>
                    <a:pt x="5" y="124"/>
                    <a:pt x="6" y="159"/>
                  </a:cubicBezTo>
                  <a:lnTo>
                    <a:pt x="6" y="163"/>
                  </a:ln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14998">
              <a:extLst>
                <a:ext uri="{FF2B5EF4-FFF2-40B4-BE49-F238E27FC236}">
                  <a16:creationId xmlns:a16="http://schemas.microsoft.com/office/drawing/2014/main" xmlns="" id="{46698272-D31E-4AAD-80E8-786DC0BF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6038851"/>
              <a:ext cx="225425" cy="65088"/>
            </a:xfrm>
            <a:custGeom>
              <a:avLst/>
              <a:gdLst>
                <a:gd name="T0" fmla="*/ 1477 w 1486"/>
                <a:gd name="T1" fmla="*/ 0 h 430"/>
                <a:gd name="T2" fmla="*/ 1484 w 1486"/>
                <a:gd name="T3" fmla="*/ 180 h 430"/>
                <a:gd name="T4" fmla="*/ 1302 w 1486"/>
                <a:gd name="T5" fmla="*/ 316 h 430"/>
                <a:gd name="T6" fmla="*/ 259 w 1486"/>
                <a:gd name="T7" fmla="*/ 371 h 430"/>
                <a:gd name="T8" fmla="*/ 7 w 1486"/>
                <a:gd name="T9" fmla="*/ 236 h 430"/>
                <a:gd name="T10" fmla="*/ 0 w 1486"/>
                <a:gd name="T11" fmla="*/ 56 h 430"/>
                <a:gd name="T12" fmla="*/ 252 w 1486"/>
                <a:gd name="T13" fmla="*/ 191 h 430"/>
                <a:gd name="T14" fmla="*/ 1295 w 1486"/>
                <a:gd name="T15" fmla="*/ 136 h 430"/>
                <a:gd name="T16" fmla="*/ 1477 w 1486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6" h="430">
                  <a:moveTo>
                    <a:pt x="1477" y="0"/>
                  </a:moveTo>
                  <a:cubicBezTo>
                    <a:pt x="1480" y="60"/>
                    <a:pt x="1482" y="120"/>
                    <a:pt x="1484" y="180"/>
                  </a:cubicBezTo>
                  <a:cubicBezTo>
                    <a:pt x="1486" y="226"/>
                    <a:pt x="1426" y="274"/>
                    <a:pt x="1302" y="316"/>
                  </a:cubicBezTo>
                  <a:cubicBezTo>
                    <a:pt x="1033" y="406"/>
                    <a:pt x="566" y="430"/>
                    <a:pt x="259" y="371"/>
                  </a:cubicBezTo>
                  <a:cubicBezTo>
                    <a:pt x="94" y="339"/>
                    <a:pt x="9" y="289"/>
                    <a:pt x="7" y="236"/>
                  </a:cubicBezTo>
                  <a:lnTo>
                    <a:pt x="0" y="56"/>
                  </a:lnTo>
                  <a:cubicBezTo>
                    <a:pt x="2" y="109"/>
                    <a:pt x="88" y="159"/>
                    <a:pt x="252" y="191"/>
                  </a:cubicBezTo>
                  <a:cubicBezTo>
                    <a:pt x="560" y="250"/>
                    <a:pt x="1026" y="226"/>
                    <a:pt x="1295" y="136"/>
                  </a:cubicBezTo>
                  <a:cubicBezTo>
                    <a:pt x="1419" y="94"/>
                    <a:pt x="1479" y="46"/>
                    <a:pt x="1477" y="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14999">
              <a:extLst>
                <a:ext uri="{FF2B5EF4-FFF2-40B4-BE49-F238E27FC236}">
                  <a16:creationId xmlns:a16="http://schemas.microsoft.com/office/drawing/2014/main" xmlns="" id="{9ABDE0C2-ECD6-4E46-A337-126C1FA24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275" y="6008688"/>
              <a:ext cx="249237" cy="68263"/>
            </a:xfrm>
            <a:custGeom>
              <a:avLst/>
              <a:gdLst>
                <a:gd name="T0" fmla="*/ 421 w 1649"/>
                <a:gd name="T1" fmla="*/ 358 h 445"/>
                <a:gd name="T2" fmla="*/ 1284 w 1649"/>
                <a:gd name="T3" fmla="*/ 312 h 445"/>
                <a:gd name="T4" fmla="*/ 1227 w 1649"/>
                <a:gd name="T5" fmla="*/ 88 h 445"/>
                <a:gd name="T6" fmla="*/ 364 w 1649"/>
                <a:gd name="T7" fmla="*/ 133 h 445"/>
                <a:gd name="T8" fmla="*/ 421 w 1649"/>
                <a:gd name="T9" fmla="*/ 358 h 445"/>
                <a:gd name="T10" fmla="*/ 1311 w 1649"/>
                <a:gd name="T11" fmla="*/ 60 h 445"/>
                <a:gd name="T12" fmla="*/ 1380 w 1649"/>
                <a:gd name="T13" fmla="*/ 331 h 445"/>
                <a:gd name="T14" fmla="*/ 338 w 1649"/>
                <a:gd name="T15" fmla="*/ 386 h 445"/>
                <a:gd name="T16" fmla="*/ 268 w 1649"/>
                <a:gd name="T17" fmla="*/ 115 h 445"/>
                <a:gd name="T18" fmla="*/ 1311 w 1649"/>
                <a:gd name="T19" fmla="*/ 6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9" h="445">
                  <a:moveTo>
                    <a:pt x="421" y="358"/>
                  </a:moveTo>
                  <a:cubicBezTo>
                    <a:pt x="676" y="407"/>
                    <a:pt x="1062" y="387"/>
                    <a:pt x="1284" y="312"/>
                  </a:cubicBezTo>
                  <a:cubicBezTo>
                    <a:pt x="1507" y="238"/>
                    <a:pt x="1481" y="137"/>
                    <a:pt x="1227" y="88"/>
                  </a:cubicBezTo>
                  <a:cubicBezTo>
                    <a:pt x="973" y="38"/>
                    <a:pt x="586" y="59"/>
                    <a:pt x="364" y="133"/>
                  </a:cubicBezTo>
                  <a:cubicBezTo>
                    <a:pt x="141" y="208"/>
                    <a:pt x="167" y="308"/>
                    <a:pt x="421" y="358"/>
                  </a:cubicBezTo>
                  <a:moveTo>
                    <a:pt x="1311" y="60"/>
                  </a:moveTo>
                  <a:cubicBezTo>
                    <a:pt x="1617" y="119"/>
                    <a:pt x="1649" y="241"/>
                    <a:pt x="1380" y="331"/>
                  </a:cubicBezTo>
                  <a:cubicBezTo>
                    <a:pt x="1111" y="421"/>
                    <a:pt x="645" y="445"/>
                    <a:pt x="338" y="386"/>
                  </a:cubicBezTo>
                  <a:cubicBezTo>
                    <a:pt x="31" y="326"/>
                    <a:pt x="0" y="205"/>
                    <a:pt x="268" y="115"/>
                  </a:cubicBezTo>
                  <a:cubicBezTo>
                    <a:pt x="537" y="25"/>
                    <a:pt x="1003" y="0"/>
                    <a:pt x="1311" y="60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15000">
              <a:extLst>
                <a:ext uri="{FF2B5EF4-FFF2-40B4-BE49-F238E27FC236}">
                  <a16:creationId xmlns:a16="http://schemas.microsoft.com/office/drawing/2014/main" xmlns="" id="{F31B1CAA-91D8-4E31-84ED-AE59C437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6015038"/>
              <a:ext cx="207962" cy="55563"/>
            </a:xfrm>
            <a:custGeom>
              <a:avLst/>
              <a:gdLst>
                <a:gd name="T0" fmla="*/ 1086 w 1366"/>
                <a:gd name="T1" fmla="*/ 50 h 369"/>
                <a:gd name="T2" fmla="*/ 1143 w 1366"/>
                <a:gd name="T3" fmla="*/ 274 h 369"/>
                <a:gd name="T4" fmla="*/ 280 w 1366"/>
                <a:gd name="T5" fmla="*/ 320 h 369"/>
                <a:gd name="T6" fmla="*/ 223 w 1366"/>
                <a:gd name="T7" fmla="*/ 95 h 369"/>
                <a:gd name="T8" fmla="*/ 1086 w 1366"/>
                <a:gd name="T9" fmla="*/ 5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369">
                  <a:moveTo>
                    <a:pt x="1086" y="50"/>
                  </a:moveTo>
                  <a:cubicBezTo>
                    <a:pt x="1340" y="99"/>
                    <a:pt x="1366" y="200"/>
                    <a:pt x="1143" y="274"/>
                  </a:cubicBezTo>
                  <a:cubicBezTo>
                    <a:pt x="921" y="349"/>
                    <a:pt x="534" y="369"/>
                    <a:pt x="280" y="320"/>
                  </a:cubicBezTo>
                  <a:cubicBezTo>
                    <a:pt x="26" y="270"/>
                    <a:pt x="0" y="170"/>
                    <a:pt x="223" y="95"/>
                  </a:cubicBezTo>
                  <a:cubicBezTo>
                    <a:pt x="445" y="21"/>
                    <a:pt x="832" y="0"/>
                    <a:pt x="1086" y="50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15001">
              <a:extLst>
                <a:ext uri="{FF2B5EF4-FFF2-40B4-BE49-F238E27FC236}">
                  <a16:creationId xmlns:a16="http://schemas.microsoft.com/office/drawing/2014/main" xmlns="" id="{F524C7CE-1239-4239-851E-014916BE5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6015038"/>
              <a:ext cx="188912" cy="33338"/>
            </a:xfrm>
            <a:custGeom>
              <a:avLst/>
              <a:gdLst>
                <a:gd name="T0" fmla="*/ 161 w 1244"/>
                <a:gd name="T1" fmla="*/ 118 h 217"/>
                <a:gd name="T2" fmla="*/ 1024 w 1244"/>
                <a:gd name="T3" fmla="*/ 72 h 217"/>
                <a:gd name="T4" fmla="*/ 1231 w 1244"/>
                <a:gd name="T5" fmla="*/ 174 h 217"/>
                <a:gd name="T6" fmla="*/ 1024 w 1244"/>
                <a:gd name="T7" fmla="*/ 50 h 217"/>
                <a:gd name="T8" fmla="*/ 161 w 1244"/>
                <a:gd name="T9" fmla="*/ 95 h 217"/>
                <a:gd name="T10" fmla="*/ 11 w 1244"/>
                <a:gd name="T11" fmla="*/ 217 h 217"/>
                <a:gd name="T12" fmla="*/ 161 w 1244"/>
                <a:gd name="T13" fmla="*/ 11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4" h="217">
                  <a:moveTo>
                    <a:pt x="161" y="118"/>
                  </a:moveTo>
                  <a:cubicBezTo>
                    <a:pt x="383" y="43"/>
                    <a:pt x="770" y="23"/>
                    <a:pt x="1024" y="72"/>
                  </a:cubicBezTo>
                  <a:cubicBezTo>
                    <a:pt x="1150" y="97"/>
                    <a:pt x="1220" y="134"/>
                    <a:pt x="1231" y="174"/>
                  </a:cubicBezTo>
                  <a:cubicBezTo>
                    <a:pt x="1244" y="126"/>
                    <a:pt x="1173" y="79"/>
                    <a:pt x="1024" y="50"/>
                  </a:cubicBezTo>
                  <a:cubicBezTo>
                    <a:pt x="770" y="0"/>
                    <a:pt x="383" y="21"/>
                    <a:pt x="161" y="95"/>
                  </a:cubicBezTo>
                  <a:cubicBezTo>
                    <a:pt x="49" y="133"/>
                    <a:pt x="0" y="177"/>
                    <a:pt x="11" y="217"/>
                  </a:cubicBezTo>
                  <a:cubicBezTo>
                    <a:pt x="20" y="183"/>
                    <a:pt x="69" y="148"/>
                    <a:pt x="161" y="118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15002">
              <a:extLst>
                <a:ext uri="{FF2B5EF4-FFF2-40B4-BE49-F238E27FC236}">
                  <a16:creationId xmlns:a16="http://schemas.microsoft.com/office/drawing/2014/main" xmlns="" id="{2D8D47EE-B407-4616-AC88-7867A9F4D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6059488"/>
              <a:ext cx="69850" cy="39688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176 h 267"/>
                <a:gd name="T4" fmla="*/ 188 w 463"/>
                <a:gd name="T5" fmla="*/ 237 h 267"/>
                <a:gd name="T6" fmla="*/ 463 w 463"/>
                <a:gd name="T7" fmla="*/ 267 h 267"/>
                <a:gd name="T8" fmla="*/ 463 w 463"/>
                <a:gd name="T9" fmla="*/ 87 h 267"/>
                <a:gd name="T10" fmla="*/ 181 w 463"/>
                <a:gd name="T11" fmla="*/ 57 h 267"/>
                <a:gd name="T12" fmla="*/ 0 w 463"/>
                <a:gd name="T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267">
                  <a:moveTo>
                    <a:pt x="0" y="0"/>
                  </a:moveTo>
                  <a:lnTo>
                    <a:pt x="0" y="176"/>
                  </a:lnTo>
                  <a:cubicBezTo>
                    <a:pt x="42" y="200"/>
                    <a:pt x="105" y="220"/>
                    <a:pt x="188" y="237"/>
                  </a:cubicBezTo>
                  <a:cubicBezTo>
                    <a:pt x="271" y="253"/>
                    <a:pt x="364" y="263"/>
                    <a:pt x="463" y="267"/>
                  </a:cubicBezTo>
                  <a:lnTo>
                    <a:pt x="463" y="87"/>
                  </a:lnTo>
                  <a:cubicBezTo>
                    <a:pt x="362" y="83"/>
                    <a:pt x="266" y="73"/>
                    <a:pt x="181" y="57"/>
                  </a:cubicBezTo>
                  <a:cubicBezTo>
                    <a:pt x="103" y="41"/>
                    <a:pt x="42" y="22"/>
                    <a:pt x="0" y="0"/>
                  </a:cubicBez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Rectangle 16988">
              <a:extLst>
                <a:ext uri="{FF2B5EF4-FFF2-40B4-BE49-F238E27FC236}">
                  <a16:creationId xmlns:a16="http://schemas.microsoft.com/office/drawing/2014/main" xmlns="" id="{670B7708-DDB7-450C-8731-E49BD4A7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4452938"/>
              <a:ext cx="860425" cy="758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Rectangle 16989">
              <a:extLst>
                <a:ext uri="{FF2B5EF4-FFF2-40B4-BE49-F238E27FC236}">
                  <a16:creationId xmlns:a16="http://schemas.microsoft.com/office/drawing/2014/main" xmlns="" id="{7BDA8523-D12E-45D3-8BA7-9864B7D77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287" y="4548188"/>
              <a:ext cx="350837" cy="14288"/>
            </a:xfrm>
            <a:prstGeom prst="rect">
              <a:avLst/>
            </a:prstGeom>
            <a:solidFill>
              <a:srgbClr val="D9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Rectangle 16990">
              <a:extLst>
                <a:ext uri="{FF2B5EF4-FFF2-40B4-BE49-F238E27FC236}">
                  <a16:creationId xmlns:a16="http://schemas.microsoft.com/office/drawing/2014/main" xmlns="" id="{92E11D78-85B1-4549-931F-976326ABD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287" y="5060950"/>
              <a:ext cx="17462" cy="142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" name="Rectangle 16991">
              <a:extLst>
                <a:ext uri="{FF2B5EF4-FFF2-40B4-BE49-F238E27FC236}">
                  <a16:creationId xmlns:a16="http://schemas.microsoft.com/office/drawing/2014/main" xmlns="" id="{8EEE0432-B04F-4223-93FD-1B3CC9FFA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287" y="5095875"/>
              <a:ext cx="295275" cy="14288"/>
            </a:xfrm>
            <a:prstGeom prst="rect">
              <a:avLst/>
            </a:prstGeom>
            <a:solidFill>
              <a:srgbClr val="D9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Rectangle 16992">
              <a:extLst>
                <a:ext uri="{FF2B5EF4-FFF2-40B4-BE49-F238E27FC236}">
                  <a16:creationId xmlns:a16="http://schemas.microsoft.com/office/drawing/2014/main" xmlns="" id="{A45701D1-7914-4B19-9642-4ADFDED4E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5060950"/>
              <a:ext cx="17462" cy="14288"/>
            </a:xfrm>
            <a:prstGeom prst="rect">
              <a:avLst/>
            </a:prstGeom>
            <a:solidFill>
              <a:srgbClr val="3BB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Rectangle 16993">
              <a:extLst>
                <a:ext uri="{FF2B5EF4-FFF2-40B4-BE49-F238E27FC236}">
                  <a16:creationId xmlns:a16="http://schemas.microsoft.com/office/drawing/2014/main" xmlns="" id="{9BD277D3-19FC-4B57-B7F7-C78F9380E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5095875"/>
              <a:ext cx="295275" cy="14288"/>
            </a:xfrm>
            <a:prstGeom prst="rect">
              <a:avLst/>
            </a:prstGeom>
            <a:solidFill>
              <a:srgbClr val="D9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Rectangle 16994">
              <a:extLst>
                <a:ext uri="{FF2B5EF4-FFF2-40B4-BE49-F238E27FC236}">
                  <a16:creationId xmlns:a16="http://schemas.microsoft.com/office/drawing/2014/main" xmlns="" id="{AFC0588E-9E42-4CF1-8207-67A90C9B8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287" y="4516438"/>
              <a:ext cx="114300" cy="14288"/>
            </a:xfrm>
            <a:prstGeom prst="rect">
              <a:avLst/>
            </a:prstGeom>
            <a:solidFill>
              <a:srgbClr val="D9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Rectangle 16995">
              <a:extLst>
                <a:ext uri="{FF2B5EF4-FFF2-40B4-BE49-F238E27FC236}">
                  <a16:creationId xmlns:a16="http://schemas.microsoft.com/office/drawing/2014/main" xmlns="" id="{21AE10AA-9CF4-4D45-974B-EC9E2A8CB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7" y="4591050"/>
              <a:ext cx="1587" cy="339725"/>
            </a:xfrm>
            <a:prstGeom prst="rect">
              <a:avLst/>
            </a:prstGeom>
            <a:solidFill>
              <a:srgbClr val="BA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Rectangle 16996">
              <a:extLst>
                <a:ext uri="{FF2B5EF4-FFF2-40B4-BE49-F238E27FC236}">
                  <a16:creationId xmlns:a16="http://schemas.microsoft.com/office/drawing/2014/main" xmlns="" id="{3EBBFE36-443E-4EFD-B982-E7DC4F7E4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4591050"/>
              <a:ext cx="1587" cy="339725"/>
            </a:xfrm>
            <a:prstGeom prst="rect">
              <a:avLst/>
            </a:prstGeom>
            <a:solidFill>
              <a:srgbClr val="BA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Rectangle 16997">
              <a:extLst>
                <a:ext uri="{FF2B5EF4-FFF2-40B4-BE49-F238E27FC236}">
                  <a16:creationId xmlns:a16="http://schemas.microsoft.com/office/drawing/2014/main" xmlns="" id="{474B0A5D-1360-4439-A3C4-5E73C22CE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862" y="4591050"/>
              <a:ext cx="1587" cy="339725"/>
            </a:xfrm>
            <a:prstGeom prst="rect">
              <a:avLst/>
            </a:prstGeom>
            <a:solidFill>
              <a:srgbClr val="BA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Rectangle 16998">
              <a:extLst>
                <a:ext uri="{FF2B5EF4-FFF2-40B4-BE49-F238E27FC236}">
                  <a16:creationId xmlns:a16="http://schemas.microsoft.com/office/drawing/2014/main" xmlns="" id="{AC179DAA-E3FA-4916-896C-179DA5DB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2" y="4591050"/>
              <a:ext cx="1587" cy="339725"/>
            </a:xfrm>
            <a:prstGeom prst="rect">
              <a:avLst/>
            </a:prstGeom>
            <a:solidFill>
              <a:srgbClr val="BA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6999">
              <a:extLst>
                <a:ext uri="{FF2B5EF4-FFF2-40B4-BE49-F238E27FC236}">
                  <a16:creationId xmlns:a16="http://schemas.microsoft.com/office/drawing/2014/main" xmlns="" id="{DAEA7C83-CCD3-4742-B9BC-4907A55B6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2" y="4591050"/>
              <a:ext cx="276225" cy="339725"/>
            </a:xfrm>
            <a:custGeom>
              <a:avLst/>
              <a:gdLst>
                <a:gd name="T0" fmla="*/ 174 w 174"/>
                <a:gd name="T1" fmla="*/ 214 h 214"/>
                <a:gd name="T2" fmla="*/ 0 w 174"/>
                <a:gd name="T3" fmla="*/ 214 h 214"/>
                <a:gd name="T4" fmla="*/ 0 w 174"/>
                <a:gd name="T5" fmla="*/ 214 h 214"/>
                <a:gd name="T6" fmla="*/ 0 w 174"/>
                <a:gd name="T7" fmla="*/ 0 h 214"/>
                <a:gd name="T8" fmla="*/ 87 w 174"/>
                <a:gd name="T9" fmla="*/ 0 h 214"/>
                <a:gd name="T10" fmla="*/ 87 w 174"/>
                <a:gd name="T11" fmla="*/ 214 h 214"/>
                <a:gd name="T12" fmla="*/ 87 w 174"/>
                <a:gd name="T13" fmla="*/ 214 h 214"/>
                <a:gd name="T14" fmla="*/ 87 w 174"/>
                <a:gd name="T15" fmla="*/ 0 h 214"/>
                <a:gd name="T16" fmla="*/ 174 w 174"/>
                <a:gd name="T17" fmla="*/ 0 h 214"/>
                <a:gd name="T18" fmla="*/ 174 w 174"/>
                <a:gd name="T19" fmla="*/ 214 h 214"/>
                <a:gd name="T20" fmla="*/ 174 w 174"/>
                <a:gd name="T2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14">
                  <a:moveTo>
                    <a:pt x="174" y="214"/>
                  </a:moveTo>
                  <a:lnTo>
                    <a:pt x="0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214"/>
                  </a:lnTo>
                  <a:lnTo>
                    <a:pt x="87" y="214"/>
                  </a:lnTo>
                  <a:lnTo>
                    <a:pt x="87" y="0"/>
                  </a:lnTo>
                  <a:lnTo>
                    <a:pt x="174" y="0"/>
                  </a:lnTo>
                  <a:lnTo>
                    <a:pt x="174" y="214"/>
                  </a:lnTo>
                  <a:lnTo>
                    <a:pt x="174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Rectangle 17000">
              <a:extLst>
                <a:ext uri="{FF2B5EF4-FFF2-40B4-BE49-F238E27FC236}">
                  <a16:creationId xmlns:a16="http://schemas.microsoft.com/office/drawing/2014/main" xmlns="" id="{66643CCF-4123-4FF3-985D-7103D405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7" y="4591050"/>
              <a:ext cx="1587" cy="339725"/>
            </a:xfrm>
            <a:prstGeom prst="rect">
              <a:avLst/>
            </a:prstGeom>
            <a:solidFill>
              <a:srgbClr val="D2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Rectangle 17001">
              <a:extLst>
                <a:ext uri="{FF2B5EF4-FFF2-40B4-BE49-F238E27FC236}">
                  <a16:creationId xmlns:a16="http://schemas.microsoft.com/office/drawing/2014/main" xmlns="" id="{2B05AF5A-A7D1-4CD4-AF78-6DBC295D2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4591050"/>
              <a:ext cx="1587" cy="339725"/>
            </a:xfrm>
            <a:prstGeom prst="rect">
              <a:avLst/>
            </a:prstGeom>
            <a:solidFill>
              <a:srgbClr val="D2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Rectangle 17002">
              <a:extLst>
                <a:ext uri="{FF2B5EF4-FFF2-40B4-BE49-F238E27FC236}">
                  <a16:creationId xmlns:a16="http://schemas.microsoft.com/office/drawing/2014/main" xmlns="" id="{2F035BEF-3508-43B4-A65F-34FA7317A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862" y="4591050"/>
              <a:ext cx="1587" cy="339725"/>
            </a:xfrm>
            <a:prstGeom prst="rect">
              <a:avLst/>
            </a:prstGeom>
            <a:solidFill>
              <a:srgbClr val="D2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17003">
              <a:extLst>
                <a:ext uri="{FF2B5EF4-FFF2-40B4-BE49-F238E27FC236}">
                  <a16:creationId xmlns:a16="http://schemas.microsoft.com/office/drawing/2014/main" xmlns="" id="{A8CD9095-9C6B-48C6-82EF-CDDD7B1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0" y="4589463"/>
              <a:ext cx="693737" cy="341313"/>
            </a:xfrm>
            <a:custGeom>
              <a:avLst/>
              <a:gdLst>
                <a:gd name="T0" fmla="*/ 0 w 437"/>
                <a:gd name="T1" fmla="*/ 1 h 215"/>
                <a:gd name="T2" fmla="*/ 0 w 437"/>
                <a:gd name="T3" fmla="*/ 1 h 215"/>
                <a:gd name="T4" fmla="*/ 436 w 437"/>
                <a:gd name="T5" fmla="*/ 1 h 215"/>
                <a:gd name="T6" fmla="*/ 436 w 437"/>
                <a:gd name="T7" fmla="*/ 215 h 215"/>
                <a:gd name="T8" fmla="*/ 1 w 437"/>
                <a:gd name="T9" fmla="*/ 215 h 215"/>
                <a:gd name="T10" fmla="*/ 1 w 437"/>
                <a:gd name="T11" fmla="*/ 1 h 215"/>
                <a:gd name="T12" fmla="*/ 0 w 437"/>
                <a:gd name="T13" fmla="*/ 1 h 215"/>
                <a:gd name="T14" fmla="*/ 0 w 437"/>
                <a:gd name="T15" fmla="*/ 1 h 215"/>
                <a:gd name="T16" fmla="*/ 0 w 437"/>
                <a:gd name="T17" fmla="*/ 1 h 215"/>
                <a:gd name="T18" fmla="*/ 0 w 437"/>
                <a:gd name="T19" fmla="*/ 1 h 215"/>
                <a:gd name="T20" fmla="*/ 0 w 437"/>
                <a:gd name="T21" fmla="*/ 215 h 215"/>
                <a:gd name="T22" fmla="*/ 437 w 437"/>
                <a:gd name="T23" fmla="*/ 215 h 215"/>
                <a:gd name="T24" fmla="*/ 437 w 437"/>
                <a:gd name="T25" fmla="*/ 0 h 215"/>
                <a:gd name="T26" fmla="*/ 0 w 437"/>
                <a:gd name="T27" fmla="*/ 0 h 215"/>
                <a:gd name="T28" fmla="*/ 0 w 437"/>
                <a:gd name="T29" fmla="*/ 1 h 215"/>
                <a:gd name="T30" fmla="*/ 0 w 437"/>
                <a:gd name="T31" fmla="*/ 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7" h="215">
                  <a:moveTo>
                    <a:pt x="0" y="1"/>
                  </a:moveTo>
                  <a:lnTo>
                    <a:pt x="0" y="1"/>
                  </a:lnTo>
                  <a:lnTo>
                    <a:pt x="436" y="1"/>
                  </a:lnTo>
                  <a:lnTo>
                    <a:pt x="436" y="215"/>
                  </a:lnTo>
                  <a:lnTo>
                    <a:pt x="1" y="215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15"/>
                  </a:lnTo>
                  <a:lnTo>
                    <a:pt x="437" y="215"/>
                  </a:lnTo>
                  <a:lnTo>
                    <a:pt x="437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Rectangle 17004">
              <a:extLst>
                <a:ext uri="{FF2B5EF4-FFF2-40B4-BE49-F238E27FC236}">
                  <a16:creationId xmlns:a16="http://schemas.microsoft.com/office/drawing/2014/main" xmlns="" id="{094EF499-6115-4BFD-AFCD-D4A289F2C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050" y="4873625"/>
              <a:ext cx="692150" cy="1588"/>
            </a:xfrm>
            <a:prstGeom prst="rect">
              <a:avLst/>
            </a:prstGeom>
            <a:solidFill>
              <a:srgbClr val="BA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Rectangle 17005">
              <a:extLst>
                <a:ext uri="{FF2B5EF4-FFF2-40B4-BE49-F238E27FC236}">
                  <a16:creationId xmlns:a16="http://schemas.microsoft.com/office/drawing/2014/main" xmlns="" id="{57C513E4-165F-4AD9-BEFF-FE3B57925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050" y="4816475"/>
              <a:ext cx="692150" cy="1588"/>
            </a:xfrm>
            <a:prstGeom prst="rect">
              <a:avLst/>
            </a:prstGeom>
            <a:solidFill>
              <a:srgbClr val="BA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Rectangle 17006">
              <a:extLst>
                <a:ext uri="{FF2B5EF4-FFF2-40B4-BE49-F238E27FC236}">
                  <a16:creationId xmlns:a16="http://schemas.microsoft.com/office/drawing/2014/main" xmlns="" id="{2326829F-81F4-41FA-9E8C-D2889B1F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050" y="4759325"/>
              <a:ext cx="692150" cy="1588"/>
            </a:xfrm>
            <a:prstGeom prst="rect">
              <a:avLst/>
            </a:prstGeom>
            <a:solidFill>
              <a:srgbClr val="BA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20" name="Group 17208">
              <a:extLst>
                <a:ext uri="{FF2B5EF4-FFF2-40B4-BE49-F238E27FC236}">
                  <a16:creationId xmlns:a16="http://schemas.microsoft.com/office/drawing/2014/main" xmlns="" id="{6F02C4AA-6778-4D6F-9296-130E4770B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9125" y="4041775"/>
              <a:ext cx="2705100" cy="2024063"/>
              <a:chOff x="1990" y="2546"/>
              <a:chExt cx="1704" cy="1275"/>
            </a:xfrm>
          </p:grpSpPr>
          <p:sp>
            <p:nvSpPr>
              <p:cNvPr id="270" name="Rectangle 17008">
                <a:extLst>
                  <a:ext uri="{FF2B5EF4-FFF2-40B4-BE49-F238E27FC236}">
                    <a16:creationId xmlns:a16="http://schemas.microsoft.com/office/drawing/2014/main" xmlns="" id="{86F4BF0F-1931-4A3F-8A7C-C403E827E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" y="2963"/>
                <a:ext cx="436" cy="1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1" name="Rectangle 17009">
                <a:extLst>
                  <a:ext uri="{FF2B5EF4-FFF2-40B4-BE49-F238E27FC236}">
                    <a16:creationId xmlns:a16="http://schemas.microsoft.com/office/drawing/2014/main" xmlns="" id="{4053F020-5508-4F99-9B0E-DD54835F3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" y="2927"/>
                <a:ext cx="436" cy="1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2" name="Freeform 17010">
                <a:extLst>
                  <a:ext uri="{FF2B5EF4-FFF2-40B4-BE49-F238E27FC236}">
                    <a16:creationId xmlns:a16="http://schemas.microsoft.com/office/drawing/2014/main" xmlns="" id="{A1C1B89B-184C-4B91-87ED-5013195E4D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" y="3099"/>
                <a:ext cx="6" cy="10"/>
              </a:xfrm>
              <a:custGeom>
                <a:avLst/>
                <a:gdLst>
                  <a:gd name="T0" fmla="*/ 13 w 66"/>
                  <a:gd name="T1" fmla="*/ 50 h 100"/>
                  <a:gd name="T2" fmla="*/ 33 w 66"/>
                  <a:gd name="T3" fmla="*/ 90 h 100"/>
                  <a:gd name="T4" fmla="*/ 53 w 66"/>
                  <a:gd name="T5" fmla="*/ 50 h 100"/>
                  <a:gd name="T6" fmla="*/ 33 w 66"/>
                  <a:gd name="T7" fmla="*/ 10 h 100"/>
                  <a:gd name="T8" fmla="*/ 13 w 66"/>
                  <a:gd name="T9" fmla="*/ 50 h 100"/>
                  <a:gd name="T10" fmla="*/ 66 w 66"/>
                  <a:gd name="T11" fmla="*/ 49 h 100"/>
                  <a:gd name="T12" fmla="*/ 32 w 66"/>
                  <a:gd name="T13" fmla="*/ 100 h 100"/>
                  <a:gd name="T14" fmla="*/ 0 w 66"/>
                  <a:gd name="T15" fmla="*/ 50 h 100"/>
                  <a:gd name="T16" fmla="*/ 34 w 66"/>
                  <a:gd name="T17" fmla="*/ 0 h 100"/>
                  <a:gd name="T18" fmla="*/ 66 w 66"/>
                  <a:gd name="T19" fmla="*/ 4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00">
                    <a:moveTo>
                      <a:pt x="13" y="50"/>
                    </a:moveTo>
                    <a:cubicBezTo>
                      <a:pt x="13" y="76"/>
                      <a:pt x="21" y="90"/>
                      <a:pt x="33" y="90"/>
                    </a:cubicBezTo>
                    <a:cubicBezTo>
                      <a:pt x="46" y="90"/>
                      <a:pt x="53" y="74"/>
                      <a:pt x="53" y="50"/>
                    </a:cubicBezTo>
                    <a:cubicBezTo>
                      <a:pt x="53" y="26"/>
                      <a:pt x="47" y="10"/>
                      <a:pt x="33" y="10"/>
                    </a:cubicBezTo>
                    <a:cubicBezTo>
                      <a:pt x="21" y="10"/>
                      <a:pt x="13" y="24"/>
                      <a:pt x="13" y="50"/>
                    </a:cubicBezTo>
                    <a:close/>
                    <a:moveTo>
                      <a:pt x="66" y="49"/>
                    </a:moveTo>
                    <a:cubicBezTo>
                      <a:pt x="66" y="82"/>
                      <a:pt x="54" y="100"/>
                      <a:pt x="32" y="100"/>
                    </a:cubicBezTo>
                    <a:cubicBezTo>
                      <a:pt x="13" y="100"/>
                      <a:pt x="0" y="82"/>
                      <a:pt x="0" y="50"/>
                    </a:cubicBezTo>
                    <a:cubicBezTo>
                      <a:pt x="0" y="18"/>
                      <a:pt x="14" y="0"/>
                      <a:pt x="34" y="0"/>
                    </a:cubicBezTo>
                    <a:cubicBezTo>
                      <a:pt x="54" y="0"/>
                      <a:pt x="66" y="18"/>
                      <a:pt x="66" y="49"/>
                    </a:cubicBez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3" name="Freeform 17011">
                <a:extLst>
                  <a:ext uri="{FF2B5EF4-FFF2-40B4-BE49-F238E27FC236}">
                    <a16:creationId xmlns:a16="http://schemas.microsoft.com/office/drawing/2014/main" xmlns="" id="{79D19FBD-EF82-4951-B32D-9E36B4A52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3063"/>
                <a:ext cx="3" cy="10"/>
              </a:xfrm>
              <a:custGeom>
                <a:avLst/>
                <a:gdLst>
                  <a:gd name="T0" fmla="*/ 2 w 3"/>
                  <a:gd name="T1" fmla="*/ 2 h 10"/>
                  <a:gd name="T2" fmla="*/ 2 w 3"/>
                  <a:gd name="T3" fmla="*/ 2 h 10"/>
                  <a:gd name="T4" fmla="*/ 1 w 3"/>
                  <a:gd name="T5" fmla="*/ 3 h 10"/>
                  <a:gd name="T6" fmla="*/ 0 w 3"/>
                  <a:gd name="T7" fmla="*/ 2 h 10"/>
                  <a:gd name="T8" fmla="*/ 2 w 3"/>
                  <a:gd name="T9" fmla="*/ 0 h 10"/>
                  <a:gd name="T10" fmla="*/ 3 w 3"/>
                  <a:gd name="T11" fmla="*/ 0 h 10"/>
                  <a:gd name="T12" fmla="*/ 3 w 3"/>
                  <a:gd name="T13" fmla="*/ 10 h 10"/>
                  <a:gd name="T14" fmla="*/ 2 w 3"/>
                  <a:gd name="T15" fmla="*/ 10 h 10"/>
                  <a:gd name="T16" fmla="*/ 2 w 3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2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4" name="Freeform 17012">
                <a:extLst>
                  <a:ext uri="{FF2B5EF4-FFF2-40B4-BE49-F238E27FC236}">
                    <a16:creationId xmlns:a16="http://schemas.microsoft.com/office/drawing/2014/main" xmlns="" id="{1EA1520E-76FE-4E77-8C42-EED2DB57F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" y="3063"/>
                <a:ext cx="6" cy="10"/>
              </a:xfrm>
              <a:custGeom>
                <a:avLst/>
                <a:gdLst>
                  <a:gd name="T0" fmla="*/ 13 w 66"/>
                  <a:gd name="T1" fmla="*/ 51 h 100"/>
                  <a:gd name="T2" fmla="*/ 33 w 66"/>
                  <a:gd name="T3" fmla="*/ 90 h 100"/>
                  <a:gd name="T4" fmla="*/ 53 w 66"/>
                  <a:gd name="T5" fmla="*/ 50 h 100"/>
                  <a:gd name="T6" fmla="*/ 33 w 66"/>
                  <a:gd name="T7" fmla="*/ 10 h 100"/>
                  <a:gd name="T8" fmla="*/ 13 w 66"/>
                  <a:gd name="T9" fmla="*/ 51 h 100"/>
                  <a:gd name="T10" fmla="*/ 66 w 66"/>
                  <a:gd name="T11" fmla="*/ 49 h 100"/>
                  <a:gd name="T12" fmla="*/ 32 w 66"/>
                  <a:gd name="T13" fmla="*/ 100 h 100"/>
                  <a:gd name="T14" fmla="*/ 0 w 66"/>
                  <a:gd name="T15" fmla="*/ 51 h 100"/>
                  <a:gd name="T16" fmla="*/ 34 w 66"/>
                  <a:gd name="T17" fmla="*/ 0 h 100"/>
                  <a:gd name="T18" fmla="*/ 66 w 66"/>
                  <a:gd name="T19" fmla="*/ 4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00">
                    <a:moveTo>
                      <a:pt x="13" y="51"/>
                    </a:moveTo>
                    <a:cubicBezTo>
                      <a:pt x="13" y="76"/>
                      <a:pt x="21" y="90"/>
                      <a:pt x="33" y="90"/>
                    </a:cubicBezTo>
                    <a:cubicBezTo>
                      <a:pt x="46" y="90"/>
                      <a:pt x="53" y="75"/>
                      <a:pt x="53" y="50"/>
                    </a:cubicBezTo>
                    <a:cubicBezTo>
                      <a:pt x="53" y="26"/>
                      <a:pt x="47" y="10"/>
                      <a:pt x="33" y="10"/>
                    </a:cubicBezTo>
                    <a:cubicBezTo>
                      <a:pt x="21" y="10"/>
                      <a:pt x="13" y="24"/>
                      <a:pt x="13" y="51"/>
                    </a:cubicBezTo>
                    <a:close/>
                    <a:moveTo>
                      <a:pt x="66" y="49"/>
                    </a:moveTo>
                    <a:cubicBezTo>
                      <a:pt x="66" y="82"/>
                      <a:pt x="54" y="100"/>
                      <a:pt x="32" y="100"/>
                    </a:cubicBezTo>
                    <a:cubicBezTo>
                      <a:pt x="13" y="100"/>
                      <a:pt x="0" y="83"/>
                      <a:pt x="0" y="51"/>
                    </a:cubicBezTo>
                    <a:cubicBezTo>
                      <a:pt x="0" y="18"/>
                      <a:pt x="14" y="0"/>
                      <a:pt x="34" y="0"/>
                    </a:cubicBezTo>
                    <a:cubicBezTo>
                      <a:pt x="54" y="0"/>
                      <a:pt x="66" y="18"/>
                      <a:pt x="66" y="49"/>
                    </a:cubicBez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5" name="Freeform 17013">
                <a:extLst>
                  <a:ext uri="{FF2B5EF4-FFF2-40B4-BE49-F238E27FC236}">
                    <a16:creationId xmlns:a16="http://schemas.microsoft.com/office/drawing/2014/main" xmlns="" id="{C32F3A87-6914-465A-8A23-8BCB1BFBB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3027"/>
                <a:ext cx="6" cy="10"/>
              </a:xfrm>
              <a:custGeom>
                <a:avLst/>
                <a:gdLst>
                  <a:gd name="T0" fmla="*/ 0 w 62"/>
                  <a:gd name="T1" fmla="*/ 99 h 99"/>
                  <a:gd name="T2" fmla="*/ 0 w 62"/>
                  <a:gd name="T3" fmla="*/ 91 h 99"/>
                  <a:gd name="T4" fmla="*/ 10 w 62"/>
                  <a:gd name="T5" fmla="*/ 81 h 99"/>
                  <a:gd name="T6" fmla="*/ 46 w 62"/>
                  <a:gd name="T7" fmla="*/ 30 h 99"/>
                  <a:gd name="T8" fmla="*/ 27 w 62"/>
                  <a:gd name="T9" fmla="*/ 11 h 99"/>
                  <a:gd name="T10" fmla="*/ 6 w 62"/>
                  <a:gd name="T11" fmla="*/ 19 h 99"/>
                  <a:gd name="T12" fmla="*/ 2 w 62"/>
                  <a:gd name="T13" fmla="*/ 10 h 99"/>
                  <a:gd name="T14" fmla="*/ 30 w 62"/>
                  <a:gd name="T15" fmla="*/ 0 h 99"/>
                  <a:gd name="T16" fmla="*/ 59 w 62"/>
                  <a:gd name="T17" fmla="*/ 29 h 99"/>
                  <a:gd name="T18" fmla="*/ 26 w 62"/>
                  <a:gd name="T19" fmla="*/ 81 h 99"/>
                  <a:gd name="T20" fmla="*/ 18 w 62"/>
                  <a:gd name="T21" fmla="*/ 88 h 99"/>
                  <a:gd name="T22" fmla="*/ 18 w 62"/>
                  <a:gd name="T23" fmla="*/ 88 h 99"/>
                  <a:gd name="T24" fmla="*/ 62 w 62"/>
                  <a:gd name="T25" fmla="*/ 88 h 99"/>
                  <a:gd name="T26" fmla="*/ 62 w 62"/>
                  <a:gd name="T27" fmla="*/ 99 h 99"/>
                  <a:gd name="T28" fmla="*/ 0 w 62"/>
                  <a:gd name="T2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99">
                    <a:moveTo>
                      <a:pt x="0" y="99"/>
                    </a:moveTo>
                    <a:lnTo>
                      <a:pt x="0" y="91"/>
                    </a:lnTo>
                    <a:lnTo>
                      <a:pt x="10" y="81"/>
                    </a:lnTo>
                    <a:cubicBezTo>
                      <a:pt x="35" y="57"/>
                      <a:pt x="46" y="45"/>
                      <a:pt x="46" y="30"/>
                    </a:cubicBezTo>
                    <a:cubicBezTo>
                      <a:pt x="46" y="20"/>
                      <a:pt x="41" y="11"/>
                      <a:pt x="27" y="11"/>
                    </a:cubicBezTo>
                    <a:cubicBezTo>
                      <a:pt x="18" y="11"/>
                      <a:pt x="11" y="16"/>
                      <a:pt x="6" y="19"/>
                    </a:cubicBezTo>
                    <a:lnTo>
                      <a:pt x="2" y="10"/>
                    </a:lnTo>
                    <a:cubicBezTo>
                      <a:pt x="9" y="5"/>
                      <a:pt x="19" y="0"/>
                      <a:pt x="30" y="0"/>
                    </a:cubicBezTo>
                    <a:cubicBezTo>
                      <a:pt x="51" y="0"/>
                      <a:pt x="59" y="15"/>
                      <a:pt x="59" y="29"/>
                    </a:cubicBezTo>
                    <a:cubicBezTo>
                      <a:pt x="59" y="46"/>
                      <a:pt x="46" y="61"/>
                      <a:pt x="26" y="81"/>
                    </a:cubicBezTo>
                    <a:lnTo>
                      <a:pt x="18" y="88"/>
                    </a:lnTo>
                    <a:lnTo>
                      <a:pt x="18" y="88"/>
                    </a:lnTo>
                    <a:lnTo>
                      <a:pt x="62" y="88"/>
                    </a:lnTo>
                    <a:lnTo>
                      <a:pt x="62" y="99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6" name="Freeform 17014">
                <a:extLst>
                  <a:ext uri="{FF2B5EF4-FFF2-40B4-BE49-F238E27FC236}">
                    <a16:creationId xmlns:a16="http://schemas.microsoft.com/office/drawing/2014/main" xmlns="" id="{DA0D991A-55B7-4127-8E48-A5EB03B8DA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" y="3027"/>
                <a:ext cx="6" cy="10"/>
              </a:xfrm>
              <a:custGeom>
                <a:avLst/>
                <a:gdLst>
                  <a:gd name="T0" fmla="*/ 13 w 66"/>
                  <a:gd name="T1" fmla="*/ 51 h 101"/>
                  <a:gd name="T2" fmla="*/ 33 w 66"/>
                  <a:gd name="T3" fmla="*/ 90 h 101"/>
                  <a:gd name="T4" fmla="*/ 53 w 66"/>
                  <a:gd name="T5" fmla="*/ 50 h 101"/>
                  <a:gd name="T6" fmla="*/ 33 w 66"/>
                  <a:gd name="T7" fmla="*/ 11 h 101"/>
                  <a:gd name="T8" fmla="*/ 13 w 66"/>
                  <a:gd name="T9" fmla="*/ 51 h 101"/>
                  <a:gd name="T10" fmla="*/ 66 w 66"/>
                  <a:gd name="T11" fmla="*/ 49 h 101"/>
                  <a:gd name="T12" fmla="*/ 32 w 66"/>
                  <a:gd name="T13" fmla="*/ 101 h 101"/>
                  <a:gd name="T14" fmla="*/ 0 w 66"/>
                  <a:gd name="T15" fmla="*/ 51 h 101"/>
                  <a:gd name="T16" fmla="*/ 34 w 66"/>
                  <a:gd name="T17" fmla="*/ 0 h 101"/>
                  <a:gd name="T18" fmla="*/ 66 w 66"/>
                  <a:gd name="T19" fmla="*/ 4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01">
                    <a:moveTo>
                      <a:pt x="13" y="51"/>
                    </a:moveTo>
                    <a:cubicBezTo>
                      <a:pt x="13" y="76"/>
                      <a:pt x="21" y="90"/>
                      <a:pt x="33" y="90"/>
                    </a:cubicBezTo>
                    <a:cubicBezTo>
                      <a:pt x="46" y="90"/>
                      <a:pt x="53" y="75"/>
                      <a:pt x="53" y="50"/>
                    </a:cubicBezTo>
                    <a:cubicBezTo>
                      <a:pt x="53" y="26"/>
                      <a:pt x="47" y="11"/>
                      <a:pt x="33" y="11"/>
                    </a:cubicBezTo>
                    <a:cubicBezTo>
                      <a:pt x="21" y="11"/>
                      <a:pt x="13" y="25"/>
                      <a:pt x="13" y="51"/>
                    </a:cubicBezTo>
                    <a:close/>
                    <a:moveTo>
                      <a:pt x="66" y="49"/>
                    </a:moveTo>
                    <a:cubicBezTo>
                      <a:pt x="66" y="82"/>
                      <a:pt x="54" y="101"/>
                      <a:pt x="32" y="101"/>
                    </a:cubicBezTo>
                    <a:cubicBezTo>
                      <a:pt x="13" y="101"/>
                      <a:pt x="0" y="83"/>
                      <a:pt x="0" y="51"/>
                    </a:cubicBezTo>
                    <a:cubicBezTo>
                      <a:pt x="0" y="18"/>
                      <a:pt x="14" y="0"/>
                      <a:pt x="34" y="0"/>
                    </a:cubicBezTo>
                    <a:cubicBezTo>
                      <a:pt x="54" y="0"/>
                      <a:pt x="66" y="19"/>
                      <a:pt x="66" y="49"/>
                    </a:cubicBez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7" name="Freeform 17015">
                <a:extLst>
                  <a:ext uri="{FF2B5EF4-FFF2-40B4-BE49-F238E27FC236}">
                    <a16:creationId xmlns:a16="http://schemas.microsoft.com/office/drawing/2014/main" xmlns="" id="{FEFE4461-8FD0-496C-AC8B-9BAFEE28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92"/>
                <a:ext cx="6" cy="9"/>
              </a:xfrm>
              <a:custGeom>
                <a:avLst/>
                <a:gdLst>
                  <a:gd name="T0" fmla="*/ 4 w 61"/>
                  <a:gd name="T1" fmla="*/ 83 h 100"/>
                  <a:gd name="T2" fmla="*/ 26 w 61"/>
                  <a:gd name="T3" fmla="*/ 89 h 100"/>
                  <a:gd name="T4" fmla="*/ 47 w 61"/>
                  <a:gd name="T5" fmla="*/ 70 h 100"/>
                  <a:gd name="T6" fmla="*/ 22 w 61"/>
                  <a:gd name="T7" fmla="*/ 51 h 100"/>
                  <a:gd name="T8" fmla="*/ 15 w 61"/>
                  <a:gd name="T9" fmla="*/ 51 h 100"/>
                  <a:gd name="T10" fmla="*/ 15 w 61"/>
                  <a:gd name="T11" fmla="*/ 41 h 100"/>
                  <a:gd name="T12" fmla="*/ 22 w 61"/>
                  <a:gd name="T13" fmla="*/ 41 h 100"/>
                  <a:gd name="T14" fmla="*/ 44 w 61"/>
                  <a:gd name="T15" fmla="*/ 25 h 100"/>
                  <a:gd name="T16" fmla="*/ 27 w 61"/>
                  <a:gd name="T17" fmla="*/ 10 h 100"/>
                  <a:gd name="T18" fmla="*/ 8 w 61"/>
                  <a:gd name="T19" fmla="*/ 17 h 100"/>
                  <a:gd name="T20" fmla="*/ 4 w 61"/>
                  <a:gd name="T21" fmla="*/ 7 h 100"/>
                  <a:gd name="T22" fmla="*/ 30 w 61"/>
                  <a:gd name="T23" fmla="*/ 0 h 100"/>
                  <a:gd name="T24" fmla="*/ 57 w 61"/>
                  <a:gd name="T25" fmla="*/ 23 h 100"/>
                  <a:gd name="T26" fmla="*/ 39 w 61"/>
                  <a:gd name="T27" fmla="*/ 45 h 100"/>
                  <a:gd name="T28" fmla="*/ 39 w 61"/>
                  <a:gd name="T29" fmla="*/ 46 h 100"/>
                  <a:gd name="T30" fmla="*/ 61 w 61"/>
                  <a:gd name="T31" fmla="*/ 71 h 100"/>
                  <a:gd name="T32" fmla="*/ 26 w 61"/>
                  <a:gd name="T33" fmla="*/ 100 h 100"/>
                  <a:gd name="T34" fmla="*/ 0 w 61"/>
                  <a:gd name="T35" fmla="*/ 93 h 100"/>
                  <a:gd name="T36" fmla="*/ 4 w 61"/>
                  <a:gd name="T37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100">
                    <a:moveTo>
                      <a:pt x="4" y="83"/>
                    </a:moveTo>
                    <a:cubicBezTo>
                      <a:pt x="8" y="85"/>
                      <a:pt x="16" y="89"/>
                      <a:pt x="26" y="89"/>
                    </a:cubicBezTo>
                    <a:cubicBezTo>
                      <a:pt x="42" y="89"/>
                      <a:pt x="48" y="78"/>
                      <a:pt x="47" y="70"/>
                    </a:cubicBezTo>
                    <a:cubicBezTo>
                      <a:pt x="47" y="57"/>
                      <a:pt x="35" y="51"/>
                      <a:pt x="22" y="51"/>
                    </a:cubicBezTo>
                    <a:lnTo>
                      <a:pt x="15" y="51"/>
                    </a:lnTo>
                    <a:lnTo>
                      <a:pt x="15" y="41"/>
                    </a:lnTo>
                    <a:lnTo>
                      <a:pt x="22" y="41"/>
                    </a:lnTo>
                    <a:cubicBezTo>
                      <a:pt x="32" y="41"/>
                      <a:pt x="44" y="36"/>
                      <a:pt x="44" y="25"/>
                    </a:cubicBezTo>
                    <a:cubicBezTo>
                      <a:pt x="44" y="17"/>
                      <a:pt x="39" y="10"/>
                      <a:pt x="27" y="10"/>
                    </a:cubicBezTo>
                    <a:cubicBezTo>
                      <a:pt x="19" y="10"/>
                      <a:pt x="12" y="14"/>
                      <a:pt x="8" y="17"/>
                    </a:cubicBezTo>
                    <a:lnTo>
                      <a:pt x="4" y="7"/>
                    </a:lnTo>
                    <a:cubicBezTo>
                      <a:pt x="9" y="3"/>
                      <a:pt x="19" y="0"/>
                      <a:pt x="30" y="0"/>
                    </a:cubicBezTo>
                    <a:cubicBezTo>
                      <a:pt x="49" y="0"/>
                      <a:pt x="57" y="11"/>
                      <a:pt x="57" y="23"/>
                    </a:cubicBezTo>
                    <a:cubicBezTo>
                      <a:pt x="57" y="33"/>
                      <a:pt x="51" y="41"/>
                      <a:pt x="39" y="45"/>
                    </a:cubicBezTo>
                    <a:lnTo>
                      <a:pt x="39" y="46"/>
                    </a:lnTo>
                    <a:cubicBezTo>
                      <a:pt x="51" y="48"/>
                      <a:pt x="61" y="57"/>
                      <a:pt x="61" y="71"/>
                    </a:cubicBezTo>
                    <a:cubicBezTo>
                      <a:pt x="61" y="86"/>
                      <a:pt x="49" y="100"/>
                      <a:pt x="26" y="100"/>
                    </a:cubicBezTo>
                    <a:cubicBezTo>
                      <a:pt x="15" y="100"/>
                      <a:pt x="5" y="96"/>
                      <a:pt x="0" y="93"/>
                    </a:cubicBezTo>
                    <a:lnTo>
                      <a:pt x="4" y="83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8" name="Freeform 17016">
                <a:extLst>
                  <a:ext uri="{FF2B5EF4-FFF2-40B4-BE49-F238E27FC236}">
                    <a16:creationId xmlns:a16="http://schemas.microsoft.com/office/drawing/2014/main" xmlns="" id="{47182BBD-C149-4AE2-905F-00F3D6256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" y="2992"/>
                <a:ext cx="6" cy="9"/>
              </a:xfrm>
              <a:custGeom>
                <a:avLst/>
                <a:gdLst>
                  <a:gd name="T0" fmla="*/ 13 w 66"/>
                  <a:gd name="T1" fmla="*/ 50 h 100"/>
                  <a:gd name="T2" fmla="*/ 33 w 66"/>
                  <a:gd name="T3" fmla="*/ 90 h 100"/>
                  <a:gd name="T4" fmla="*/ 53 w 66"/>
                  <a:gd name="T5" fmla="*/ 49 h 100"/>
                  <a:gd name="T6" fmla="*/ 33 w 66"/>
                  <a:gd name="T7" fmla="*/ 10 h 100"/>
                  <a:gd name="T8" fmla="*/ 13 w 66"/>
                  <a:gd name="T9" fmla="*/ 50 h 100"/>
                  <a:gd name="T10" fmla="*/ 66 w 66"/>
                  <a:gd name="T11" fmla="*/ 49 h 100"/>
                  <a:gd name="T12" fmla="*/ 32 w 66"/>
                  <a:gd name="T13" fmla="*/ 100 h 100"/>
                  <a:gd name="T14" fmla="*/ 0 w 66"/>
                  <a:gd name="T15" fmla="*/ 50 h 100"/>
                  <a:gd name="T16" fmla="*/ 34 w 66"/>
                  <a:gd name="T17" fmla="*/ 0 h 100"/>
                  <a:gd name="T18" fmla="*/ 66 w 66"/>
                  <a:gd name="T19" fmla="*/ 4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00">
                    <a:moveTo>
                      <a:pt x="13" y="50"/>
                    </a:moveTo>
                    <a:cubicBezTo>
                      <a:pt x="13" y="75"/>
                      <a:pt x="21" y="90"/>
                      <a:pt x="33" y="90"/>
                    </a:cubicBezTo>
                    <a:cubicBezTo>
                      <a:pt x="46" y="90"/>
                      <a:pt x="53" y="74"/>
                      <a:pt x="53" y="49"/>
                    </a:cubicBezTo>
                    <a:cubicBezTo>
                      <a:pt x="53" y="25"/>
                      <a:pt x="47" y="10"/>
                      <a:pt x="33" y="10"/>
                    </a:cubicBezTo>
                    <a:cubicBezTo>
                      <a:pt x="21" y="10"/>
                      <a:pt x="13" y="24"/>
                      <a:pt x="13" y="50"/>
                    </a:cubicBezTo>
                    <a:close/>
                    <a:moveTo>
                      <a:pt x="66" y="49"/>
                    </a:moveTo>
                    <a:cubicBezTo>
                      <a:pt x="66" y="82"/>
                      <a:pt x="54" y="100"/>
                      <a:pt x="32" y="100"/>
                    </a:cubicBezTo>
                    <a:cubicBezTo>
                      <a:pt x="13" y="100"/>
                      <a:pt x="0" y="82"/>
                      <a:pt x="0" y="50"/>
                    </a:cubicBezTo>
                    <a:cubicBezTo>
                      <a:pt x="0" y="17"/>
                      <a:pt x="14" y="0"/>
                      <a:pt x="34" y="0"/>
                    </a:cubicBezTo>
                    <a:cubicBezTo>
                      <a:pt x="54" y="0"/>
                      <a:pt x="66" y="18"/>
                      <a:pt x="66" y="49"/>
                    </a:cubicBez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9" name="Freeform 17017">
                <a:extLst>
                  <a:ext uri="{FF2B5EF4-FFF2-40B4-BE49-F238E27FC236}">
                    <a16:creationId xmlns:a16="http://schemas.microsoft.com/office/drawing/2014/main" xmlns="" id="{0F0D794F-BE1E-4BF3-87A7-7FC769C235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1" y="2956"/>
                <a:ext cx="7" cy="9"/>
              </a:xfrm>
              <a:custGeom>
                <a:avLst/>
                <a:gdLst>
                  <a:gd name="T0" fmla="*/ 45 w 71"/>
                  <a:gd name="T1" fmla="*/ 61 h 97"/>
                  <a:gd name="T2" fmla="*/ 45 w 71"/>
                  <a:gd name="T3" fmla="*/ 28 h 97"/>
                  <a:gd name="T4" fmla="*/ 46 w 71"/>
                  <a:gd name="T5" fmla="*/ 13 h 97"/>
                  <a:gd name="T6" fmla="*/ 45 w 71"/>
                  <a:gd name="T7" fmla="*/ 13 h 97"/>
                  <a:gd name="T8" fmla="*/ 37 w 71"/>
                  <a:gd name="T9" fmla="*/ 27 h 97"/>
                  <a:gd name="T10" fmla="*/ 14 w 71"/>
                  <a:gd name="T11" fmla="*/ 60 h 97"/>
                  <a:gd name="T12" fmla="*/ 14 w 71"/>
                  <a:gd name="T13" fmla="*/ 61 h 97"/>
                  <a:gd name="T14" fmla="*/ 45 w 71"/>
                  <a:gd name="T15" fmla="*/ 61 h 97"/>
                  <a:gd name="T16" fmla="*/ 45 w 71"/>
                  <a:gd name="T17" fmla="*/ 97 h 97"/>
                  <a:gd name="T18" fmla="*/ 45 w 71"/>
                  <a:gd name="T19" fmla="*/ 71 h 97"/>
                  <a:gd name="T20" fmla="*/ 0 w 71"/>
                  <a:gd name="T21" fmla="*/ 71 h 97"/>
                  <a:gd name="T22" fmla="*/ 0 w 71"/>
                  <a:gd name="T23" fmla="*/ 62 h 97"/>
                  <a:gd name="T24" fmla="*/ 44 w 71"/>
                  <a:gd name="T25" fmla="*/ 0 h 97"/>
                  <a:gd name="T26" fmla="*/ 58 w 71"/>
                  <a:gd name="T27" fmla="*/ 0 h 97"/>
                  <a:gd name="T28" fmla="*/ 58 w 71"/>
                  <a:gd name="T29" fmla="*/ 61 h 97"/>
                  <a:gd name="T30" fmla="*/ 71 w 71"/>
                  <a:gd name="T31" fmla="*/ 61 h 97"/>
                  <a:gd name="T32" fmla="*/ 71 w 71"/>
                  <a:gd name="T33" fmla="*/ 71 h 97"/>
                  <a:gd name="T34" fmla="*/ 58 w 71"/>
                  <a:gd name="T35" fmla="*/ 71 h 97"/>
                  <a:gd name="T36" fmla="*/ 58 w 71"/>
                  <a:gd name="T37" fmla="*/ 97 h 97"/>
                  <a:gd name="T38" fmla="*/ 45 w 71"/>
                  <a:gd name="T3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97">
                    <a:moveTo>
                      <a:pt x="45" y="61"/>
                    </a:moveTo>
                    <a:lnTo>
                      <a:pt x="45" y="28"/>
                    </a:lnTo>
                    <a:cubicBezTo>
                      <a:pt x="45" y="23"/>
                      <a:pt x="46" y="18"/>
                      <a:pt x="46" y="13"/>
                    </a:cubicBezTo>
                    <a:lnTo>
                      <a:pt x="45" y="13"/>
                    </a:lnTo>
                    <a:cubicBezTo>
                      <a:pt x="42" y="19"/>
                      <a:pt x="40" y="23"/>
                      <a:pt x="37" y="27"/>
                    </a:cubicBezTo>
                    <a:lnTo>
                      <a:pt x="14" y="60"/>
                    </a:lnTo>
                    <a:lnTo>
                      <a:pt x="14" y="61"/>
                    </a:lnTo>
                    <a:lnTo>
                      <a:pt x="45" y="61"/>
                    </a:lnTo>
                    <a:close/>
                    <a:moveTo>
                      <a:pt x="45" y="97"/>
                    </a:moveTo>
                    <a:lnTo>
                      <a:pt x="45" y="71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58" y="61"/>
                    </a:lnTo>
                    <a:lnTo>
                      <a:pt x="71" y="61"/>
                    </a:lnTo>
                    <a:lnTo>
                      <a:pt x="71" y="71"/>
                    </a:lnTo>
                    <a:lnTo>
                      <a:pt x="58" y="71"/>
                    </a:lnTo>
                    <a:lnTo>
                      <a:pt x="58" y="97"/>
                    </a:lnTo>
                    <a:lnTo>
                      <a:pt x="45" y="97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0" name="Freeform 17018">
                <a:extLst>
                  <a:ext uri="{FF2B5EF4-FFF2-40B4-BE49-F238E27FC236}">
                    <a16:creationId xmlns:a16="http://schemas.microsoft.com/office/drawing/2014/main" xmlns="" id="{9C815F0E-35F5-48C4-A8FF-7AF7E886F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" y="2956"/>
                <a:ext cx="6" cy="9"/>
              </a:xfrm>
              <a:custGeom>
                <a:avLst/>
                <a:gdLst>
                  <a:gd name="T0" fmla="*/ 13 w 66"/>
                  <a:gd name="T1" fmla="*/ 50 h 100"/>
                  <a:gd name="T2" fmla="*/ 33 w 66"/>
                  <a:gd name="T3" fmla="*/ 90 h 100"/>
                  <a:gd name="T4" fmla="*/ 53 w 66"/>
                  <a:gd name="T5" fmla="*/ 49 h 100"/>
                  <a:gd name="T6" fmla="*/ 33 w 66"/>
                  <a:gd name="T7" fmla="*/ 10 h 100"/>
                  <a:gd name="T8" fmla="*/ 13 w 66"/>
                  <a:gd name="T9" fmla="*/ 50 h 100"/>
                  <a:gd name="T10" fmla="*/ 66 w 66"/>
                  <a:gd name="T11" fmla="*/ 49 h 100"/>
                  <a:gd name="T12" fmla="*/ 32 w 66"/>
                  <a:gd name="T13" fmla="*/ 100 h 100"/>
                  <a:gd name="T14" fmla="*/ 0 w 66"/>
                  <a:gd name="T15" fmla="*/ 50 h 100"/>
                  <a:gd name="T16" fmla="*/ 34 w 66"/>
                  <a:gd name="T17" fmla="*/ 0 h 100"/>
                  <a:gd name="T18" fmla="*/ 66 w 66"/>
                  <a:gd name="T19" fmla="*/ 4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00">
                    <a:moveTo>
                      <a:pt x="13" y="50"/>
                    </a:moveTo>
                    <a:cubicBezTo>
                      <a:pt x="13" y="75"/>
                      <a:pt x="21" y="90"/>
                      <a:pt x="33" y="90"/>
                    </a:cubicBezTo>
                    <a:cubicBezTo>
                      <a:pt x="46" y="90"/>
                      <a:pt x="53" y="74"/>
                      <a:pt x="53" y="49"/>
                    </a:cubicBezTo>
                    <a:cubicBezTo>
                      <a:pt x="53" y="26"/>
                      <a:pt x="47" y="10"/>
                      <a:pt x="33" y="10"/>
                    </a:cubicBezTo>
                    <a:cubicBezTo>
                      <a:pt x="21" y="10"/>
                      <a:pt x="13" y="24"/>
                      <a:pt x="13" y="50"/>
                    </a:cubicBezTo>
                    <a:close/>
                    <a:moveTo>
                      <a:pt x="66" y="49"/>
                    </a:moveTo>
                    <a:cubicBezTo>
                      <a:pt x="66" y="82"/>
                      <a:pt x="54" y="100"/>
                      <a:pt x="32" y="100"/>
                    </a:cubicBezTo>
                    <a:cubicBezTo>
                      <a:pt x="13" y="100"/>
                      <a:pt x="0" y="82"/>
                      <a:pt x="0" y="50"/>
                    </a:cubicBezTo>
                    <a:cubicBezTo>
                      <a:pt x="0" y="18"/>
                      <a:pt x="14" y="0"/>
                      <a:pt x="34" y="0"/>
                    </a:cubicBezTo>
                    <a:cubicBezTo>
                      <a:pt x="54" y="0"/>
                      <a:pt x="66" y="18"/>
                      <a:pt x="66" y="49"/>
                    </a:cubicBez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1" name="Freeform 17019">
                <a:extLst>
                  <a:ext uri="{FF2B5EF4-FFF2-40B4-BE49-F238E27FC236}">
                    <a16:creationId xmlns:a16="http://schemas.microsoft.com/office/drawing/2014/main" xmlns="" id="{CF8C8BDA-9381-4B8D-8B57-6DDBDD5D8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20"/>
                <a:ext cx="6" cy="10"/>
              </a:xfrm>
              <a:custGeom>
                <a:avLst/>
                <a:gdLst>
                  <a:gd name="T0" fmla="*/ 59 w 61"/>
                  <a:gd name="T1" fmla="*/ 11 h 98"/>
                  <a:gd name="T2" fmla="*/ 22 w 61"/>
                  <a:gd name="T3" fmla="*/ 11 h 98"/>
                  <a:gd name="T4" fmla="*/ 18 w 61"/>
                  <a:gd name="T5" fmla="*/ 36 h 98"/>
                  <a:gd name="T6" fmla="*/ 26 w 61"/>
                  <a:gd name="T7" fmla="*/ 35 h 98"/>
                  <a:gd name="T8" fmla="*/ 47 w 61"/>
                  <a:gd name="T9" fmla="*/ 40 h 98"/>
                  <a:gd name="T10" fmla="*/ 61 w 61"/>
                  <a:gd name="T11" fmla="*/ 65 h 98"/>
                  <a:gd name="T12" fmla="*/ 25 w 61"/>
                  <a:gd name="T13" fmla="*/ 98 h 98"/>
                  <a:gd name="T14" fmla="*/ 0 w 61"/>
                  <a:gd name="T15" fmla="*/ 92 h 98"/>
                  <a:gd name="T16" fmla="*/ 4 w 61"/>
                  <a:gd name="T17" fmla="*/ 82 h 98"/>
                  <a:gd name="T18" fmla="*/ 24 w 61"/>
                  <a:gd name="T19" fmla="*/ 88 h 98"/>
                  <a:gd name="T20" fmla="*/ 47 w 61"/>
                  <a:gd name="T21" fmla="*/ 67 h 98"/>
                  <a:gd name="T22" fmla="*/ 20 w 61"/>
                  <a:gd name="T23" fmla="*/ 45 h 98"/>
                  <a:gd name="T24" fmla="*/ 6 w 61"/>
                  <a:gd name="T25" fmla="*/ 46 h 98"/>
                  <a:gd name="T26" fmla="*/ 12 w 61"/>
                  <a:gd name="T27" fmla="*/ 0 h 98"/>
                  <a:gd name="T28" fmla="*/ 59 w 61"/>
                  <a:gd name="T29" fmla="*/ 0 h 98"/>
                  <a:gd name="T30" fmla="*/ 59 w 61"/>
                  <a:gd name="T31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98">
                    <a:moveTo>
                      <a:pt x="59" y="11"/>
                    </a:moveTo>
                    <a:lnTo>
                      <a:pt x="22" y="11"/>
                    </a:lnTo>
                    <a:lnTo>
                      <a:pt x="18" y="36"/>
                    </a:lnTo>
                    <a:cubicBezTo>
                      <a:pt x="20" y="35"/>
                      <a:pt x="22" y="35"/>
                      <a:pt x="26" y="35"/>
                    </a:cubicBezTo>
                    <a:cubicBezTo>
                      <a:pt x="33" y="35"/>
                      <a:pt x="41" y="37"/>
                      <a:pt x="47" y="40"/>
                    </a:cubicBezTo>
                    <a:cubicBezTo>
                      <a:pt x="54" y="44"/>
                      <a:pt x="61" y="53"/>
                      <a:pt x="61" y="65"/>
                    </a:cubicBezTo>
                    <a:cubicBezTo>
                      <a:pt x="61" y="84"/>
                      <a:pt x="46" y="98"/>
                      <a:pt x="25" y="98"/>
                    </a:cubicBezTo>
                    <a:cubicBezTo>
                      <a:pt x="14" y="98"/>
                      <a:pt x="5" y="95"/>
                      <a:pt x="0" y="92"/>
                    </a:cubicBezTo>
                    <a:lnTo>
                      <a:pt x="4" y="82"/>
                    </a:lnTo>
                    <a:cubicBezTo>
                      <a:pt x="8" y="85"/>
                      <a:pt x="16" y="88"/>
                      <a:pt x="24" y="88"/>
                    </a:cubicBezTo>
                    <a:cubicBezTo>
                      <a:pt x="37" y="88"/>
                      <a:pt x="47" y="79"/>
                      <a:pt x="47" y="67"/>
                    </a:cubicBezTo>
                    <a:cubicBezTo>
                      <a:pt x="47" y="54"/>
                      <a:pt x="39" y="45"/>
                      <a:pt x="20" y="45"/>
                    </a:cubicBezTo>
                    <a:cubicBezTo>
                      <a:pt x="14" y="45"/>
                      <a:pt x="10" y="46"/>
                      <a:pt x="6" y="46"/>
                    </a:cubicBezTo>
                    <a:lnTo>
                      <a:pt x="12" y="0"/>
                    </a:lnTo>
                    <a:lnTo>
                      <a:pt x="59" y="0"/>
                    </a:lnTo>
                    <a:lnTo>
                      <a:pt x="59" y="11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2" name="Freeform 17020">
                <a:extLst>
                  <a:ext uri="{FF2B5EF4-FFF2-40B4-BE49-F238E27FC236}">
                    <a16:creationId xmlns:a16="http://schemas.microsoft.com/office/drawing/2014/main" xmlns="" id="{400E8885-1F34-4414-9A80-4DFFA42DEE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" y="2920"/>
                <a:ext cx="6" cy="10"/>
              </a:xfrm>
              <a:custGeom>
                <a:avLst/>
                <a:gdLst>
                  <a:gd name="T0" fmla="*/ 13 w 66"/>
                  <a:gd name="T1" fmla="*/ 50 h 100"/>
                  <a:gd name="T2" fmla="*/ 33 w 66"/>
                  <a:gd name="T3" fmla="*/ 90 h 100"/>
                  <a:gd name="T4" fmla="*/ 53 w 66"/>
                  <a:gd name="T5" fmla="*/ 50 h 100"/>
                  <a:gd name="T6" fmla="*/ 33 w 66"/>
                  <a:gd name="T7" fmla="*/ 10 h 100"/>
                  <a:gd name="T8" fmla="*/ 13 w 66"/>
                  <a:gd name="T9" fmla="*/ 50 h 100"/>
                  <a:gd name="T10" fmla="*/ 66 w 66"/>
                  <a:gd name="T11" fmla="*/ 49 h 100"/>
                  <a:gd name="T12" fmla="*/ 32 w 66"/>
                  <a:gd name="T13" fmla="*/ 100 h 100"/>
                  <a:gd name="T14" fmla="*/ 0 w 66"/>
                  <a:gd name="T15" fmla="*/ 50 h 100"/>
                  <a:gd name="T16" fmla="*/ 34 w 66"/>
                  <a:gd name="T17" fmla="*/ 0 h 100"/>
                  <a:gd name="T18" fmla="*/ 66 w 66"/>
                  <a:gd name="T19" fmla="*/ 4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00">
                    <a:moveTo>
                      <a:pt x="13" y="50"/>
                    </a:moveTo>
                    <a:cubicBezTo>
                      <a:pt x="13" y="76"/>
                      <a:pt x="21" y="90"/>
                      <a:pt x="33" y="90"/>
                    </a:cubicBezTo>
                    <a:cubicBezTo>
                      <a:pt x="46" y="90"/>
                      <a:pt x="53" y="74"/>
                      <a:pt x="53" y="50"/>
                    </a:cubicBezTo>
                    <a:cubicBezTo>
                      <a:pt x="53" y="26"/>
                      <a:pt x="47" y="10"/>
                      <a:pt x="33" y="10"/>
                    </a:cubicBezTo>
                    <a:cubicBezTo>
                      <a:pt x="21" y="10"/>
                      <a:pt x="13" y="24"/>
                      <a:pt x="13" y="50"/>
                    </a:cubicBezTo>
                    <a:close/>
                    <a:moveTo>
                      <a:pt x="66" y="49"/>
                    </a:moveTo>
                    <a:cubicBezTo>
                      <a:pt x="66" y="82"/>
                      <a:pt x="54" y="100"/>
                      <a:pt x="32" y="100"/>
                    </a:cubicBezTo>
                    <a:cubicBezTo>
                      <a:pt x="13" y="100"/>
                      <a:pt x="0" y="82"/>
                      <a:pt x="0" y="50"/>
                    </a:cubicBezTo>
                    <a:cubicBezTo>
                      <a:pt x="0" y="18"/>
                      <a:pt x="14" y="0"/>
                      <a:pt x="34" y="0"/>
                    </a:cubicBezTo>
                    <a:cubicBezTo>
                      <a:pt x="54" y="0"/>
                      <a:pt x="66" y="18"/>
                      <a:pt x="66" y="49"/>
                    </a:cubicBez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3" name="Freeform 17021">
                <a:extLst>
                  <a:ext uri="{FF2B5EF4-FFF2-40B4-BE49-F238E27FC236}">
                    <a16:creationId xmlns:a16="http://schemas.microsoft.com/office/drawing/2014/main" xmlns="" id="{50F241D7-37B2-47F3-95D4-9CAD82F21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3117"/>
                <a:ext cx="3" cy="8"/>
              </a:xfrm>
              <a:custGeom>
                <a:avLst/>
                <a:gdLst>
                  <a:gd name="T0" fmla="*/ 1 w 3"/>
                  <a:gd name="T1" fmla="*/ 1 h 8"/>
                  <a:gd name="T2" fmla="*/ 1 w 3"/>
                  <a:gd name="T3" fmla="*/ 1 h 8"/>
                  <a:gd name="T4" fmla="*/ 0 w 3"/>
                  <a:gd name="T5" fmla="*/ 1 h 8"/>
                  <a:gd name="T6" fmla="*/ 0 w 3"/>
                  <a:gd name="T7" fmla="*/ 1 h 8"/>
                  <a:gd name="T8" fmla="*/ 2 w 3"/>
                  <a:gd name="T9" fmla="*/ 0 h 8"/>
                  <a:gd name="T10" fmla="*/ 3 w 3"/>
                  <a:gd name="T11" fmla="*/ 0 h 8"/>
                  <a:gd name="T12" fmla="*/ 3 w 3"/>
                  <a:gd name="T13" fmla="*/ 8 h 8"/>
                  <a:gd name="T14" fmla="*/ 1 w 3"/>
                  <a:gd name="T15" fmla="*/ 8 h 8"/>
                  <a:gd name="T16" fmla="*/ 1 w 3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8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4" name="Freeform 17022">
                <a:extLst>
                  <a:ext uri="{FF2B5EF4-FFF2-40B4-BE49-F238E27FC236}">
                    <a16:creationId xmlns:a16="http://schemas.microsoft.com/office/drawing/2014/main" xmlns="" id="{249CD2ED-1ECB-416B-8FF5-B10F2F473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3116"/>
                <a:ext cx="6" cy="9"/>
              </a:xfrm>
              <a:custGeom>
                <a:avLst/>
                <a:gdLst>
                  <a:gd name="T0" fmla="*/ 0 w 58"/>
                  <a:gd name="T1" fmla="*/ 92 h 92"/>
                  <a:gd name="T2" fmla="*/ 0 w 58"/>
                  <a:gd name="T3" fmla="*/ 84 h 92"/>
                  <a:gd name="T4" fmla="*/ 10 w 58"/>
                  <a:gd name="T5" fmla="*/ 75 h 92"/>
                  <a:gd name="T6" fmla="*/ 43 w 58"/>
                  <a:gd name="T7" fmla="*/ 28 h 92"/>
                  <a:gd name="T8" fmla="*/ 25 w 58"/>
                  <a:gd name="T9" fmla="*/ 10 h 92"/>
                  <a:gd name="T10" fmla="*/ 6 w 58"/>
                  <a:gd name="T11" fmla="*/ 18 h 92"/>
                  <a:gd name="T12" fmla="*/ 2 w 58"/>
                  <a:gd name="T13" fmla="*/ 9 h 92"/>
                  <a:gd name="T14" fmla="*/ 28 w 58"/>
                  <a:gd name="T15" fmla="*/ 0 h 92"/>
                  <a:gd name="T16" fmla="*/ 56 w 58"/>
                  <a:gd name="T17" fmla="*/ 26 h 92"/>
                  <a:gd name="T18" fmla="*/ 24 w 58"/>
                  <a:gd name="T19" fmla="*/ 75 h 92"/>
                  <a:gd name="T20" fmla="*/ 17 w 58"/>
                  <a:gd name="T21" fmla="*/ 81 h 92"/>
                  <a:gd name="T22" fmla="*/ 17 w 58"/>
                  <a:gd name="T23" fmla="*/ 82 h 92"/>
                  <a:gd name="T24" fmla="*/ 58 w 58"/>
                  <a:gd name="T25" fmla="*/ 82 h 92"/>
                  <a:gd name="T26" fmla="*/ 58 w 58"/>
                  <a:gd name="T27" fmla="*/ 92 h 92"/>
                  <a:gd name="T28" fmla="*/ 0 w 58"/>
                  <a:gd name="T2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92">
                    <a:moveTo>
                      <a:pt x="0" y="92"/>
                    </a:moveTo>
                    <a:lnTo>
                      <a:pt x="0" y="84"/>
                    </a:lnTo>
                    <a:lnTo>
                      <a:pt x="10" y="75"/>
                    </a:lnTo>
                    <a:cubicBezTo>
                      <a:pt x="33" y="53"/>
                      <a:pt x="43" y="41"/>
                      <a:pt x="43" y="28"/>
                    </a:cubicBezTo>
                    <a:cubicBezTo>
                      <a:pt x="43" y="18"/>
                      <a:pt x="39" y="10"/>
                      <a:pt x="25" y="10"/>
                    </a:cubicBezTo>
                    <a:cubicBezTo>
                      <a:pt x="17" y="10"/>
                      <a:pt x="10" y="14"/>
                      <a:pt x="6" y="18"/>
                    </a:cubicBezTo>
                    <a:lnTo>
                      <a:pt x="2" y="9"/>
                    </a:lnTo>
                    <a:cubicBezTo>
                      <a:pt x="9" y="4"/>
                      <a:pt x="17" y="0"/>
                      <a:pt x="28" y="0"/>
                    </a:cubicBezTo>
                    <a:cubicBezTo>
                      <a:pt x="48" y="0"/>
                      <a:pt x="56" y="13"/>
                      <a:pt x="56" y="26"/>
                    </a:cubicBezTo>
                    <a:cubicBezTo>
                      <a:pt x="56" y="43"/>
                      <a:pt x="44" y="56"/>
                      <a:pt x="24" y="75"/>
                    </a:cubicBezTo>
                    <a:lnTo>
                      <a:pt x="17" y="81"/>
                    </a:lnTo>
                    <a:lnTo>
                      <a:pt x="17" y="82"/>
                    </a:lnTo>
                    <a:lnTo>
                      <a:pt x="58" y="82"/>
                    </a:lnTo>
                    <a:lnTo>
                      <a:pt x="58" y="92"/>
                    </a:lnTo>
                    <a:lnTo>
                      <a:pt x="0" y="92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5" name="Freeform 17023">
                <a:extLst>
                  <a:ext uri="{FF2B5EF4-FFF2-40B4-BE49-F238E27FC236}">
                    <a16:creationId xmlns:a16="http://schemas.microsoft.com/office/drawing/2014/main" xmlns="" id="{D787A535-9BB1-435A-9164-E0786E254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116"/>
                <a:ext cx="6" cy="9"/>
              </a:xfrm>
              <a:custGeom>
                <a:avLst/>
                <a:gdLst>
                  <a:gd name="T0" fmla="*/ 3 w 56"/>
                  <a:gd name="T1" fmla="*/ 78 h 93"/>
                  <a:gd name="T2" fmla="*/ 23 w 56"/>
                  <a:gd name="T3" fmla="*/ 84 h 93"/>
                  <a:gd name="T4" fmla="*/ 44 w 56"/>
                  <a:gd name="T5" fmla="*/ 66 h 93"/>
                  <a:gd name="T6" fmla="*/ 20 w 56"/>
                  <a:gd name="T7" fmla="*/ 48 h 93"/>
                  <a:gd name="T8" fmla="*/ 13 w 56"/>
                  <a:gd name="T9" fmla="*/ 48 h 93"/>
                  <a:gd name="T10" fmla="*/ 13 w 56"/>
                  <a:gd name="T11" fmla="*/ 39 h 93"/>
                  <a:gd name="T12" fmla="*/ 20 w 56"/>
                  <a:gd name="T13" fmla="*/ 39 h 93"/>
                  <a:gd name="T14" fmla="*/ 41 w 56"/>
                  <a:gd name="T15" fmla="*/ 23 h 93"/>
                  <a:gd name="T16" fmla="*/ 25 w 56"/>
                  <a:gd name="T17" fmla="*/ 10 h 93"/>
                  <a:gd name="T18" fmla="*/ 6 w 56"/>
                  <a:gd name="T19" fmla="*/ 16 h 93"/>
                  <a:gd name="T20" fmla="*/ 3 w 56"/>
                  <a:gd name="T21" fmla="*/ 7 h 93"/>
                  <a:gd name="T22" fmla="*/ 27 w 56"/>
                  <a:gd name="T23" fmla="*/ 0 h 93"/>
                  <a:gd name="T24" fmla="*/ 53 w 56"/>
                  <a:gd name="T25" fmla="*/ 21 h 93"/>
                  <a:gd name="T26" fmla="*/ 36 w 56"/>
                  <a:gd name="T27" fmla="*/ 43 h 93"/>
                  <a:gd name="T28" fmla="*/ 36 w 56"/>
                  <a:gd name="T29" fmla="*/ 43 h 93"/>
                  <a:gd name="T30" fmla="*/ 56 w 56"/>
                  <a:gd name="T31" fmla="*/ 66 h 93"/>
                  <a:gd name="T32" fmla="*/ 23 w 56"/>
                  <a:gd name="T33" fmla="*/ 93 h 93"/>
                  <a:gd name="T34" fmla="*/ 0 w 56"/>
                  <a:gd name="T35" fmla="*/ 87 h 93"/>
                  <a:gd name="T36" fmla="*/ 3 w 56"/>
                  <a:gd name="T37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93">
                    <a:moveTo>
                      <a:pt x="3" y="78"/>
                    </a:moveTo>
                    <a:cubicBezTo>
                      <a:pt x="7" y="80"/>
                      <a:pt x="15" y="84"/>
                      <a:pt x="23" y="84"/>
                    </a:cubicBezTo>
                    <a:cubicBezTo>
                      <a:pt x="39" y="84"/>
                      <a:pt x="44" y="74"/>
                      <a:pt x="44" y="66"/>
                    </a:cubicBezTo>
                    <a:cubicBezTo>
                      <a:pt x="44" y="53"/>
                      <a:pt x="32" y="48"/>
                      <a:pt x="20" y="48"/>
                    </a:cubicBezTo>
                    <a:lnTo>
                      <a:pt x="13" y="48"/>
                    </a:lnTo>
                    <a:lnTo>
                      <a:pt x="13" y="39"/>
                    </a:lnTo>
                    <a:lnTo>
                      <a:pt x="20" y="39"/>
                    </a:lnTo>
                    <a:cubicBezTo>
                      <a:pt x="29" y="39"/>
                      <a:pt x="41" y="34"/>
                      <a:pt x="41" y="23"/>
                    </a:cubicBezTo>
                    <a:cubicBezTo>
                      <a:pt x="41" y="16"/>
                      <a:pt x="36" y="10"/>
                      <a:pt x="25" y="10"/>
                    </a:cubicBezTo>
                    <a:cubicBezTo>
                      <a:pt x="17" y="10"/>
                      <a:pt x="10" y="13"/>
                      <a:pt x="6" y="16"/>
                    </a:cubicBezTo>
                    <a:lnTo>
                      <a:pt x="3" y="7"/>
                    </a:lnTo>
                    <a:cubicBezTo>
                      <a:pt x="8" y="3"/>
                      <a:pt x="17" y="0"/>
                      <a:pt x="27" y="0"/>
                    </a:cubicBezTo>
                    <a:cubicBezTo>
                      <a:pt x="45" y="0"/>
                      <a:pt x="53" y="10"/>
                      <a:pt x="53" y="21"/>
                    </a:cubicBezTo>
                    <a:cubicBezTo>
                      <a:pt x="53" y="31"/>
                      <a:pt x="47" y="39"/>
                      <a:pt x="36" y="43"/>
                    </a:cubicBezTo>
                    <a:lnTo>
                      <a:pt x="36" y="43"/>
                    </a:lnTo>
                    <a:cubicBezTo>
                      <a:pt x="47" y="45"/>
                      <a:pt x="56" y="54"/>
                      <a:pt x="56" y="66"/>
                    </a:cubicBezTo>
                    <a:cubicBezTo>
                      <a:pt x="56" y="81"/>
                      <a:pt x="45" y="93"/>
                      <a:pt x="23" y="93"/>
                    </a:cubicBezTo>
                    <a:cubicBezTo>
                      <a:pt x="13" y="93"/>
                      <a:pt x="4" y="90"/>
                      <a:pt x="0" y="87"/>
                    </a:cubicBez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6" name="Freeform 17024">
                <a:extLst>
                  <a:ext uri="{FF2B5EF4-FFF2-40B4-BE49-F238E27FC236}">
                    <a16:creationId xmlns:a16="http://schemas.microsoft.com/office/drawing/2014/main" xmlns="" id="{54E4DA28-C68F-430F-8DC3-0079753AD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3" y="3117"/>
                <a:ext cx="7" cy="8"/>
              </a:xfrm>
              <a:custGeom>
                <a:avLst/>
                <a:gdLst>
                  <a:gd name="T0" fmla="*/ 42 w 67"/>
                  <a:gd name="T1" fmla="*/ 57 h 91"/>
                  <a:gd name="T2" fmla="*/ 42 w 67"/>
                  <a:gd name="T3" fmla="*/ 26 h 91"/>
                  <a:gd name="T4" fmla="*/ 43 w 67"/>
                  <a:gd name="T5" fmla="*/ 12 h 91"/>
                  <a:gd name="T6" fmla="*/ 42 w 67"/>
                  <a:gd name="T7" fmla="*/ 12 h 91"/>
                  <a:gd name="T8" fmla="*/ 35 w 67"/>
                  <a:gd name="T9" fmla="*/ 25 h 91"/>
                  <a:gd name="T10" fmla="*/ 13 w 67"/>
                  <a:gd name="T11" fmla="*/ 56 h 91"/>
                  <a:gd name="T12" fmla="*/ 13 w 67"/>
                  <a:gd name="T13" fmla="*/ 57 h 91"/>
                  <a:gd name="T14" fmla="*/ 42 w 67"/>
                  <a:gd name="T15" fmla="*/ 57 h 91"/>
                  <a:gd name="T16" fmla="*/ 42 w 67"/>
                  <a:gd name="T17" fmla="*/ 91 h 91"/>
                  <a:gd name="T18" fmla="*/ 42 w 67"/>
                  <a:gd name="T19" fmla="*/ 66 h 91"/>
                  <a:gd name="T20" fmla="*/ 0 w 67"/>
                  <a:gd name="T21" fmla="*/ 66 h 91"/>
                  <a:gd name="T22" fmla="*/ 0 w 67"/>
                  <a:gd name="T23" fmla="*/ 58 h 91"/>
                  <a:gd name="T24" fmla="*/ 41 w 67"/>
                  <a:gd name="T25" fmla="*/ 0 h 91"/>
                  <a:gd name="T26" fmla="*/ 54 w 67"/>
                  <a:gd name="T27" fmla="*/ 0 h 91"/>
                  <a:gd name="T28" fmla="*/ 54 w 67"/>
                  <a:gd name="T29" fmla="*/ 57 h 91"/>
                  <a:gd name="T30" fmla="*/ 67 w 67"/>
                  <a:gd name="T31" fmla="*/ 57 h 91"/>
                  <a:gd name="T32" fmla="*/ 67 w 67"/>
                  <a:gd name="T33" fmla="*/ 66 h 91"/>
                  <a:gd name="T34" fmla="*/ 54 w 67"/>
                  <a:gd name="T35" fmla="*/ 66 h 91"/>
                  <a:gd name="T36" fmla="*/ 54 w 67"/>
                  <a:gd name="T37" fmla="*/ 91 h 91"/>
                  <a:gd name="T38" fmla="*/ 42 w 67"/>
                  <a:gd name="T3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91">
                    <a:moveTo>
                      <a:pt x="42" y="57"/>
                    </a:moveTo>
                    <a:lnTo>
                      <a:pt x="42" y="26"/>
                    </a:lnTo>
                    <a:cubicBezTo>
                      <a:pt x="42" y="22"/>
                      <a:pt x="42" y="17"/>
                      <a:pt x="43" y="12"/>
                    </a:cubicBezTo>
                    <a:lnTo>
                      <a:pt x="42" y="12"/>
                    </a:lnTo>
                    <a:cubicBezTo>
                      <a:pt x="40" y="17"/>
                      <a:pt x="37" y="21"/>
                      <a:pt x="35" y="25"/>
                    </a:cubicBezTo>
                    <a:lnTo>
                      <a:pt x="13" y="56"/>
                    </a:lnTo>
                    <a:lnTo>
                      <a:pt x="13" y="57"/>
                    </a:lnTo>
                    <a:lnTo>
                      <a:pt x="42" y="57"/>
                    </a:lnTo>
                    <a:close/>
                    <a:moveTo>
                      <a:pt x="42" y="91"/>
                    </a:moveTo>
                    <a:lnTo>
                      <a:pt x="42" y="66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41" y="0"/>
                    </a:lnTo>
                    <a:lnTo>
                      <a:pt x="54" y="0"/>
                    </a:lnTo>
                    <a:lnTo>
                      <a:pt x="54" y="57"/>
                    </a:lnTo>
                    <a:lnTo>
                      <a:pt x="67" y="57"/>
                    </a:lnTo>
                    <a:lnTo>
                      <a:pt x="67" y="66"/>
                    </a:lnTo>
                    <a:lnTo>
                      <a:pt x="54" y="66"/>
                    </a:lnTo>
                    <a:lnTo>
                      <a:pt x="54" y="91"/>
                    </a:lnTo>
                    <a:lnTo>
                      <a:pt x="42" y="91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7" name="Freeform 17025">
                <a:extLst>
                  <a:ext uri="{FF2B5EF4-FFF2-40B4-BE49-F238E27FC236}">
                    <a16:creationId xmlns:a16="http://schemas.microsoft.com/office/drawing/2014/main" xmlns="" id="{2D8DE1AF-C738-42CA-8F34-3AF17FB07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17"/>
                <a:ext cx="5" cy="8"/>
              </a:xfrm>
              <a:custGeom>
                <a:avLst/>
                <a:gdLst>
                  <a:gd name="T0" fmla="*/ 55 w 57"/>
                  <a:gd name="T1" fmla="*/ 11 h 92"/>
                  <a:gd name="T2" fmla="*/ 20 w 57"/>
                  <a:gd name="T3" fmla="*/ 11 h 92"/>
                  <a:gd name="T4" fmla="*/ 17 w 57"/>
                  <a:gd name="T5" fmla="*/ 34 h 92"/>
                  <a:gd name="T6" fmla="*/ 24 w 57"/>
                  <a:gd name="T7" fmla="*/ 33 h 92"/>
                  <a:gd name="T8" fmla="*/ 44 w 57"/>
                  <a:gd name="T9" fmla="*/ 38 h 92"/>
                  <a:gd name="T10" fmla="*/ 57 w 57"/>
                  <a:gd name="T11" fmla="*/ 62 h 92"/>
                  <a:gd name="T12" fmla="*/ 23 w 57"/>
                  <a:gd name="T13" fmla="*/ 92 h 92"/>
                  <a:gd name="T14" fmla="*/ 0 w 57"/>
                  <a:gd name="T15" fmla="*/ 87 h 92"/>
                  <a:gd name="T16" fmla="*/ 3 w 57"/>
                  <a:gd name="T17" fmla="*/ 78 h 92"/>
                  <a:gd name="T18" fmla="*/ 23 w 57"/>
                  <a:gd name="T19" fmla="*/ 83 h 92"/>
                  <a:gd name="T20" fmla="*/ 44 w 57"/>
                  <a:gd name="T21" fmla="*/ 63 h 92"/>
                  <a:gd name="T22" fmla="*/ 18 w 57"/>
                  <a:gd name="T23" fmla="*/ 43 h 92"/>
                  <a:gd name="T24" fmla="*/ 5 w 57"/>
                  <a:gd name="T25" fmla="*/ 44 h 92"/>
                  <a:gd name="T26" fmla="*/ 11 w 57"/>
                  <a:gd name="T27" fmla="*/ 0 h 92"/>
                  <a:gd name="T28" fmla="*/ 55 w 57"/>
                  <a:gd name="T29" fmla="*/ 0 h 92"/>
                  <a:gd name="T30" fmla="*/ 55 w 57"/>
                  <a:gd name="T31" fmla="*/ 1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92">
                    <a:moveTo>
                      <a:pt x="55" y="11"/>
                    </a:moveTo>
                    <a:lnTo>
                      <a:pt x="20" y="11"/>
                    </a:lnTo>
                    <a:lnTo>
                      <a:pt x="17" y="34"/>
                    </a:lnTo>
                    <a:cubicBezTo>
                      <a:pt x="19" y="34"/>
                      <a:pt x="21" y="33"/>
                      <a:pt x="24" y="33"/>
                    </a:cubicBezTo>
                    <a:cubicBezTo>
                      <a:pt x="31" y="33"/>
                      <a:pt x="38" y="35"/>
                      <a:pt x="44" y="38"/>
                    </a:cubicBezTo>
                    <a:cubicBezTo>
                      <a:pt x="51" y="42"/>
                      <a:pt x="57" y="50"/>
                      <a:pt x="57" y="62"/>
                    </a:cubicBezTo>
                    <a:cubicBezTo>
                      <a:pt x="57" y="79"/>
                      <a:pt x="42" y="92"/>
                      <a:pt x="23" y="92"/>
                    </a:cubicBezTo>
                    <a:cubicBezTo>
                      <a:pt x="13" y="92"/>
                      <a:pt x="5" y="90"/>
                      <a:pt x="0" y="87"/>
                    </a:cubicBezTo>
                    <a:lnTo>
                      <a:pt x="3" y="78"/>
                    </a:lnTo>
                    <a:cubicBezTo>
                      <a:pt x="7" y="80"/>
                      <a:pt x="14" y="83"/>
                      <a:pt x="23" y="83"/>
                    </a:cubicBezTo>
                    <a:cubicBezTo>
                      <a:pt x="34" y="83"/>
                      <a:pt x="44" y="75"/>
                      <a:pt x="44" y="63"/>
                    </a:cubicBezTo>
                    <a:cubicBezTo>
                      <a:pt x="44" y="51"/>
                      <a:pt x="36" y="43"/>
                      <a:pt x="18" y="43"/>
                    </a:cubicBezTo>
                    <a:cubicBezTo>
                      <a:pt x="13" y="43"/>
                      <a:pt x="9" y="43"/>
                      <a:pt x="5" y="44"/>
                    </a:cubicBezTo>
                    <a:lnTo>
                      <a:pt x="11" y="0"/>
                    </a:lnTo>
                    <a:lnTo>
                      <a:pt x="55" y="0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8" name="Freeform 17026">
                <a:extLst>
                  <a:ext uri="{FF2B5EF4-FFF2-40B4-BE49-F238E27FC236}">
                    <a16:creationId xmlns:a16="http://schemas.microsoft.com/office/drawing/2014/main" xmlns="" id="{8AF44AAF-B391-486C-89C3-9D42827CE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2962"/>
                <a:ext cx="437" cy="147"/>
              </a:xfrm>
              <a:custGeom>
                <a:avLst/>
                <a:gdLst>
                  <a:gd name="T0" fmla="*/ 1 w 437"/>
                  <a:gd name="T1" fmla="*/ 147 h 147"/>
                  <a:gd name="T2" fmla="*/ 88 w 437"/>
                  <a:gd name="T3" fmla="*/ 111 h 147"/>
                  <a:gd name="T4" fmla="*/ 88 w 437"/>
                  <a:gd name="T5" fmla="*/ 111 h 147"/>
                  <a:gd name="T6" fmla="*/ 175 w 437"/>
                  <a:gd name="T7" fmla="*/ 73 h 147"/>
                  <a:gd name="T8" fmla="*/ 175 w 437"/>
                  <a:gd name="T9" fmla="*/ 71 h 147"/>
                  <a:gd name="T10" fmla="*/ 175 w 437"/>
                  <a:gd name="T11" fmla="*/ 73 h 147"/>
                  <a:gd name="T12" fmla="*/ 262 w 437"/>
                  <a:gd name="T13" fmla="*/ 37 h 147"/>
                  <a:gd name="T14" fmla="*/ 350 w 437"/>
                  <a:gd name="T15" fmla="*/ 37 h 147"/>
                  <a:gd name="T16" fmla="*/ 437 w 437"/>
                  <a:gd name="T17" fmla="*/ 2 h 147"/>
                  <a:gd name="T18" fmla="*/ 436 w 437"/>
                  <a:gd name="T19" fmla="*/ 0 h 147"/>
                  <a:gd name="T20" fmla="*/ 350 w 437"/>
                  <a:gd name="T21" fmla="*/ 35 h 147"/>
                  <a:gd name="T22" fmla="*/ 262 w 437"/>
                  <a:gd name="T23" fmla="*/ 35 h 147"/>
                  <a:gd name="T24" fmla="*/ 174 w 437"/>
                  <a:gd name="T25" fmla="*/ 70 h 147"/>
                  <a:gd name="T26" fmla="*/ 174 w 437"/>
                  <a:gd name="T27" fmla="*/ 70 h 147"/>
                  <a:gd name="T28" fmla="*/ 87 w 437"/>
                  <a:gd name="T29" fmla="*/ 108 h 147"/>
                  <a:gd name="T30" fmla="*/ 87 w 437"/>
                  <a:gd name="T31" fmla="*/ 110 h 147"/>
                  <a:gd name="T32" fmla="*/ 87 w 437"/>
                  <a:gd name="T33" fmla="*/ 108 h 147"/>
                  <a:gd name="T34" fmla="*/ 0 w 437"/>
                  <a:gd name="T35" fmla="*/ 144 h 147"/>
                  <a:gd name="T36" fmla="*/ 1 w 437"/>
                  <a:gd name="T3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7" h="147">
                    <a:moveTo>
                      <a:pt x="1" y="147"/>
                    </a:moveTo>
                    <a:lnTo>
                      <a:pt x="88" y="111"/>
                    </a:lnTo>
                    <a:lnTo>
                      <a:pt x="88" y="111"/>
                    </a:lnTo>
                    <a:lnTo>
                      <a:pt x="175" y="73"/>
                    </a:lnTo>
                    <a:lnTo>
                      <a:pt x="175" y="71"/>
                    </a:lnTo>
                    <a:lnTo>
                      <a:pt x="175" y="73"/>
                    </a:lnTo>
                    <a:lnTo>
                      <a:pt x="262" y="37"/>
                    </a:lnTo>
                    <a:lnTo>
                      <a:pt x="350" y="37"/>
                    </a:lnTo>
                    <a:lnTo>
                      <a:pt x="437" y="2"/>
                    </a:lnTo>
                    <a:lnTo>
                      <a:pt x="436" y="0"/>
                    </a:lnTo>
                    <a:lnTo>
                      <a:pt x="350" y="35"/>
                    </a:lnTo>
                    <a:lnTo>
                      <a:pt x="262" y="35"/>
                    </a:lnTo>
                    <a:lnTo>
                      <a:pt x="174" y="70"/>
                    </a:lnTo>
                    <a:lnTo>
                      <a:pt x="174" y="70"/>
                    </a:lnTo>
                    <a:lnTo>
                      <a:pt x="87" y="108"/>
                    </a:lnTo>
                    <a:lnTo>
                      <a:pt x="87" y="110"/>
                    </a:lnTo>
                    <a:lnTo>
                      <a:pt x="87" y="108"/>
                    </a:lnTo>
                    <a:lnTo>
                      <a:pt x="0" y="144"/>
                    </a:lnTo>
                    <a:lnTo>
                      <a:pt x="1" y="14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9" name="Freeform 17027">
                <a:extLst>
                  <a:ext uri="{FF2B5EF4-FFF2-40B4-BE49-F238E27FC236}">
                    <a16:creationId xmlns:a16="http://schemas.microsoft.com/office/drawing/2014/main" xmlns="" id="{3CE95E46-E442-4FB2-8D07-F3763CB0B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2890"/>
                <a:ext cx="437" cy="182"/>
              </a:xfrm>
              <a:custGeom>
                <a:avLst/>
                <a:gdLst>
                  <a:gd name="T0" fmla="*/ 1 w 437"/>
                  <a:gd name="T1" fmla="*/ 181 h 182"/>
                  <a:gd name="T2" fmla="*/ 87 w 437"/>
                  <a:gd name="T3" fmla="*/ 146 h 182"/>
                  <a:gd name="T4" fmla="*/ 175 w 437"/>
                  <a:gd name="T5" fmla="*/ 182 h 182"/>
                  <a:gd name="T6" fmla="*/ 263 w 437"/>
                  <a:gd name="T7" fmla="*/ 148 h 182"/>
                  <a:gd name="T8" fmla="*/ 350 w 437"/>
                  <a:gd name="T9" fmla="*/ 41 h 182"/>
                  <a:gd name="T10" fmla="*/ 437 w 437"/>
                  <a:gd name="T11" fmla="*/ 3 h 182"/>
                  <a:gd name="T12" fmla="*/ 436 w 437"/>
                  <a:gd name="T13" fmla="*/ 0 h 182"/>
                  <a:gd name="T14" fmla="*/ 348 w 437"/>
                  <a:gd name="T15" fmla="*/ 38 h 182"/>
                  <a:gd name="T16" fmla="*/ 261 w 437"/>
                  <a:gd name="T17" fmla="*/ 146 h 182"/>
                  <a:gd name="T18" fmla="*/ 175 w 437"/>
                  <a:gd name="T19" fmla="*/ 179 h 182"/>
                  <a:gd name="T20" fmla="*/ 87 w 437"/>
                  <a:gd name="T21" fmla="*/ 143 h 182"/>
                  <a:gd name="T22" fmla="*/ 0 w 437"/>
                  <a:gd name="T23" fmla="*/ 179 h 182"/>
                  <a:gd name="T24" fmla="*/ 1 w 437"/>
                  <a:gd name="T25" fmla="*/ 1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7" h="182">
                    <a:moveTo>
                      <a:pt x="1" y="181"/>
                    </a:moveTo>
                    <a:lnTo>
                      <a:pt x="87" y="146"/>
                    </a:lnTo>
                    <a:lnTo>
                      <a:pt x="175" y="182"/>
                    </a:lnTo>
                    <a:lnTo>
                      <a:pt x="263" y="148"/>
                    </a:lnTo>
                    <a:lnTo>
                      <a:pt x="350" y="41"/>
                    </a:lnTo>
                    <a:lnTo>
                      <a:pt x="437" y="3"/>
                    </a:lnTo>
                    <a:lnTo>
                      <a:pt x="436" y="0"/>
                    </a:lnTo>
                    <a:lnTo>
                      <a:pt x="348" y="38"/>
                    </a:lnTo>
                    <a:lnTo>
                      <a:pt x="261" y="146"/>
                    </a:lnTo>
                    <a:lnTo>
                      <a:pt x="175" y="179"/>
                    </a:lnTo>
                    <a:lnTo>
                      <a:pt x="87" y="143"/>
                    </a:lnTo>
                    <a:lnTo>
                      <a:pt x="0" y="179"/>
                    </a:lnTo>
                    <a:lnTo>
                      <a:pt x="1" y="181"/>
                    </a:lnTo>
                    <a:close/>
                  </a:path>
                </a:pathLst>
              </a:custGeom>
              <a:solidFill>
                <a:srgbClr val="3B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0" name="Oval 17028">
                <a:extLst>
                  <a:ext uri="{FF2B5EF4-FFF2-40B4-BE49-F238E27FC236}">
                    <a16:creationId xmlns:a16="http://schemas.microsoft.com/office/drawing/2014/main" xmlns="" id="{810ED412-FA0F-46A1-B681-A48797ABC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6" y="2924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1" name="Freeform 17029">
                <a:extLst>
                  <a:ext uri="{FF2B5EF4-FFF2-40B4-BE49-F238E27FC236}">
                    <a16:creationId xmlns:a16="http://schemas.microsoft.com/office/drawing/2014/main" xmlns="" id="{17522D24-68D7-443A-8B00-0FB99E85D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923"/>
                <a:ext cx="12" cy="13"/>
              </a:xfrm>
              <a:custGeom>
                <a:avLst/>
                <a:gdLst>
                  <a:gd name="T0" fmla="*/ 118 w 131"/>
                  <a:gd name="T1" fmla="*/ 66 h 131"/>
                  <a:gd name="T2" fmla="*/ 104 w 131"/>
                  <a:gd name="T3" fmla="*/ 66 h 131"/>
                  <a:gd name="T4" fmla="*/ 65 w 131"/>
                  <a:gd name="T5" fmla="*/ 104 h 131"/>
                  <a:gd name="T6" fmla="*/ 27 w 131"/>
                  <a:gd name="T7" fmla="*/ 66 h 131"/>
                  <a:gd name="T8" fmla="*/ 65 w 131"/>
                  <a:gd name="T9" fmla="*/ 27 h 131"/>
                  <a:gd name="T10" fmla="*/ 104 w 131"/>
                  <a:gd name="T11" fmla="*/ 66 h 131"/>
                  <a:gd name="T12" fmla="*/ 118 w 131"/>
                  <a:gd name="T13" fmla="*/ 66 h 131"/>
                  <a:gd name="T14" fmla="*/ 131 w 131"/>
                  <a:gd name="T15" fmla="*/ 66 h 131"/>
                  <a:gd name="T16" fmla="*/ 65 w 131"/>
                  <a:gd name="T17" fmla="*/ 0 h 131"/>
                  <a:gd name="T18" fmla="*/ 0 w 131"/>
                  <a:gd name="T19" fmla="*/ 66 h 131"/>
                  <a:gd name="T20" fmla="*/ 65 w 131"/>
                  <a:gd name="T21" fmla="*/ 131 h 131"/>
                  <a:gd name="T22" fmla="*/ 131 w 131"/>
                  <a:gd name="T23" fmla="*/ 66 h 131"/>
                  <a:gd name="T24" fmla="*/ 118 w 131"/>
                  <a:gd name="T25" fmla="*/ 6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31">
                    <a:moveTo>
                      <a:pt x="118" y="66"/>
                    </a:moveTo>
                    <a:lnTo>
                      <a:pt x="104" y="66"/>
                    </a:lnTo>
                    <a:cubicBezTo>
                      <a:pt x="104" y="87"/>
                      <a:pt x="87" y="104"/>
                      <a:pt x="65" y="104"/>
                    </a:cubicBezTo>
                    <a:cubicBezTo>
                      <a:pt x="44" y="104"/>
                      <a:pt x="27" y="87"/>
                      <a:pt x="27" y="66"/>
                    </a:cubicBezTo>
                    <a:cubicBezTo>
                      <a:pt x="27" y="44"/>
                      <a:pt x="44" y="27"/>
                      <a:pt x="65" y="27"/>
                    </a:cubicBezTo>
                    <a:cubicBezTo>
                      <a:pt x="87" y="27"/>
                      <a:pt x="104" y="44"/>
                      <a:pt x="104" y="66"/>
                    </a:cubicBezTo>
                    <a:lnTo>
                      <a:pt x="118" y="66"/>
                    </a:lnTo>
                    <a:lnTo>
                      <a:pt x="131" y="66"/>
                    </a:lnTo>
                    <a:cubicBezTo>
                      <a:pt x="131" y="29"/>
                      <a:pt x="102" y="0"/>
                      <a:pt x="65" y="0"/>
                    </a:cubicBezTo>
                    <a:cubicBezTo>
                      <a:pt x="29" y="0"/>
                      <a:pt x="0" y="29"/>
                      <a:pt x="0" y="66"/>
                    </a:cubicBezTo>
                    <a:cubicBezTo>
                      <a:pt x="0" y="102"/>
                      <a:pt x="29" y="131"/>
                      <a:pt x="65" y="131"/>
                    </a:cubicBezTo>
                    <a:cubicBezTo>
                      <a:pt x="102" y="131"/>
                      <a:pt x="131" y="102"/>
                      <a:pt x="131" y="66"/>
                    </a:cubicBez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3B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2" name="Oval 17030">
                <a:extLst>
                  <a:ext uri="{FF2B5EF4-FFF2-40B4-BE49-F238E27FC236}">
                    <a16:creationId xmlns:a16="http://schemas.microsoft.com/office/drawing/2014/main" xmlns="" id="{9D2AD044-1B88-4601-B580-314DCBAF0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3032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3" name="Freeform 17031">
                <a:extLst>
                  <a:ext uri="{FF2B5EF4-FFF2-40B4-BE49-F238E27FC236}">
                    <a16:creationId xmlns:a16="http://schemas.microsoft.com/office/drawing/2014/main" xmlns="" id="{39A7A1AF-178F-431D-99D8-C61835CA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031"/>
                <a:ext cx="12" cy="12"/>
              </a:xfrm>
              <a:custGeom>
                <a:avLst/>
                <a:gdLst>
                  <a:gd name="T0" fmla="*/ 118 w 131"/>
                  <a:gd name="T1" fmla="*/ 66 h 132"/>
                  <a:gd name="T2" fmla="*/ 104 w 131"/>
                  <a:gd name="T3" fmla="*/ 66 h 132"/>
                  <a:gd name="T4" fmla="*/ 65 w 131"/>
                  <a:gd name="T5" fmla="*/ 104 h 132"/>
                  <a:gd name="T6" fmla="*/ 27 w 131"/>
                  <a:gd name="T7" fmla="*/ 66 h 132"/>
                  <a:gd name="T8" fmla="*/ 65 w 131"/>
                  <a:gd name="T9" fmla="*/ 27 h 132"/>
                  <a:gd name="T10" fmla="*/ 104 w 131"/>
                  <a:gd name="T11" fmla="*/ 66 h 132"/>
                  <a:gd name="T12" fmla="*/ 118 w 131"/>
                  <a:gd name="T13" fmla="*/ 66 h 132"/>
                  <a:gd name="T14" fmla="*/ 131 w 131"/>
                  <a:gd name="T15" fmla="*/ 66 h 132"/>
                  <a:gd name="T16" fmla="*/ 65 w 131"/>
                  <a:gd name="T17" fmla="*/ 0 h 132"/>
                  <a:gd name="T18" fmla="*/ 0 w 131"/>
                  <a:gd name="T19" fmla="*/ 66 h 132"/>
                  <a:gd name="T20" fmla="*/ 65 w 131"/>
                  <a:gd name="T21" fmla="*/ 132 h 132"/>
                  <a:gd name="T22" fmla="*/ 131 w 131"/>
                  <a:gd name="T23" fmla="*/ 66 h 132"/>
                  <a:gd name="T24" fmla="*/ 118 w 131"/>
                  <a:gd name="T2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32">
                    <a:moveTo>
                      <a:pt x="118" y="66"/>
                    </a:moveTo>
                    <a:lnTo>
                      <a:pt x="104" y="66"/>
                    </a:lnTo>
                    <a:cubicBezTo>
                      <a:pt x="104" y="87"/>
                      <a:pt x="87" y="104"/>
                      <a:pt x="65" y="104"/>
                    </a:cubicBezTo>
                    <a:cubicBezTo>
                      <a:pt x="44" y="104"/>
                      <a:pt x="27" y="87"/>
                      <a:pt x="27" y="66"/>
                    </a:cubicBezTo>
                    <a:cubicBezTo>
                      <a:pt x="27" y="45"/>
                      <a:pt x="44" y="27"/>
                      <a:pt x="65" y="27"/>
                    </a:cubicBezTo>
                    <a:cubicBezTo>
                      <a:pt x="87" y="27"/>
                      <a:pt x="104" y="45"/>
                      <a:pt x="104" y="66"/>
                    </a:cubicBezTo>
                    <a:lnTo>
                      <a:pt x="118" y="66"/>
                    </a:lnTo>
                    <a:lnTo>
                      <a:pt x="131" y="66"/>
                    </a:lnTo>
                    <a:cubicBezTo>
                      <a:pt x="131" y="30"/>
                      <a:pt x="102" y="0"/>
                      <a:pt x="65" y="0"/>
                    </a:cubicBezTo>
                    <a:cubicBezTo>
                      <a:pt x="29" y="0"/>
                      <a:pt x="0" y="30"/>
                      <a:pt x="0" y="66"/>
                    </a:cubicBezTo>
                    <a:cubicBezTo>
                      <a:pt x="0" y="102"/>
                      <a:pt x="29" y="132"/>
                      <a:pt x="65" y="132"/>
                    </a:cubicBezTo>
                    <a:cubicBezTo>
                      <a:pt x="102" y="132"/>
                      <a:pt x="131" y="102"/>
                      <a:pt x="131" y="66"/>
                    </a:cubicBez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3B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4" name="Oval 17032">
                <a:extLst>
                  <a:ext uri="{FF2B5EF4-FFF2-40B4-BE49-F238E27FC236}">
                    <a16:creationId xmlns:a16="http://schemas.microsoft.com/office/drawing/2014/main" xmlns="" id="{3095D9D4-71BB-4604-A4DE-15F079FCB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3065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5" name="Freeform 17033">
                <a:extLst>
                  <a:ext uri="{FF2B5EF4-FFF2-40B4-BE49-F238E27FC236}">
                    <a16:creationId xmlns:a16="http://schemas.microsoft.com/office/drawing/2014/main" xmlns="" id="{2783D55F-AB35-434B-A061-69C812D3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064"/>
                <a:ext cx="13" cy="12"/>
              </a:xfrm>
              <a:custGeom>
                <a:avLst/>
                <a:gdLst>
                  <a:gd name="T0" fmla="*/ 118 w 131"/>
                  <a:gd name="T1" fmla="*/ 66 h 132"/>
                  <a:gd name="T2" fmla="*/ 104 w 131"/>
                  <a:gd name="T3" fmla="*/ 66 h 132"/>
                  <a:gd name="T4" fmla="*/ 65 w 131"/>
                  <a:gd name="T5" fmla="*/ 104 h 132"/>
                  <a:gd name="T6" fmla="*/ 27 w 131"/>
                  <a:gd name="T7" fmla="*/ 66 h 132"/>
                  <a:gd name="T8" fmla="*/ 65 w 131"/>
                  <a:gd name="T9" fmla="*/ 27 h 132"/>
                  <a:gd name="T10" fmla="*/ 104 w 131"/>
                  <a:gd name="T11" fmla="*/ 66 h 132"/>
                  <a:gd name="T12" fmla="*/ 118 w 131"/>
                  <a:gd name="T13" fmla="*/ 66 h 132"/>
                  <a:gd name="T14" fmla="*/ 131 w 131"/>
                  <a:gd name="T15" fmla="*/ 66 h 132"/>
                  <a:gd name="T16" fmla="*/ 65 w 131"/>
                  <a:gd name="T17" fmla="*/ 0 h 132"/>
                  <a:gd name="T18" fmla="*/ 0 w 131"/>
                  <a:gd name="T19" fmla="*/ 66 h 132"/>
                  <a:gd name="T20" fmla="*/ 65 w 131"/>
                  <a:gd name="T21" fmla="*/ 132 h 132"/>
                  <a:gd name="T22" fmla="*/ 131 w 131"/>
                  <a:gd name="T23" fmla="*/ 66 h 132"/>
                  <a:gd name="T24" fmla="*/ 118 w 131"/>
                  <a:gd name="T2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32">
                    <a:moveTo>
                      <a:pt x="118" y="66"/>
                    </a:moveTo>
                    <a:lnTo>
                      <a:pt x="104" y="66"/>
                    </a:lnTo>
                    <a:cubicBezTo>
                      <a:pt x="104" y="87"/>
                      <a:pt x="87" y="104"/>
                      <a:pt x="65" y="104"/>
                    </a:cubicBezTo>
                    <a:cubicBezTo>
                      <a:pt x="44" y="104"/>
                      <a:pt x="27" y="87"/>
                      <a:pt x="27" y="66"/>
                    </a:cubicBezTo>
                    <a:cubicBezTo>
                      <a:pt x="27" y="45"/>
                      <a:pt x="44" y="27"/>
                      <a:pt x="65" y="27"/>
                    </a:cubicBezTo>
                    <a:cubicBezTo>
                      <a:pt x="87" y="27"/>
                      <a:pt x="104" y="45"/>
                      <a:pt x="104" y="66"/>
                    </a:cubicBezTo>
                    <a:lnTo>
                      <a:pt x="118" y="66"/>
                    </a:lnTo>
                    <a:lnTo>
                      <a:pt x="131" y="66"/>
                    </a:lnTo>
                    <a:cubicBezTo>
                      <a:pt x="131" y="30"/>
                      <a:pt x="102" y="0"/>
                      <a:pt x="65" y="0"/>
                    </a:cubicBezTo>
                    <a:cubicBezTo>
                      <a:pt x="29" y="0"/>
                      <a:pt x="0" y="30"/>
                      <a:pt x="0" y="66"/>
                    </a:cubicBezTo>
                    <a:cubicBezTo>
                      <a:pt x="0" y="102"/>
                      <a:pt x="29" y="132"/>
                      <a:pt x="65" y="132"/>
                    </a:cubicBezTo>
                    <a:cubicBezTo>
                      <a:pt x="102" y="132"/>
                      <a:pt x="131" y="102"/>
                      <a:pt x="131" y="66"/>
                    </a:cubicBez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3B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6" name="Oval 17034">
                <a:extLst>
                  <a:ext uri="{FF2B5EF4-FFF2-40B4-BE49-F238E27FC236}">
                    <a16:creationId xmlns:a16="http://schemas.microsoft.com/office/drawing/2014/main" xmlns="" id="{339048D5-7776-4763-A911-66B75089F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" y="3029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7" name="Freeform 17035">
                <a:extLst>
                  <a:ext uri="{FF2B5EF4-FFF2-40B4-BE49-F238E27FC236}">
                    <a16:creationId xmlns:a16="http://schemas.microsoft.com/office/drawing/2014/main" xmlns="" id="{48AF5D9D-5582-4FD3-A92E-CAB68B469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3028"/>
                <a:ext cx="13" cy="13"/>
              </a:xfrm>
              <a:custGeom>
                <a:avLst/>
                <a:gdLst>
                  <a:gd name="T0" fmla="*/ 118 w 131"/>
                  <a:gd name="T1" fmla="*/ 66 h 132"/>
                  <a:gd name="T2" fmla="*/ 104 w 131"/>
                  <a:gd name="T3" fmla="*/ 66 h 132"/>
                  <a:gd name="T4" fmla="*/ 65 w 131"/>
                  <a:gd name="T5" fmla="*/ 105 h 132"/>
                  <a:gd name="T6" fmla="*/ 27 w 131"/>
                  <a:gd name="T7" fmla="*/ 66 h 132"/>
                  <a:gd name="T8" fmla="*/ 65 w 131"/>
                  <a:gd name="T9" fmla="*/ 28 h 132"/>
                  <a:gd name="T10" fmla="*/ 104 w 131"/>
                  <a:gd name="T11" fmla="*/ 66 h 132"/>
                  <a:gd name="T12" fmla="*/ 118 w 131"/>
                  <a:gd name="T13" fmla="*/ 66 h 132"/>
                  <a:gd name="T14" fmla="*/ 131 w 131"/>
                  <a:gd name="T15" fmla="*/ 66 h 132"/>
                  <a:gd name="T16" fmla="*/ 65 w 131"/>
                  <a:gd name="T17" fmla="*/ 0 h 132"/>
                  <a:gd name="T18" fmla="*/ 0 w 131"/>
                  <a:gd name="T19" fmla="*/ 66 h 132"/>
                  <a:gd name="T20" fmla="*/ 65 w 131"/>
                  <a:gd name="T21" fmla="*/ 132 h 132"/>
                  <a:gd name="T22" fmla="*/ 131 w 131"/>
                  <a:gd name="T23" fmla="*/ 66 h 132"/>
                  <a:gd name="T24" fmla="*/ 118 w 131"/>
                  <a:gd name="T2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32">
                    <a:moveTo>
                      <a:pt x="118" y="66"/>
                    </a:moveTo>
                    <a:lnTo>
                      <a:pt x="104" y="66"/>
                    </a:lnTo>
                    <a:cubicBezTo>
                      <a:pt x="104" y="87"/>
                      <a:pt x="87" y="105"/>
                      <a:pt x="65" y="105"/>
                    </a:cubicBezTo>
                    <a:cubicBezTo>
                      <a:pt x="44" y="105"/>
                      <a:pt x="27" y="87"/>
                      <a:pt x="27" y="66"/>
                    </a:cubicBezTo>
                    <a:cubicBezTo>
                      <a:pt x="27" y="45"/>
                      <a:pt x="44" y="28"/>
                      <a:pt x="65" y="28"/>
                    </a:cubicBezTo>
                    <a:cubicBezTo>
                      <a:pt x="87" y="28"/>
                      <a:pt x="104" y="45"/>
                      <a:pt x="104" y="66"/>
                    </a:cubicBezTo>
                    <a:lnTo>
                      <a:pt x="118" y="66"/>
                    </a:lnTo>
                    <a:lnTo>
                      <a:pt x="131" y="66"/>
                    </a:lnTo>
                    <a:cubicBezTo>
                      <a:pt x="131" y="30"/>
                      <a:pt x="102" y="0"/>
                      <a:pt x="65" y="0"/>
                    </a:cubicBezTo>
                    <a:cubicBezTo>
                      <a:pt x="29" y="0"/>
                      <a:pt x="0" y="30"/>
                      <a:pt x="0" y="66"/>
                    </a:cubicBezTo>
                    <a:cubicBezTo>
                      <a:pt x="0" y="103"/>
                      <a:pt x="29" y="132"/>
                      <a:pt x="65" y="132"/>
                    </a:cubicBezTo>
                    <a:cubicBezTo>
                      <a:pt x="102" y="132"/>
                      <a:pt x="131" y="103"/>
                      <a:pt x="131" y="66"/>
                    </a:cubicBez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3B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8" name="Oval 17036">
                <a:extLst>
                  <a:ext uri="{FF2B5EF4-FFF2-40B4-BE49-F238E27FC236}">
                    <a16:creationId xmlns:a16="http://schemas.microsoft.com/office/drawing/2014/main" xmlns="" id="{ECDD4E0B-BCD1-48BB-8412-48A5B4D87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2994"/>
                <a:ext cx="10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9" name="Freeform 17037">
                <a:extLst>
                  <a:ext uri="{FF2B5EF4-FFF2-40B4-BE49-F238E27FC236}">
                    <a16:creationId xmlns:a16="http://schemas.microsoft.com/office/drawing/2014/main" xmlns="" id="{B65C5D2E-4B06-4547-ADE7-015F79900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992"/>
                <a:ext cx="12" cy="13"/>
              </a:xfrm>
              <a:custGeom>
                <a:avLst/>
                <a:gdLst>
                  <a:gd name="T0" fmla="*/ 118 w 131"/>
                  <a:gd name="T1" fmla="*/ 66 h 132"/>
                  <a:gd name="T2" fmla="*/ 104 w 131"/>
                  <a:gd name="T3" fmla="*/ 66 h 132"/>
                  <a:gd name="T4" fmla="*/ 65 w 131"/>
                  <a:gd name="T5" fmla="*/ 104 h 132"/>
                  <a:gd name="T6" fmla="*/ 27 w 131"/>
                  <a:gd name="T7" fmla="*/ 66 h 132"/>
                  <a:gd name="T8" fmla="*/ 65 w 131"/>
                  <a:gd name="T9" fmla="*/ 27 h 132"/>
                  <a:gd name="T10" fmla="*/ 104 w 131"/>
                  <a:gd name="T11" fmla="*/ 66 h 132"/>
                  <a:gd name="T12" fmla="*/ 118 w 131"/>
                  <a:gd name="T13" fmla="*/ 66 h 132"/>
                  <a:gd name="T14" fmla="*/ 131 w 131"/>
                  <a:gd name="T15" fmla="*/ 66 h 132"/>
                  <a:gd name="T16" fmla="*/ 65 w 131"/>
                  <a:gd name="T17" fmla="*/ 0 h 132"/>
                  <a:gd name="T18" fmla="*/ 0 w 131"/>
                  <a:gd name="T19" fmla="*/ 66 h 132"/>
                  <a:gd name="T20" fmla="*/ 65 w 131"/>
                  <a:gd name="T21" fmla="*/ 132 h 132"/>
                  <a:gd name="T22" fmla="*/ 131 w 131"/>
                  <a:gd name="T23" fmla="*/ 66 h 132"/>
                  <a:gd name="T24" fmla="*/ 118 w 131"/>
                  <a:gd name="T2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32">
                    <a:moveTo>
                      <a:pt x="118" y="66"/>
                    </a:moveTo>
                    <a:lnTo>
                      <a:pt x="104" y="66"/>
                    </a:lnTo>
                    <a:cubicBezTo>
                      <a:pt x="104" y="87"/>
                      <a:pt x="87" y="104"/>
                      <a:pt x="65" y="104"/>
                    </a:cubicBezTo>
                    <a:cubicBezTo>
                      <a:pt x="44" y="104"/>
                      <a:pt x="27" y="87"/>
                      <a:pt x="27" y="66"/>
                    </a:cubicBezTo>
                    <a:cubicBezTo>
                      <a:pt x="27" y="45"/>
                      <a:pt x="44" y="27"/>
                      <a:pt x="65" y="27"/>
                    </a:cubicBezTo>
                    <a:cubicBezTo>
                      <a:pt x="87" y="27"/>
                      <a:pt x="104" y="45"/>
                      <a:pt x="104" y="66"/>
                    </a:cubicBezTo>
                    <a:lnTo>
                      <a:pt x="118" y="66"/>
                    </a:lnTo>
                    <a:lnTo>
                      <a:pt x="131" y="66"/>
                    </a:lnTo>
                    <a:cubicBezTo>
                      <a:pt x="131" y="29"/>
                      <a:pt x="102" y="0"/>
                      <a:pt x="65" y="0"/>
                    </a:cubicBezTo>
                    <a:cubicBezTo>
                      <a:pt x="29" y="0"/>
                      <a:pt x="0" y="29"/>
                      <a:pt x="0" y="66"/>
                    </a:cubicBezTo>
                    <a:cubicBezTo>
                      <a:pt x="0" y="102"/>
                      <a:pt x="29" y="132"/>
                      <a:pt x="65" y="132"/>
                    </a:cubicBezTo>
                    <a:cubicBezTo>
                      <a:pt x="102" y="132"/>
                      <a:pt x="131" y="102"/>
                      <a:pt x="131" y="66"/>
                    </a:cubicBezTo>
                    <a:lnTo>
                      <a:pt x="118" y="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0" name="Oval 17038">
                <a:extLst>
                  <a:ext uri="{FF2B5EF4-FFF2-40B4-BE49-F238E27FC236}">
                    <a16:creationId xmlns:a16="http://schemas.microsoft.com/office/drawing/2014/main" xmlns="" id="{A63C37FF-B017-4A4C-9D5F-85B5F66AB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6" y="2994"/>
                <a:ext cx="10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1" name="Freeform 17039">
                <a:extLst>
                  <a:ext uri="{FF2B5EF4-FFF2-40B4-BE49-F238E27FC236}">
                    <a16:creationId xmlns:a16="http://schemas.microsoft.com/office/drawing/2014/main" xmlns="" id="{23827AB6-FAF0-48C1-9690-570A6AA53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992"/>
                <a:ext cx="12" cy="13"/>
              </a:xfrm>
              <a:custGeom>
                <a:avLst/>
                <a:gdLst>
                  <a:gd name="T0" fmla="*/ 118 w 132"/>
                  <a:gd name="T1" fmla="*/ 66 h 132"/>
                  <a:gd name="T2" fmla="*/ 104 w 132"/>
                  <a:gd name="T3" fmla="*/ 66 h 132"/>
                  <a:gd name="T4" fmla="*/ 66 w 132"/>
                  <a:gd name="T5" fmla="*/ 104 h 132"/>
                  <a:gd name="T6" fmla="*/ 27 w 132"/>
                  <a:gd name="T7" fmla="*/ 66 h 132"/>
                  <a:gd name="T8" fmla="*/ 66 w 132"/>
                  <a:gd name="T9" fmla="*/ 27 h 132"/>
                  <a:gd name="T10" fmla="*/ 104 w 132"/>
                  <a:gd name="T11" fmla="*/ 66 h 132"/>
                  <a:gd name="T12" fmla="*/ 118 w 132"/>
                  <a:gd name="T13" fmla="*/ 66 h 132"/>
                  <a:gd name="T14" fmla="*/ 132 w 132"/>
                  <a:gd name="T15" fmla="*/ 66 h 132"/>
                  <a:gd name="T16" fmla="*/ 66 w 132"/>
                  <a:gd name="T17" fmla="*/ 0 h 132"/>
                  <a:gd name="T18" fmla="*/ 0 w 132"/>
                  <a:gd name="T19" fmla="*/ 66 h 132"/>
                  <a:gd name="T20" fmla="*/ 66 w 132"/>
                  <a:gd name="T21" fmla="*/ 132 h 132"/>
                  <a:gd name="T22" fmla="*/ 132 w 132"/>
                  <a:gd name="T23" fmla="*/ 66 h 132"/>
                  <a:gd name="T24" fmla="*/ 118 w 132"/>
                  <a:gd name="T2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32">
                    <a:moveTo>
                      <a:pt x="118" y="66"/>
                    </a:moveTo>
                    <a:lnTo>
                      <a:pt x="104" y="66"/>
                    </a:lnTo>
                    <a:cubicBezTo>
                      <a:pt x="104" y="87"/>
                      <a:pt x="87" y="104"/>
                      <a:pt x="66" y="104"/>
                    </a:cubicBezTo>
                    <a:cubicBezTo>
                      <a:pt x="45" y="104"/>
                      <a:pt x="27" y="87"/>
                      <a:pt x="27" y="66"/>
                    </a:cubicBezTo>
                    <a:cubicBezTo>
                      <a:pt x="27" y="45"/>
                      <a:pt x="45" y="27"/>
                      <a:pt x="66" y="27"/>
                    </a:cubicBezTo>
                    <a:cubicBezTo>
                      <a:pt x="87" y="27"/>
                      <a:pt x="104" y="45"/>
                      <a:pt x="104" y="66"/>
                    </a:cubicBezTo>
                    <a:lnTo>
                      <a:pt x="118" y="66"/>
                    </a:lnTo>
                    <a:lnTo>
                      <a:pt x="132" y="66"/>
                    </a:lnTo>
                    <a:cubicBezTo>
                      <a:pt x="132" y="30"/>
                      <a:pt x="102" y="0"/>
                      <a:pt x="66" y="0"/>
                    </a:cubicBezTo>
                    <a:cubicBezTo>
                      <a:pt x="29" y="0"/>
                      <a:pt x="0" y="29"/>
                      <a:pt x="0" y="66"/>
                    </a:cubicBezTo>
                    <a:cubicBezTo>
                      <a:pt x="0" y="102"/>
                      <a:pt x="29" y="132"/>
                      <a:pt x="66" y="132"/>
                    </a:cubicBezTo>
                    <a:cubicBezTo>
                      <a:pt x="102" y="132"/>
                      <a:pt x="132" y="102"/>
                      <a:pt x="132" y="66"/>
                    </a:cubicBezTo>
                    <a:lnTo>
                      <a:pt x="118" y="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2" name="Freeform 17040">
                <a:extLst>
                  <a:ext uri="{FF2B5EF4-FFF2-40B4-BE49-F238E27FC236}">
                    <a16:creationId xmlns:a16="http://schemas.microsoft.com/office/drawing/2014/main" xmlns="" id="{5B1C01EF-9CC8-4AEB-970D-A30A5873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3301"/>
                <a:ext cx="139" cy="497"/>
              </a:xfrm>
              <a:custGeom>
                <a:avLst/>
                <a:gdLst>
                  <a:gd name="T0" fmla="*/ 6 w 139"/>
                  <a:gd name="T1" fmla="*/ 497 h 497"/>
                  <a:gd name="T2" fmla="*/ 0 w 139"/>
                  <a:gd name="T3" fmla="*/ 497 h 497"/>
                  <a:gd name="T4" fmla="*/ 133 w 139"/>
                  <a:gd name="T5" fmla="*/ 0 h 497"/>
                  <a:gd name="T6" fmla="*/ 139 w 139"/>
                  <a:gd name="T7" fmla="*/ 0 h 497"/>
                  <a:gd name="T8" fmla="*/ 6 w 139"/>
                  <a:gd name="T9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497">
                    <a:moveTo>
                      <a:pt x="6" y="497"/>
                    </a:moveTo>
                    <a:lnTo>
                      <a:pt x="0" y="497"/>
                    </a:lnTo>
                    <a:lnTo>
                      <a:pt x="133" y="0"/>
                    </a:lnTo>
                    <a:lnTo>
                      <a:pt x="139" y="0"/>
                    </a:lnTo>
                    <a:lnTo>
                      <a:pt x="6" y="497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3" name="Freeform 17041">
                <a:extLst>
                  <a:ext uri="{FF2B5EF4-FFF2-40B4-BE49-F238E27FC236}">
                    <a16:creationId xmlns:a16="http://schemas.microsoft.com/office/drawing/2014/main" xmlns="" id="{ABDB4187-5C5A-46A5-A6F6-FDD70264E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3301"/>
                <a:ext cx="139" cy="497"/>
              </a:xfrm>
              <a:custGeom>
                <a:avLst/>
                <a:gdLst>
                  <a:gd name="T0" fmla="*/ 6 w 139"/>
                  <a:gd name="T1" fmla="*/ 497 h 497"/>
                  <a:gd name="T2" fmla="*/ 0 w 139"/>
                  <a:gd name="T3" fmla="*/ 497 h 497"/>
                  <a:gd name="T4" fmla="*/ 133 w 139"/>
                  <a:gd name="T5" fmla="*/ 0 h 497"/>
                  <a:gd name="T6" fmla="*/ 139 w 139"/>
                  <a:gd name="T7" fmla="*/ 0 h 497"/>
                  <a:gd name="T8" fmla="*/ 6 w 139"/>
                  <a:gd name="T9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497">
                    <a:moveTo>
                      <a:pt x="6" y="497"/>
                    </a:moveTo>
                    <a:lnTo>
                      <a:pt x="0" y="497"/>
                    </a:lnTo>
                    <a:lnTo>
                      <a:pt x="133" y="0"/>
                    </a:lnTo>
                    <a:lnTo>
                      <a:pt x="139" y="0"/>
                    </a:lnTo>
                    <a:lnTo>
                      <a:pt x="6" y="497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4" name="Freeform 17042">
                <a:extLst>
                  <a:ext uri="{FF2B5EF4-FFF2-40B4-BE49-F238E27FC236}">
                    <a16:creationId xmlns:a16="http://schemas.microsoft.com/office/drawing/2014/main" xmlns="" id="{FA7ED934-C9EC-470B-A197-1D564B0EF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326"/>
                <a:ext cx="81" cy="6"/>
              </a:xfrm>
              <a:custGeom>
                <a:avLst/>
                <a:gdLst>
                  <a:gd name="T0" fmla="*/ 0 w 81"/>
                  <a:gd name="T1" fmla="*/ 6 h 6"/>
                  <a:gd name="T2" fmla="*/ 1 w 81"/>
                  <a:gd name="T3" fmla="*/ 0 h 6"/>
                  <a:gd name="T4" fmla="*/ 81 w 81"/>
                  <a:gd name="T5" fmla="*/ 0 h 6"/>
                  <a:gd name="T6" fmla="*/ 80 w 81"/>
                  <a:gd name="T7" fmla="*/ 6 h 6"/>
                  <a:gd name="T8" fmla="*/ 0 w 8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6">
                    <a:moveTo>
                      <a:pt x="0" y="6"/>
                    </a:moveTo>
                    <a:lnTo>
                      <a:pt x="1" y="0"/>
                    </a:lnTo>
                    <a:lnTo>
                      <a:pt x="81" y="0"/>
                    </a:lnTo>
                    <a:lnTo>
                      <a:pt x="8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5" name="Freeform 17043">
                <a:extLst>
                  <a:ext uri="{FF2B5EF4-FFF2-40B4-BE49-F238E27FC236}">
                    <a16:creationId xmlns:a16="http://schemas.microsoft.com/office/drawing/2014/main" xmlns="" id="{767920EC-7047-4EB3-A802-A7B53C372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370"/>
                <a:ext cx="82" cy="6"/>
              </a:xfrm>
              <a:custGeom>
                <a:avLst/>
                <a:gdLst>
                  <a:gd name="T0" fmla="*/ 0 w 82"/>
                  <a:gd name="T1" fmla="*/ 6 h 6"/>
                  <a:gd name="T2" fmla="*/ 2 w 82"/>
                  <a:gd name="T3" fmla="*/ 0 h 6"/>
                  <a:gd name="T4" fmla="*/ 82 w 82"/>
                  <a:gd name="T5" fmla="*/ 0 h 6"/>
                  <a:gd name="T6" fmla="*/ 80 w 82"/>
                  <a:gd name="T7" fmla="*/ 6 h 6"/>
                  <a:gd name="T8" fmla="*/ 0 w 8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">
                    <a:moveTo>
                      <a:pt x="0" y="6"/>
                    </a:moveTo>
                    <a:lnTo>
                      <a:pt x="2" y="0"/>
                    </a:lnTo>
                    <a:lnTo>
                      <a:pt x="82" y="0"/>
                    </a:lnTo>
                    <a:lnTo>
                      <a:pt x="8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6" name="Freeform 17044">
                <a:extLst>
                  <a:ext uri="{FF2B5EF4-FFF2-40B4-BE49-F238E27FC236}">
                    <a16:creationId xmlns:a16="http://schemas.microsoft.com/office/drawing/2014/main" xmlns="" id="{5AA30C6B-9DEE-4129-B059-38084E892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414"/>
                <a:ext cx="82" cy="5"/>
              </a:xfrm>
              <a:custGeom>
                <a:avLst/>
                <a:gdLst>
                  <a:gd name="T0" fmla="*/ 0 w 82"/>
                  <a:gd name="T1" fmla="*/ 5 h 5"/>
                  <a:gd name="T2" fmla="*/ 2 w 82"/>
                  <a:gd name="T3" fmla="*/ 0 h 5"/>
                  <a:gd name="T4" fmla="*/ 82 w 82"/>
                  <a:gd name="T5" fmla="*/ 0 h 5"/>
                  <a:gd name="T6" fmla="*/ 81 w 82"/>
                  <a:gd name="T7" fmla="*/ 5 h 5"/>
                  <a:gd name="T8" fmla="*/ 0 w 8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2" y="0"/>
                    </a:lnTo>
                    <a:lnTo>
                      <a:pt x="82" y="0"/>
                    </a:lnTo>
                    <a:lnTo>
                      <a:pt x="8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7" name="Freeform 17045">
                <a:extLst>
                  <a:ext uri="{FF2B5EF4-FFF2-40B4-BE49-F238E27FC236}">
                    <a16:creationId xmlns:a16="http://schemas.microsoft.com/office/drawing/2014/main" xmlns="" id="{118077BA-48EB-4841-B58C-3A08362EC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457"/>
                <a:ext cx="81" cy="6"/>
              </a:xfrm>
              <a:custGeom>
                <a:avLst/>
                <a:gdLst>
                  <a:gd name="T0" fmla="*/ 0 w 81"/>
                  <a:gd name="T1" fmla="*/ 6 h 6"/>
                  <a:gd name="T2" fmla="*/ 1 w 81"/>
                  <a:gd name="T3" fmla="*/ 0 h 6"/>
                  <a:gd name="T4" fmla="*/ 81 w 81"/>
                  <a:gd name="T5" fmla="*/ 0 h 6"/>
                  <a:gd name="T6" fmla="*/ 80 w 81"/>
                  <a:gd name="T7" fmla="*/ 6 h 6"/>
                  <a:gd name="T8" fmla="*/ 0 w 8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6">
                    <a:moveTo>
                      <a:pt x="0" y="6"/>
                    </a:moveTo>
                    <a:lnTo>
                      <a:pt x="1" y="0"/>
                    </a:lnTo>
                    <a:lnTo>
                      <a:pt x="81" y="0"/>
                    </a:lnTo>
                    <a:lnTo>
                      <a:pt x="8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8" name="Freeform 17046">
                <a:extLst>
                  <a:ext uri="{FF2B5EF4-FFF2-40B4-BE49-F238E27FC236}">
                    <a16:creationId xmlns:a16="http://schemas.microsoft.com/office/drawing/2014/main" xmlns="" id="{45A66B5A-0D12-45CE-8E23-3599F2648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3501"/>
                <a:ext cx="82" cy="6"/>
              </a:xfrm>
              <a:custGeom>
                <a:avLst/>
                <a:gdLst>
                  <a:gd name="T0" fmla="*/ 0 w 82"/>
                  <a:gd name="T1" fmla="*/ 6 h 6"/>
                  <a:gd name="T2" fmla="*/ 1 w 82"/>
                  <a:gd name="T3" fmla="*/ 0 h 6"/>
                  <a:gd name="T4" fmla="*/ 82 w 82"/>
                  <a:gd name="T5" fmla="*/ 0 h 6"/>
                  <a:gd name="T6" fmla="*/ 80 w 82"/>
                  <a:gd name="T7" fmla="*/ 6 h 6"/>
                  <a:gd name="T8" fmla="*/ 0 w 8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">
                    <a:moveTo>
                      <a:pt x="0" y="6"/>
                    </a:moveTo>
                    <a:lnTo>
                      <a:pt x="1" y="0"/>
                    </a:lnTo>
                    <a:lnTo>
                      <a:pt x="82" y="0"/>
                    </a:lnTo>
                    <a:lnTo>
                      <a:pt x="8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9" name="Freeform 17047">
                <a:extLst>
                  <a:ext uri="{FF2B5EF4-FFF2-40B4-BE49-F238E27FC236}">
                    <a16:creationId xmlns:a16="http://schemas.microsoft.com/office/drawing/2014/main" xmlns="" id="{F300E38B-102B-49D8-8A1F-F9A5D83C3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3545"/>
                <a:ext cx="82" cy="5"/>
              </a:xfrm>
              <a:custGeom>
                <a:avLst/>
                <a:gdLst>
                  <a:gd name="T0" fmla="*/ 0 w 82"/>
                  <a:gd name="T1" fmla="*/ 5 h 5"/>
                  <a:gd name="T2" fmla="*/ 2 w 82"/>
                  <a:gd name="T3" fmla="*/ 0 h 5"/>
                  <a:gd name="T4" fmla="*/ 82 w 82"/>
                  <a:gd name="T5" fmla="*/ 0 h 5"/>
                  <a:gd name="T6" fmla="*/ 80 w 82"/>
                  <a:gd name="T7" fmla="*/ 5 h 5"/>
                  <a:gd name="T8" fmla="*/ 0 w 8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2" y="0"/>
                    </a:lnTo>
                    <a:lnTo>
                      <a:pt x="82" y="0"/>
                    </a:lnTo>
                    <a:lnTo>
                      <a:pt x="8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0" name="Freeform 17048">
                <a:extLst>
                  <a:ext uri="{FF2B5EF4-FFF2-40B4-BE49-F238E27FC236}">
                    <a16:creationId xmlns:a16="http://schemas.microsoft.com/office/drawing/2014/main" xmlns="" id="{F542450C-2C88-47A2-8560-E60DD8CA4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3588"/>
                <a:ext cx="81" cy="6"/>
              </a:xfrm>
              <a:custGeom>
                <a:avLst/>
                <a:gdLst>
                  <a:gd name="T0" fmla="*/ 0 w 81"/>
                  <a:gd name="T1" fmla="*/ 6 h 6"/>
                  <a:gd name="T2" fmla="*/ 1 w 81"/>
                  <a:gd name="T3" fmla="*/ 0 h 6"/>
                  <a:gd name="T4" fmla="*/ 81 w 81"/>
                  <a:gd name="T5" fmla="*/ 0 h 6"/>
                  <a:gd name="T6" fmla="*/ 80 w 81"/>
                  <a:gd name="T7" fmla="*/ 6 h 6"/>
                  <a:gd name="T8" fmla="*/ 0 w 8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6">
                    <a:moveTo>
                      <a:pt x="0" y="6"/>
                    </a:moveTo>
                    <a:lnTo>
                      <a:pt x="1" y="0"/>
                    </a:lnTo>
                    <a:lnTo>
                      <a:pt x="81" y="0"/>
                    </a:lnTo>
                    <a:lnTo>
                      <a:pt x="8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1" name="Freeform 17049">
                <a:extLst>
                  <a:ext uri="{FF2B5EF4-FFF2-40B4-BE49-F238E27FC236}">
                    <a16:creationId xmlns:a16="http://schemas.microsoft.com/office/drawing/2014/main" xmlns="" id="{3541EF34-6919-419E-AD7E-F6438047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3632"/>
                <a:ext cx="82" cy="6"/>
              </a:xfrm>
              <a:custGeom>
                <a:avLst/>
                <a:gdLst>
                  <a:gd name="T0" fmla="*/ 0 w 82"/>
                  <a:gd name="T1" fmla="*/ 6 h 6"/>
                  <a:gd name="T2" fmla="*/ 1 w 82"/>
                  <a:gd name="T3" fmla="*/ 0 h 6"/>
                  <a:gd name="T4" fmla="*/ 82 w 82"/>
                  <a:gd name="T5" fmla="*/ 0 h 6"/>
                  <a:gd name="T6" fmla="*/ 80 w 82"/>
                  <a:gd name="T7" fmla="*/ 6 h 6"/>
                  <a:gd name="T8" fmla="*/ 0 w 8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">
                    <a:moveTo>
                      <a:pt x="0" y="6"/>
                    </a:moveTo>
                    <a:lnTo>
                      <a:pt x="1" y="0"/>
                    </a:lnTo>
                    <a:lnTo>
                      <a:pt x="82" y="0"/>
                    </a:lnTo>
                    <a:lnTo>
                      <a:pt x="8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2" name="Freeform 17050">
                <a:extLst>
                  <a:ext uri="{FF2B5EF4-FFF2-40B4-BE49-F238E27FC236}">
                    <a16:creationId xmlns:a16="http://schemas.microsoft.com/office/drawing/2014/main" xmlns="" id="{063DAABA-5D77-4C22-AFCA-2432E141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3676"/>
                <a:ext cx="82" cy="6"/>
              </a:xfrm>
              <a:custGeom>
                <a:avLst/>
                <a:gdLst>
                  <a:gd name="T0" fmla="*/ 0 w 82"/>
                  <a:gd name="T1" fmla="*/ 6 h 6"/>
                  <a:gd name="T2" fmla="*/ 2 w 82"/>
                  <a:gd name="T3" fmla="*/ 0 h 6"/>
                  <a:gd name="T4" fmla="*/ 82 w 82"/>
                  <a:gd name="T5" fmla="*/ 0 h 6"/>
                  <a:gd name="T6" fmla="*/ 80 w 82"/>
                  <a:gd name="T7" fmla="*/ 6 h 6"/>
                  <a:gd name="T8" fmla="*/ 0 w 8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">
                    <a:moveTo>
                      <a:pt x="0" y="6"/>
                    </a:moveTo>
                    <a:lnTo>
                      <a:pt x="2" y="0"/>
                    </a:lnTo>
                    <a:lnTo>
                      <a:pt x="82" y="0"/>
                    </a:lnTo>
                    <a:lnTo>
                      <a:pt x="8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3" name="Freeform 17051">
                <a:extLst>
                  <a:ext uri="{FF2B5EF4-FFF2-40B4-BE49-F238E27FC236}">
                    <a16:creationId xmlns:a16="http://schemas.microsoft.com/office/drawing/2014/main" xmlns="" id="{34E0CE0A-4B64-437E-A16C-7D6D89031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719"/>
                <a:ext cx="82" cy="6"/>
              </a:xfrm>
              <a:custGeom>
                <a:avLst/>
                <a:gdLst>
                  <a:gd name="T0" fmla="*/ 0 w 82"/>
                  <a:gd name="T1" fmla="*/ 6 h 6"/>
                  <a:gd name="T2" fmla="*/ 2 w 82"/>
                  <a:gd name="T3" fmla="*/ 0 h 6"/>
                  <a:gd name="T4" fmla="*/ 82 w 82"/>
                  <a:gd name="T5" fmla="*/ 0 h 6"/>
                  <a:gd name="T6" fmla="*/ 81 w 82"/>
                  <a:gd name="T7" fmla="*/ 6 h 6"/>
                  <a:gd name="T8" fmla="*/ 0 w 8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">
                    <a:moveTo>
                      <a:pt x="0" y="6"/>
                    </a:moveTo>
                    <a:lnTo>
                      <a:pt x="2" y="0"/>
                    </a:lnTo>
                    <a:lnTo>
                      <a:pt x="82" y="0"/>
                    </a:lnTo>
                    <a:lnTo>
                      <a:pt x="8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4" name="Freeform 17052">
                <a:extLst>
                  <a:ext uri="{FF2B5EF4-FFF2-40B4-BE49-F238E27FC236}">
                    <a16:creationId xmlns:a16="http://schemas.microsoft.com/office/drawing/2014/main" xmlns="" id="{6542C8ED-AD37-4B61-ACAC-7E2DDFB03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763"/>
                <a:ext cx="81" cy="6"/>
              </a:xfrm>
              <a:custGeom>
                <a:avLst/>
                <a:gdLst>
                  <a:gd name="T0" fmla="*/ 0 w 81"/>
                  <a:gd name="T1" fmla="*/ 6 h 6"/>
                  <a:gd name="T2" fmla="*/ 1 w 81"/>
                  <a:gd name="T3" fmla="*/ 0 h 6"/>
                  <a:gd name="T4" fmla="*/ 81 w 81"/>
                  <a:gd name="T5" fmla="*/ 0 h 6"/>
                  <a:gd name="T6" fmla="*/ 80 w 81"/>
                  <a:gd name="T7" fmla="*/ 6 h 6"/>
                  <a:gd name="T8" fmla="*/ 0 w 8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6">
                    <a:moveTo>
                      <a:pt x="0" y="6"/>
                    </a:moveTo>
                    <a:lnTo>
                      <a:pt x="1" y="0"/>
                    </a:lnTo>
                    <a:lnTo>
                      <a:pt x="81" y="0"/>
                    </a:lnTo>
                    <a:lnTo>
                      <a:pt x="8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5" name="Freeform 17053">
                <a:extLst>
                  <a:ext uri="{FF2B5EF4-FFF2-40B4-BE49-F238E27FC236}">
                    <a16:creationId xmlns:a16="http://schemas.microsoft.com/office/drawing/2014/main" xmlns="" id="{FE439DC1-F8AD-4F94-AFF1-4363F1B14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3584"/>
                <a:ext cx="31" cy="18"/>
              </a:xfrm>
              <a:custGeom>
                <a:avLst/>
                <a:gdLst>
                  <a:gd name="T0" fmla="*/ 311 w 320"/>
                  <a:gd name="T1" fmla="*/ 65 h 196"/>
                  <a:gd name="T2" fmla="*/ 316 w 320"/>
                  <a:gd name="T3" fmla="*/ 28 h 196"/>
                  <a:gd name="T4" fmla="*/ 123 w 320"/>
                  <a:gd name="T5" fmla="*/ 7 h 196"/>
                  <a:gd name="T6" fmla="*/ 69 w 320"/>
                  <a:gd name="T7" fmla="*/ 28 h 196"/>
                  <a:gd name="T8" fmla="*/ 55 w 320"/>
                  <a:gd name="T9" fmla="*/ 42 h 196"/>
                  <a:gd name="T10" fmla="*/ 41 w 320"/>
                  <a:gd name="T11" fmla="*/ 41 h 196"/>
                  <a:gd name="T12" fmla="*/ 18 w 320"/>
                  <a:gd name="T13" fmla="*/ 55 h 196"/>
                  <a:gd name="T14" fmla="*/ 14 w 320"/>
                  <a:gd name="T15" fmla="*/ 149 h 196"/>
                  <a:gd name="T16" fmla="*/ 161 w 320"/>
                  <a:gd name="T17" fmla="*/ 174 h 196"/>
                  <a:gd name="T18" fmla="*/ 311 w 320"/>
                  <a:gd name="T19" fmla="*/ 6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0" h="196">
                    <a:moveTo>
                      <a:pt x="311" y="65"/>
                    </a:moveTo>
                    <a:cubicBezTo>
                      <a:pt x="320" y="55"/>
                      <a:pt x="316" y="28"/>
                      <a:pt x="316" y="28"/>
                    </a:cubicBezTo>
                    <a:cubicBezTo>
                      <a:pt x="316" y="28"/>
                      <a:pt x="171" y="0"/>
                      <a:pt x="123" y="7"/>
                    </a:cubicBezTo>
                    <a:cubicBezTo>
                      <a:pt x="111" y="9"/>
                      <a:pt x="89" y="18"/>
                      <a:pt x="69" y="28"/>
                    </a:cubicBezTo>
                    <a:cubicBezTo>
                      <a:pt x="66" y="29"/>
                      <a:pt x="59" y="40"/>
                      <a:pt x="55" y="42"/>
                    </a:cubicBezTo>
                    <a:cubicBezTo>
                      <a:pt x="49" y="45"/>
                      <a:pt x="47" y="38"/>
                      <a:pt x="41" y="41"/>
                    </a:cubicBezTo>
                    <a:cubicBezTo>
                      <a:pt x="28" y="48"/>
                      <a:pt x="18" y="54"/>
                      <a:pt x="18" y="55"/>
                    </a:cubicBezTo>
                    <a:cubicBezTo>
                      <a:pt x="0" y="121"/>
                      <a:pt x="14" y="149"/>
                      <a:pt x="14" y="149"/>
                    </a:cubicBezTo>
                    <a:cubicBezTo>
                      <a:pt x="14" y="149"/>
                      <a:pt x="132" y="196"/>
                      <a:pt x="161" y="174"/>
                    </a:cubicBezTo>
                    <a:cubicBezTo>
                      <a:pt x="236" y="116"/>
                      <a:pt x="291" y="85"/>
                      <a:pt x="311" y="65"/>
                    </a:cubicBezTo>
                    <a:close/>
                  </a:path>
                </a:pathLst>
              </a:custGeom>
              <a:solidFill>
                <a:srgbClr val="16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6" name="Freeform 17054">
                <a:extLst>
                  <a:ext uri="{FF2B5EF4-FFF2-40B4-BE49-F238E27FC236}">
                    <a16:creationId xmlns:a16="http://schemas.microsoft.com/office/drawing/2014/main" xmlns="" id="{A0415580-A474-4C16-97E4-66C21292A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570"/>
                <a:ext cx="41" cy="30"/>
              </a:xfrm>
              <a:custGeom>
                <a:avLst/>
                <a:gdLst>
                  <a:gd name="T0" fmla="*/ 10 w 433"/>
                  <a:gd name="T1" fmla="*/ 82 h 314"/>
                  <a:gd name="T2" fmla="*/ 0 w 433"/>
                  <a:gd name="T3" fmla="*/ 193 h 314"/>
                  <a:gd name="T4" fmla="*/ 107 w 433"/>
                  <a:gd name="T5" fmla="*/ 223 h 314"/>
                  <a:gd name="T6" fmla="*/ 126 w 433"/>
                  <a:gd name="T7" fmla="*/ 213 h 314"/>
                  <a:gd name="T8" fmla="*/ 150 w 433"/>
                  <a:gd name="T9" fmla="*/ 236 h 314"/>
                  <a:gd name="T10" fmla="*/ 207 w 433"/>
                  <a:gd name="T11" fmla="*/ 252 h 314"/>
                  <a:gd name="T12" fmla="*/ 422 w 433"/>
                  <a:gd name="T13" fmla="*/ 314 h 314"/>
                  <a:gd name="T14" fmla="*/ 430 w 433"/>
                  <a:gd name="T15" fmla="*/ 284 h 314"/>
                  <a:gd name="T16" fmla="*/ 401 w 433"/>
                  <a:gd name="T17" fmla="*/ 261 h 314"/>
                  <a:gd name="T18" fmla="*/ 194 w 433"/>
                  <a:gd name="T19" fmla="*/ 74 h 314"/>
                  <a:gd name="T20" fmla="*/ 10 w 433"/>
                  <a:gd name="T21" fmla="*/ 8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3" h="314">
                    <a:moveTo>
                      <a:pt x="10" y="82"/>
                    </a:moveTo>
                    <a:lnTo>
                      <a:pt x="0" y="193"/>
                    </a:lnTo>
                    <a:lnTo>
                      <a:pt x="107" y="223"/>
                    </a:lnTo>
                    <a:cubicBezTo>
                      <a:pt x="107" y="223"/>
                      <a:pt x="117" y="210"/>
                      <a:pt x="126" y="213"/>
                    </a:cubicBezTo>
                    <a:cubicBezTo>
                      <a:pt x="134" y="215"/>
                      <a:pt x="139" y="233"/>
                      <a:pt x="150" y="236"/>
                    </a:cubicBezTo>
                    <a:cubicBezTo>
                      <a:pt x="172" y="242"/>
                      <a:pt x="197" y="249"/>
                      <a:pt x="207" y="252"/>
                    </a:cubicBezTo>
                    <a:cubicBezTo>
                      <a:pt x="228" y="258"/>
                      <a:pt x="422" y="314"/>
                      <a:pt x="422" y="314"/>
                    </a:cubicBezTo>
                    <a:cubicBezTo>
                      <a:pt x="422" y="314"/>
                      <a:pt x="433" y="294"/>
                      <a:pt x="430" y="284"/>
                    </a:cubicBezTo>
                    <a:cubicBezTo>
                      <a:pt x="428" y="279"/>
                      <a:pt x="412" y="268"/>
                      <a:pt x="401" y="261"/>
                    </a:cubicBezTo>
                    <a:cubicBezTo>
                      <a:pt x="350" y="229"/>
                      <a:pt x="206" y="135"/>
                      <a:pt x="194" y="74"/>
                    </a:cubicBezTo>
                    <a:cubicBezTo>
                      <a:pt x="179" y="0"/>
                      <a:pt x="10" y="82"/>
                      <a:pt x="10" y="82"/>
                    </a:cubicBezTo>
                    <a:close/>
                  </a:path>
                </a:pathLst>
              </a:custGeom>
              <a:solidFill>
                <a:srgbClr val="16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7" name="Freeform 17055">
                <a:extLst>
                  <a:ext uri="{FF2B5EF4-FFF2-40B4-BE49-F238E27FC236}">
                    <a16:creationId xmlns:a16="http://schemas.microsoft.com/office/drawing/2014/main" xmlns="" id="{5E7FF48B-33FF-4508-B390-9A4E1B94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3159"/>
                <a:ext cx="59" cy="84"/>
              </a:xfrm>
              <a:custGeom>
                <a:avLst/>
                <a:gdLst>
                  <a:gd name="T0" fmla="*/ 548 w 625"/>
                  <a:gd name="T1" fmla="*/ 807 h 872"/>
                  <a:gd name="T2" fmla="*/ 530 w 625"/>
                  <a:gd name="T3" fmla="*/ 673 h 872"/>
                  <a:gd name="T4" fmla="*/ 623 w 625"/>
                  <a:gd name="T5" fmla="*/ 596 h 872"/>
                  <a:gd name="T6" fmla="*/ 508 w 625"/>
                  <a:gd name="T7" fmla="*/ 308 h 872"/>
                  <a:gd name="T8" fmla="*/ 85 w 625"/>
                  <a:gd name="T9" fmla="*/ 266 h 872"/>
                  <a:gd name="T10" fmla="*/ 307 w 625"/>
                  <a:gd name="T11" fmla="*/ 690 h 872"/>
                  <a:gd name="T12" fmla="*/ 333 w 625"/>
                  <a:gd name="T13" fmla="*/ 845 h 872"/>
                  <a:gd name="T14" fmla="*/ 415 w 625"/>
                  <a:gd name="T15" fmla="*/ 872 h 872"/>
                  <a:gd name="T16" fmla="*/ 548 w 625"/>
                  <a:gd name="T17" fmla="*/ 807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5" h="872">
                    <a:moveTo>
                      <a:pt x="548" y="807"/>
                    </a:moveTo>
                    <a:lnTo>
                      <a:pt x="530" y="673"/>
                    </a:lnTo>
                    <a:cubicBezTo>
                      <a:pt x="530" y="673"/>
                      <a:pt x="622" y="650"/>
                      <a:pt x="623" y="596"/>
                    </a:cubicBezTo>
                    <a:cubicBezTo>
                      <a:pt x="625" y="488"/>
                      <a:pt x="544" y="344"/>
                      <a:pt x="508" y="308"/>
                    </a:cubicBezTo>
                    <a:cubicBezTo>
                      <a:pt x="406" y="206"/>
                      <a:pt x="308" y="0"/>
                      <a:pt x="85" y="266"/>
                    </a:cubicBezTo>
                    <a:cubicBezTo>
                      <a:pt x="0" y="367"/>
                      <a:pt x="272" y="626"/>
                      <a:pt x="307" y="690"/>
                    </a:cubicBezTo>
                    <a:cubicBezTo>
                      <a:pt x="343" y="754"/>
                      <a:pt x="333" y="845"/>
                      <a:pt x="333" y="845"/>
                    </a:cubicBezTo>
                    <a:lnTo>
                      <a:pt x="415" y="872"/>
                    </a:lnTo>
                    <a:lnTo>
                      <a:pt x="548" y="807"/>
                    </a:lnTo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8" name="Freeform 17056">
                <a:extLst>
                  <a:ext uri="{FF2B5EF4-FFF2-40B4-BE49-F238E27FC236}">
                    <a16:creationId xmlns:a16="http://schemas.microsoft.com/office/drawing/2014/main" xmlns="" id="{FDA67213-243F-4773-B80E-7F24EAB6B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3324"/>
                <a:ext cx="84" cy="22"/>
              </a:xfrm>
              <a:custGeom>
                <a:avLst/>
                <a:gdLst>
                  <a:gd name="T0" fmla="*/ 323 w 881"/>
                  <a:gd name="T1" fmla="*/ 0 h 235"/>
                  <a:gd name="T2" fmla="*/ 881 w 881"/>
                  <a:gd name="T3" fmla="*/ 162 h 235"/>
                  <a:gd name="T4" fmla="*/ 275 w 881"/>
                  <a:gd name="T5" fmla="*/ 176 h 235"/>
                  <a:gd name="T6" fmla="*/ 323 w 881"/>
                  <a:gd name="T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1" h="235">
                    <a:moveTo>
                      <a:pt x="323" y="0"/>
                    </a:moveTo>
                    <a:lnTo>
                      <a:pt x="881" y="162"/>
                    </a:lnTo>
                    <a:cubicBezTo>
                      <a:pt x="881" y="162"/>
                      <a:pt x="551" y="235"/>
                      <a:pt x="275" y="176"/>
                    </a:cubicBezTo>
                    <a:cubicBezTo>
                      <a:pt x="0" y="117"/>
                      <a:pt x="296" y="3"/>
                      <a:pt x="323" y="0"/>
                    </a:cubicBezTo>
                    <a:close/>
                  </a:path>
                </a:pathLst>
              </a:custGeom>
              <a:solidFill>
                <a:srgbClr val="E2C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9" name="Freeform 17057">
                <a:extLst>
                  <a:ext uri="{FF2B5EF4-FFF2-40B4-BE49-F238E27FC236}">
                    <a16:creationId xmlns:a16="http://schemas.microsoft.com/office/drawing/2014/main" xmlns="" id="{8AF6EB88-E50F-4DCC-A030-BC7DC4286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3454"/>
                <a:ext cx="57" cy="142"/>
              </a:xfrm>
              <a:custGeom>
                <a:avLst/>
                <a:gdLst>
                  <a:gd name="T0" fmla="*/ 379 w 602"/>
                  <a:gd name="T1" fmla="*/ 0 h 1475"/>
                  <a:gd name="T2" fmla="*/ 521 w 602"/>
                  <a:gd name="T3" fmla="*/ 517 h 1475"/>
                  <a:gd name="T4" fmla="*/ 211 w 602"/>
                  <a:gd name="T5" fmla="*/ 1420 h 1475"/>
                  <a:gd name="T6" fmla="*/ 177 w 602"/>
                  <a:gd name="T7" fmla="*/ 1463 h 1475"/>
                  <a:gd name="T8" fmla="*/ 54 w 602"/>
                  <a:gd name="T9" fmla="*/ 1467 h 1475"/>
                  <a:gd name="T10" fmla="*/ 0 w 602"/>
                  <a:gd name="T11" fmla="*/ 1412 h 1475"/>
                  <a:gd name="T12" fmla="*/ 253 w 602"/>
                  <a:gd name="T13" fmla="*/ 439 h 1475"/>
                  <a:gd name="T14" fmla="*/ 379 w 602"/>
                  <a:gd name="T15" fmla="*/ 0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2" h="1475">
                    <a:moveTo>
                      <a:pt x="379" y="0"/>
                    </a:moveTo>
                    <a:cubicBezTo>
                      <a:pt x="379" y="0"/>
                      <a:pt x="602" y="279"/>
                      <a:pt x="521" y="517"/>
                    </a:cubicBezTo>
                    <a:cubicBezTo>
                      <a:pt x="376" y="939"/>
                      <a:pt x="259" y="1278"/>
                      <a:pt x="211" y="1420"/>
                    </a:cubicBezTo>
                    <a:cubicBezTo>
                      <a:pt x="192" y="1475"/>
                      <a:pt x="177" y="1463"/>
                      <a:pt x="177" y="1463"/>
                    </a:cubicBezTo>
                    <a:lnTo>
                      <a:pt x="54" y="1467"/>
                    </a:lnTo>
                    <a:lnTo>
                      <a:pt x="0" y="1412"/>
                    </a:lnTo>
                    <a:lnTo>
                      <a:pt x="253" y="439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0" name="Freeform 17058">
                <a:extLst>
                  <a:ext uri="{FF2B5EF4-FFF2-40B4-BE49-F238E27FC236}">
                    <a16:creationId xmlns:a16="http://schemas.microsoft.com/office/drawing/2014/main" xmlns="" id="{3907BDDD-0AA9-4B5D-8D38-C73CC20C6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93"/>
                <a:ext cx="48" cy="64"/>
              </a:xfrm>
              <a:custGeom>
                <a:avLst/>
                <a:gdLst>
                  <a:gd name="T0" fmla="*/ 160 w 504"/>
                  <a:gd name="T1" fmla="*/ 417 h 666"/>
                  <a:gd name="T2" fmla="*/ 504 w 504"/>
                  <a:gd name="T3" fmla="*/ 0 h 666"/>
                  <a:gd name="T4" fmla="*/ 186 w 504"/>
                  <a:gd name="T5" fmla="*/ 619 h 666"/>
                  <a:gd name="T6" fmla="*/ 160 w 504"/>
                  <a:gd name="T7" fmla="*/ 41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4" h="666">
                    <a:moveTo>
                      <a:pt x="160" y="417"/>
                    </a:moveTo>
                    <a:lnTo>
                      <a:pt x="504" y="0"/>
                    </a:lnTo>
                    <a:cubicBezTo>
                      <a:pt x="504" y="0"/>
                      <a:pt x="372" y="573"/>
                      <a:pt x="186" y="619"/>
                    </a:cubicBezTo>
                    <a:cubicBezTo>
                      <a:pt x="0" y="666"/>
                      <a:pt x="160" y="417"/>
                      <a:pt x="160" y="417"/>
                    </a:cubicBezTo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1" name="Freeform 17059">
                <a:extLst>
                  <a:ext uri="{FF2B5EF4-FFF2-40B4-BE49-F238E27FC236}">
                    <a16:creationId xmlns:a16="http://schemas.microsoft.com/office/drawing/2014/main" xmlns="" id="{AD629A7C-F567-4225-9A11-77803B40A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" y="3238"/>
                <a:ext cx="56" cy="105"/>
              </a:xfrm>
              <a:custGeom>
                <a:avLst/>
                <a:gdLst>
                  <a:gd name="T0" fmla="*/ 588 w 588"/>
                  <a:gd name="T1" fmla="*/ 14 h 1093"/>
                  <a:gd name="T2" fmla="*/ 233 w 588"/>
                  <a:gd name="T3" fmla="*/ 451 h 1093"/>
                  <a:gd name="T4" fmla="*/ 50 w 588"/>
                  <a:gd name="T5" fmla="*/ 899 h 1093"/>
                  <a:gd name="T6" fmla="*/ 25 w 588"/>
                  <a:gd name="T7" fmla="*/ 1012 h 1093"/>
                  <a:gd name="T8" fmla="*/ 197 w 588"/>
                  <a:gd name="T9" fmla="*/ 1093 h 1093"/>
                  <a:gd name="T10" fmla="*/ 435 w 588"/>
                  <a:gd name="T11" fmla="*/ 717 h 1093"/>
                  <a:gd name="T12" fmla="*/ 588 w 588"/>
                  <a:gd name="T13" fmla="*/ 14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8" h="1093">
                    <a:moveTo>
                      <a:pt x="588" y="14"/>
                    </a:moveTo>
                    <a:cubicBezTo>
                      <a:pt x="588" y="14"/>
                      <a:pt x="466" y="0"/>
                      <a:pt x="233" y="451"/>
                    </a:cubicBezTo>
                    <a:cubicBezTo>
                      <a:pt x="0" y="902"/>
                      <a:pt x="50" y="899"/>
                      <a:pt x="50" y="899"/>
                    </a:cubicBezTo>
                    <a:lnTo>
                      <a:pt x="25" y="1012"/>
                    </a:lnTo>
                    <a:lnTo>
                      <a:pt x="197" y="1093"/>
                    </a:lnTo>
                    <a:lnTo>
                      <a:pt x="435" y="717"/>
                    </a:lnTo>
                    <a:lnTo>
                      <a:pt x="588" y="14"/>
                    </a:lnTo>
                    <a:close/>
                  </a:path>
                </a:pathLst>
              </a:custGeom>
              <a:solidFill>
                <a:srgbClr val="8D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2" name="Freeform 17060">
                <a:extLst>
                  <a:ext uri="{FF2B5EF4-FFF2-40B4-BE49-F238E27FC236}">
                    <a16:creationId xmlns:a16="http://schemas.microsoft.com/office/drawing/2014/main" xmlns="" id="{24118DB6-B06B-43CC-8E8D-5831D207B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3343"/>
                <a:ext cx="81" cy="204"/>
              </a:xfrm>
              <a:custGeom>
                <a:avLst/>
                <a:gdLst>
                  <a:gd name="T0" fmla="*/ 696 w 845"/>
                  <a:gd name="T1" fmla="*/ 368 h 2128"/>
                  <a:gd name="T2" fmla="*/ 163 w 845"/>
                  <a:gd name="T3" fmla="*/ 1842 h 2128"/>
                  <a:gd name="T4" fmla="*/ 10 w 845"/>
                  <a:gd name="T5" fmla="*/ 1717 h 2128"/>
                  <a:gd name="T6" fmla="*/ 263 w 845"/>
                  <a:gd name="T7" fmla="*/ 28 h 2128"/>
                  <a:gd name="T8" fmla="*/ 845 w 845"/>
                  <a:gd name="T9" fmla="*/ 0 h 2128"/>
                  <a:gd name="T10" fmla="*/ 696 w 845"/>
                  <a:gd name="T11" fmla="*/ 368 h 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5" h="2128">
                    <a:moveTo>
                      <a:pt x="696" y="368"/>
                    </a:moveTo>
                    <a:cubicBezTo>
                      <a:pt x="696" y="368"/>
                      <a:pt x="468" y="1307"/>
                      <a:pt x="163" y="1842"/>
                    </a:cubicBezTo>
                    <a:cubicBezTo>
                      <a:pt x="0" y="2128"/>
                      <a:pt x="10" y="1717"/>
                      <a:pt x="10" y="1717"/>
                    </a:cubicBezTo>
                    <a:lnTo>
                      <a:pt x="263" y="28"/>
                    </a:lnTo>
                    <a:lnTo>
                      <a:pt x="845" y="0"/>
                    </a:lnTo>
                    <a:cubicBezTo>
                      <a:pt x="845" y="0"/>
                      <a:pt x="784" y="77"/>
                      <a:pt x="696" y="368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3" name="Freeform 17061">
                <a:extLst>
                  <a:ext uri="{FF2B5EF4-FFF2-40B4-BE49-F238E27FC236}">
                    <a16:creationId xmlns:a16="http://schemas.microsoft.com/office/drawing/2014/main" xmlns="" id="{501374BE-30AB-4075-B9A7-7B325F458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3332"/>
                <a:ext cx="72" cy="170"/>
              </a:xfrm>
              <a:custGeom>
                <a:avLst/>
                <a:gdLst>
                  <a:gd name="T0" fmla="*/ 0 w 753"/>
                  <a:gd name="T1" fmla="*/ 429 h 1771"/>
                  <a:gd name="T2" fmla="*/ 490 w 753"/>
                  <a:gd name="T3" fmla="*/ 1441 h 1771"/>
                  <a:gd name="T4" fmla="*/ 746 w 753"/>
                  <a:gd name="T5" fmla="*/ 1286 h 1771"/>
                  <a:gd name="T6" fmla="*/ 612 w 753"/>
                  <a:gd name="T7" fmla="*/ 397 h 1771"/>
                  <a:gd name="T8" fmla="*/ 502 w 753"/>
                  <a:gd name="T9" fmla="*/ 0 h 1771"/>
                  <a:gd name="T10" fmla="*/ 0 w 753"/>
                  <a:gd name="T11" fmla="*/ 429 h 1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3" h="1771">
                    <a:moveTo>
                      <a:pt x="0" y="429"/>
                    </a:moveTo>
                    <a:cubicBezTo>
                      <a:pt x="0" y="429"/>
                      <a:pt x="468" y="1374"/>
                      <a:pt x="490" y="1441"/>
                    </a:cubicBezTo>
                    <a:cubicBezTo>
                      <a:pt x="600" y="1771"/>
                      <a:pt x="739" y="1366"/>
                      <a:pt x="746" y="1286"/>
                    </a:cubicBezTo>
                    <a:cubicBezTo>
                      <a:pt x="753" y="1205"/>
                      <a:pt x="722" y="793"/>
                      <a:pt x="612" y="397"/>
                    </a:cubicBezTo>
                    <a:lnTo>
                      <a:pt x="502" y="0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4" name="Freeform 17062">
                <a:extLst>
                  <a:ext uri="{FF2B5EF4-FFF2-40B4-BE49-F238E27FC236}">
                    <a16:creationId xmlns:a16="http://schemas.microsoft.com/office/drawing/2014/main" xmlns="" id="{97E87025-5A81-4257-A5CE-0EFAF564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443"/>
                <a:ext cx="67" cy="138"/>
              </a:xfrm>
              <a:custGeom>
                <a:avLst/>
                <a:gdLst>
                  <a:gd name="T0" fmla="*/ 433 w 701"/>
                  <a:gd name="T1" fmla="*/ 106 h 1444"/>
                  <a:gd name="T2" fmla="*/ 264 w 701"/>
                  <a:gd name="T3" fmla="*/ 481 h 1444"/>
                  <a:gd name="T4" fmla="*/ 4 w 701"/>
                  <a:gd name="T5" fmla="*/ 1424 h 1444"/>
                  <a:gd name="T6" fmla="*/ 220 w 701"/>
                  <a:gd name="T7" fmla="*/ 1443 h 1444"/>
                  <a:gd name="T8" fmla="*/ 626 w 701"/>
                  <a:gd name="T9" fmla="*/ 375 h 1444"/>
                  <a:gd name="T10" fmla="*/ 433 w 701"/>
                  <a:gd name="T11" fmla="*/ 106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444">
                    <a:moveTo>
                      <a:pt x="433" y="106"/>
                    </a:moveTo>
                    <a:cubicBezTo>
                      <a:pt x="433" y="106"/>
                      <a:pt x="353" y="269"/>
                      <a:pt x="264" y="481"/>
                    </a:cubicBezTo>
                    <a:cubicBezTo>
                      <a:pt x="199" y="636"/>
                      <a:pt x="66" y="1096"/>
                      <a:pt x="4" y="1424"/>
                    </a:cubicBezTo>
                    <a:cubicBezTo>
                      <a:pt x="0" y="1444"/>
                      <a:pt x="220" y="1443"/>
                      <a:pt x="220" y="1443"/>
                    </a:cubicBezTo>
                    <a:cubicBezTo>
                      <a:pt x="220" y="1443"/>
                      <a:pt x="551" y="571"/>
                      <a:pt x="626" y="375"/>
                    </a:cubicBezTo>
                    <a:cubicBezTo>
                      <a:pt x="701" y="180"/>
                      <a:pt x="601" y="0"/>
                      <a:pt x="433" y="106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5" name="Freeform 17063">
                <a:extLst>
                  <a:ext uri="{FF2B5EF4-FFF2-40B4-BE49-F238E27FC236}">
                    <a16:creationId xmlns:a16="http://schemas.microsoft.com/office/drawing/2014/main" xmlns="" id="{CDD31A51-1D0B-4EA8-AAF3-6F1E7BF99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227"/>
                <a:ext cx="103" cy="181"/>
              </a:xfrm>
              <a:custGeom>
                <a:avLst/>
                <a:gdLst>
                  <a:gd name="T0" fmla="*/ 103 w 1072"/>
                  <a:gd name="T1" fmla="*/ 269 h 1888"/>
                  <a:gd name="T2" fmla="*/ 245 w 1072"/>
                  <a:gd name="T3" fmla="*/ 118 h 1888"/>
                  <a:gd name="T4" fmla="*/ 306 w 1072"/>
                  <a:gd name="T5" fmla="*/ 37 h 1888"/>
                  <a:gd name="T6" fmla="*/ 568 w 1072"/>
                  <a:gd name="T7" fmla="*/ 0 h 1888"/>
                  <a:gd name="T8" fmla="*/ 624 w 1072"/>
                  <a:gd name="T9" fmla="*/ 81 h 1888"/>
                  <a:gd name="T10" fmla="*/ 839 w 1072"/>
                  <a:gd name="T11" fmla="*/ 158 h 1888"/>
                  <a:gd name="T12" fmla="*/ 893 w 1072"/>
                  <a:gd name="T13" fmla="*/ 580 h 1888"/>
                  <a:gd name="T14" fmla="*/ 997 w 1072"/>
                  <a:gd name="T15" fmla="*/ 1522 h 1888"/>
                  <a:gd name="T16" fmla="*/ 250 w 1072"/>
                  <a:gd name="T17" fmla="*/ 1601 h 1888"/>
                  <a:gd name="T18" fmla="*/ 103 w 1072"/>
                  <a:gd name="T19" fmla="*/ 269 h 1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2" h="1888">
                    <a:moveTo>
                      <a:pt x="103" y="269"/>
                    </a:moveTo>
                    <a:lnTo>
                      <a:pt x="245" y="118"/>
                    </a:lnTo>
                    <a:lnTo>
                      <a:pt x="306" y="37"/>
                    </a:lnTo>
                    <a:lnTo>
                      <a:pt x="568" y="0"/>
                    </a:lnTo>
                    <a:lnTo>
                      <a:pt x="624" y="81"/>
                    </a:lnTo>
                    <a:lnTo>
                      <a:pt x="839" y="158"/>
                    </a:lnTo>
                    <a:cubicBezTo>
                      <a:pt x="839" y="158"/>
                      <a:pt x="899" y="242"/>
                      <a:pt x="893" y="580"/>
                    </a:cubicBezTo>
                    <a:cubicBezTo>
                      <a:pt x="885" y="953"/>
                      <a:pt x="1072" y="1466"/>
                      <a:pt x="997" y="1522"/>
                    </a:cubicBezTo>
                    <a:cubicBezTo>
                      <a:pt x="509" y="1888"/>
                      <a:pt x="250" y="1601"/>
                      <a:pt x="250" y="1601"/>
                    </a:cubicBezTo>
                    <a:cubicBezTo>
                      <a:pt x="250" y="1601"/>
                      <a:pt x="0" y="897"/>
                      <a:pt x="103" y="269"/>
                    </a:cubicBezTo>
                  </a:path>
                </a:pathLst>
              </a:custGeom>
              <a:solidFill>
                <a:srgbClr val="8D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6" name="Freeform 17064">
                <a:extLst>
                  <a:ext uri="{FF2B5EF4-FFF2-40B4-BE49-F238E27FC236}">
                    <a16:creationId xmlns:a16="http://schemas.microsoft.com/office/drawing/2014/main" xmlns="" id="{3AAD08CB-E1BE-4A5E-930C-A8AA4AB0C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229"/>
                <a:ext cx="109" cy="37"/>
              </a:xfrm>
              <a:custGeom>
                <a:avLst/>
                <a:gdLst>
                  <a:gd name="T0" fmla="*/ 72 w 1140"/>
                  <a:gd name="T1" fmla="*/ 187 h 383"/>
                  <a:gd name="T2" fmla="*/ 216 w 1140"/>
                  <a:gd name="T3" fmla="*/ 299 h 383"/>
                  <a:gd name="T4" fmla="*/ 879 w 1140"/>
                  <a:gd name="T5" fmla="*/ 349 h 383"/>
                  <a:gd name="T6" fmla="*/ 1081 w 1140"/>
                  <a:gd name="T7" fmla="*/ 228 h 383"/>
                  <a:gd name="T8" fmla="*/ 1140 w 1140"/>
                  <a:gd name="T9" fmla="*/ 117 h 383"/>
                  <a:gd name="T10" fmla="*/ 974 w 1140"/>
                  <a:gd name="T11" fmla="*/ 0 h 383"/>
                  <a:gd name="T12" fmla="*/ 937 w 1140"/>
                  <a:gd name="T13" fmla="*/ 45 h 383"/>
                  <a:gd name="T14" fmla="*/ 921 w 1140"/>
                  <a:gd name="T15" fmla="*/ 72 h 383"/>
                  <a:gd name="T16" fmla="*/ 489 w 1140"/>
                  <a:gd name="T17" fmla="*/ 47 h 383"/>
                  <a:gd name="T18" fmla="*/ 72 w 1140"/>
                  <a:gd name="T19" fmla="*/ 18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383">
                    <a:moveTo>
                      <a:pt x="72" y="187"/>
                    </a:moveTo>
                    <a:cubicBezTo>
                      <a:pt x="72" y="187"/>
                      <a:pt x="43" y="250"/>
                      <a:pt x="216" y="299"/>
                    </a:cubicBezTo>
                    <a:cubicBezTo>
                      <a:pt x="510" y="383"/>
                      <a:pt x="818" y="353"/>
                      <a:pt x="879" y="349"/>
                    </a:cubicBezTo>
                    <a:cubicBezTo>
                      <a:pt x="939" y="345"/>
                      <a:pt x="1024" y="337"/>
                      <a:pt x="1081" y="228"/>
                    </a:cubicBezTo>
                    <a:cubicBezTo>
                      <a:pt x="1125" y="144"/>
                      <a:pt x="1140" y="117"/>
                      <a:pt x="1140" y="117"/>
                    </a:cubicBezTo>
                    <a:lnTo>
                      <a:pt x="974" y="0"/>
                    </a:lnTo>
                    <a:lnTo>
                      <a:pt x="937" y="45"/>
                    </a:lnTo>
                    <a:lnTo>
                      <a:pt x="921" y="72"/>
                    </a:lnTo>
                    <a:cubicBezTo>
                      <a:pt x="921" y="72"/>
                      <a:pt x="698" y="60"/>
                      <a:pt x="489" y="47"/>
                    </a:cubicBezTo>
                    <a:cubicBezTo>
                      <a:pt x="0" y="16"/>
                      <a:pt x="72" y="187"/>
                      <a:pt x="72" y="187"/>
                    </a:cubicBezTo>
                    <a:close/>
                  </a:path>
                </a:pathLst>
              </a:custGeom>
              <a:solidFill>
                <a:srgbClr val="8D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7" name="Freeform 17065">
                <a:extLst>
                  <a:ext uri="{FF2B5EF4-FFF2-40B4-BE49-F238E27FC236}">
                    <a16:creationId xmlns:a16="http://schemas.microsoft.com/office/drawing/2014/main" xmlns="" id="{2714795C-3352-45EC-AE9D-AF2D2674A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3163"/>
                <a:ext cx="47" cy="62"/>
              </a:xfrm>
              <a:custGeom>
                <a:avLst/>
                <a:gdLst>
                  <a:gd name="T0" fmla="*/ 412 w 490"/>
                  <a:gd name="T1" fmla="*/ 339 h 648"/>
                  <a:gd name="T2" fmla="*/ 377 w 490"/>
                  <a:gd name="T3" fmla="*/ 356 h 648"/>
                  <a:gd name="T4" fmla="*/ 432 w 490"/>
                  <a:gd name="T5" fmla="*/ 430 h 648"/>
                  <a:gd name="T6" fmla="*/ 475 w 490"/>
                  <a:gd name="T7" fmla="*/ 495 h 648"/>
                  <a:gd name="T8" fmla="*/ 461 w 490"/>
                  <a:gd name="T9" fmla="*/ 581 h 648"/>
                  <a:gd name="T10" fmla="*/ 263 w 490"/>
                  <a:gd name="T11" fmla="*/ 648 h 648"/>
                  <a:gd name="T12" fmla="*/ 173 w 490"/>
                  <a:gd name="T13" fmla="*/ 600 h 648"/>
                  <a:gd name="T14" fmla="*/ 0 w 490"/>
                  <a:gd name="T15" fmla="*/ 264 h 648"/>
                  <a:gd name="T16" fmla="*/ 114 w 490"/>
                  <a:gd name="T17" fmla="*/ 143 h 648"/>
                  <a:gd name="T18" fmla="*/ 221 w 490"/>
                  <a:gd name="T19" fmla="*/ 50 h 648"/>
                  <a:gd name="T20" fmla="*/ 328 w 490"/>
                  <a:gd name="T21" fmla="*/ 60 h 648"/>
                  <a:gd name="T22" fmla="*/ 390 w 490"/>
                  <a:gd name="T23" fmla="*/ 66 h 648"/>
                  <a:gd name="T24" fmla="*/ 457 w 490"/>
                  <a:gd name="T25" fmla="*/ 87 h 648"/>
                  <a:gd name="T26" fmla="*/ 486 w 490"/>
                  <a:gd name="T27" fmla="*/ 131 h 648"/>
                  <a:gd name="T28" fmla="*/ 436 w 490"/>
                  <a:gd name="T29" fmla="*/ 257 h 648"/>
                  <a:gd name="T30" fmla="*/ 412 w 490"/>
                  <a:gd name="T31" fmla="*/ 33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0" h="648">
                    <a:moveTo>
                      <a:pt x="412" y="339"/>
                    </a:moveTo>
                    <a:cubicBezTo>
                      <a:pt x="412" y="339"/>
                      <a:pt x="374" y="330"/>
                      <a:pt x="377" y="356"/>
                    </a:cubicBezTo>
                    <a:cubicBezTo>
                      <a:pt x="380" y="382"/>
                      <a:pt x="416" y="430"/>
                      <a:pt x="432" y="430"/>
                    </a:cubicBezTo>
                    <a:cubicBezTo>
                      <a:pt x="448" y="430"/>
                      <a:pt x="475" y="495"/>
                      <a:pt x="475" y="495"/>
                    </a:cubicBezTo>
                    <a:lnTo>
                      <a:pt x="461" y="581"/>
                    </a:lnTo>
                    <a:lnTo>
                      <a:pt x="263" y="648"/>
                    </a:lnTo>
                    <a:cubicBezTo>
                      <a:pt x="263" y="648"/>
                      <a:pt x="193" y="642"/>
                      <a:pt x="173" y="600"/>
                    </a:cubicBezTo>
                    <a:cubicBezTo>
                      <a:pt x="154" y="557"/>
                      <a:pt x="0" y="264"/>
                      <a:pt x="0" y="264"/>
                    </a:cubicBezTo>
                    <a:lnTo>
                      <a:pt x="114" y="143"/>
                    </a:lnTo>
                    <a:cubicBezTo>
                      <a:pt x="114" y="143"/>
                      <a:pt x="175" y="82"/>
                      <a:pt x="221" y="50"/>
                    </a:cubicBezTo>
                    <a:cubicBezTo>
                      <a:pt x="292" y="0"/>
                      <a:pt x="323" y="37"/>
                      <a:pt x="328" y="60"/>
                    </a:cubicBezTo>
                    <a:cubicBezTo>
                      <a:pt x="333" y="83"/>
                      <a:pt x="358" y="77"/>
                      <a:pt x="390" y="66"/>
                    </a:cubicBezTo>
                    <a:cubicBezTo>
                      <a:pt x="422" y="55"/>
                      <a:pt x="469" y="66"/>
                      <a:pt x="457" y="87"/>
                    </a:cubicBezTo>
                    <a:cubicBezTo>
                      <a:pt x="452" y="95"/>
                      <a:pt x="490" y="104"/>
                      <a:pt x="486" y="131"/>
                    </a:cubicBezTo>
                    <a:cubicBezTo>
                      <a:pt x="479" y="171"/>
                      <a:pt x="423" y="202"/>
                      <a:pt x="436" y="257"/>
                    </a:cubicBezTo>
                    <a:cubicBezTo>
                      <a:pt x="442" y="282"/>
                      <a:pt x="459" y="366"/>
                      <a:pt x="412" y="339"/>
                    </a:cubicBezTo>
                  </a:path>
                </a:pathLst>
              </a:custGeom>
              <a:solidFill>
                <a:srgbClr val="194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8" name="Freeform 17066">
                <a:extLst>
                  <a:ext uri="{FF2B5EF4-FFF2-40B4-BE49-F238E27FC236}">
                    <a16:creationId xmlns:a16="http://schemas.microsoft.com/office/drawing/2014/main" xmlns="" id="{2DC87EFB-7EB0-441B-A730-49C434B43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3172"/>
                <a:ext cx="21" cy="33"/>
              </a:xfrm>
              <a:custGeom>
                <a:avLst/>
                <a:gdLst>
                  <a:gd name="T0" fmla="*/ 112 w 219"/>
                  <a:gd name="T1" fmla="*/ 339 h 343"/>
                  <a:gd name="T2" fmla="*/ 23 w 219"/>
                  <a:gd name="T3" fmla="*/ 275 h 343"/>
                  <a:gd name="T4" fmla="*/ 2 w 219"/>
                  <a:gd name="T5" fmla="*/ 154 h 343"/>
                  <a:gd name="T6" fmla="*/ 0 w 219"/>
                  <a:gd name="T7" fmla="*/ 130 h 343"/>
                  <a:gd name="T8" fmla="*/ 36 w 219"/>
                  <a:gd name="T9" fmla="*/ 176 h 343"/>
                  <a:gd name="T10" fmla="*/ 58 w 219"/>
                  <a:gd name="T11" fmla="*/ 206 h 343"/>
                  <a:gd name="T12" fmla="*/ 71 w 219"/>
                  <a:gd name="T13" fmla="*/ 145 h 343"/>
                  <a:gd name="T14" fmla="*/ 93 w 219"/>
                  <a:gd name="T15" fmla="*/ 71 h 343"/>
                  <a:gd name="T16" fmla="*/ 98 w 219"/>
                  <a:gd name="T17" fmla="*/ 37 h 343"/>
                  <a:gd name="T18" fmla="*/ 104 w 219"/>
                  <a:gd name="T19" fmla="*/ 13 h 343"/>
                  <a:gd name="T20" fmla="*/ 122 w 219"/>
                  <a:gd name="T21" fmla="*/ 14 h 343"/>
                  <a:gd name="T22" fmla="*/ 111 w 219"/>
                  <a:gd name="T23" fmla="*/ 149 h 343"/>
                  <a:gd name="T24" fmla="*/ 155 w 219"/>
                  <a:gd name="T25" fmla="*/ 27 h 343"/>
                  <a:gd name="T26" fmla="*/ 171 w 219"/>
                  <a:gd name="T27" fmla="*/ 13 h 343"/>
                  <a:gd name="T28" fmla="*/ 178 w 219"/>
                  <a:gd name="T29" fmla="*/ 20 h 343"/>
                  <a:gd name="T30" fmla="*/ 162 w 219"/>
                  <a:gd name="T31" fmla="*/ 168 h 343"/>
                  <a:gd name="T32" fmla="*/ 191 w 219"/>
                  <a:gd name="T33" fmla="*/ 108 h 343"/>
                  <a:gd name="T34" fmla="*/ 208 w 219"/>
                  <a:gd name="T35" fmla="*/ 95 h 343"/>
                  <a:gd name="T36" fmla="*/ 219 w 219"/>
                  <a:gd name="T37" fmla="*/ 95 h 343"/>
                  <a:gd name="T38" fmla="*/ 138 w 219"/>
                  <a:gd name="T39" fmla="*/ 343 h 343"/>
                  <a:gd name="T40" fmla="*/ 112 w 219"/>
                  <a:gd name="T41" fmla="*/ 3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9" h="343">
                    <a:moveTo>
                      <a:pt x="112" y="339"/>
                    </a:moveTo>
                    <a:cubicBezTo>
                      <a:pt x="112" y="339"/>
                      <a:pt x="29" y="300"/>
                      <a:pt x="23" y="275"/>
                    </a:cubicBezTo>
                    <a:cubicBezTo>
                      <a:pt x="17" y="249"/>
                      <a:pt x="2" y="154"/>
                      <a:pt x="2" y="154"/>
                    </a:cubicBezTo>
                    <a:lnTo>
                      <a:pt x="0" y="130"/>
                    </a:lnTo>
                    <a:cubicBezTo>
                      <a:pt x="0" y="130"/>
                      <a:pt x="26" y="113"/>
                      <a:pt x="36" y="176"/>
                    </a:cubicBezTo>
                    <a:cubicBezTo>
                      <a:pt x="46" y="240"/>
                      <a:pt x="58" y="206"/>
                      <a:pt x="58" y="206"/>
                    </a:cubicBezTo>
                    <a:lnTo>
                      <a:pt x="71" y="145"/>
                    </a:lnTo>
                    <a:lnTo>
                      <a:pt x="93" y="71"/>
                    </a:lnTo>
                    <a:lnTo>
                      <a:pt x="98" y="37"/>
                    </a:lnTo>
                    <a:cubicBezTo>
                      <a:pt x="98" y="37"/>
                      <a:pt x="100" y="17"/>
                      <a:pt x="104" y="13"/>
                    </a:cubicBezTo>
                    <a:cubicBezTo>
                      <a:pt x="117" y="0"/>
                      <a:pt x="122" y="14"/>
                      <a:pt x="122" y="14"/>
                    </a:cubicBezTo>
                    <a:lnTo>
                      <a:pt x="111" y="149"/>
                    </a:lnTo>
                    <a:lnTo>
                      <a:pt x="155" y="27"/>
                    </a:lnTo>
                    <a:cubicBezTo>
                      <a:pt x="155" y="27"/>
                      <a:pt x="163" y="12"/>
                      <a:pt x="171" y="13"/>
                    </a:cubicBezTo>
                    <a:cubicBezTo>
                      <a:pt x="180" y="15"/>
                      <a:pt x="178" y="20"/>
                      <a:pt x="178" y="20"/>
                    </a:cubicBezTo>
                    <a:lnTo>
                      <a:pt x="162" y="168"/>
                    </a:lnTo>
                    <a:lnTo>
                      <a:pt x="191" y="108"/>
                    </a:lnTo>
                    <a:cubicBezTo>
                      <a:pt x="191" y="108"/>
                      <a:pt x="199" y="94"/>
                      <a:pt x="208" y="95"/>
                    </a:cubicBezTo>
                    <a:cubicBezTo>
                      <a:pt x="217" y="95"/>
                      <a:pt x="219" y="95"/>
                      <a:pt x="219" y="95"/>
                    </a:cubicBezTo>
                    <a:lnTo>
                      <a:pt x="138" y="343"/>
                    </a:lnTo>
                    <a:lnTo>
                      <a:pt x="112" y="339"/>
                    </a:lnTo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9" name="Freeform 17067">
                <a:extLst>
                  <a:ext uri="{FF2B5EF4-FFF2-40B4-BE49-F238E27FC236}">
                    <a16:creationId xmlns:a16="http://schemas.microsoft.com/office/drawing/2014/main" xmlns="" id="{F1245300-8154-428D-86FD-FB0315085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999"/>
                <a:ext cx="82" cy="91"/>
              </a:xfrm>
              <a:custGeom>
                <a:avLst/>
                <a:gdLst>
                  <a:gd name="T0" fmla="*/ 82 w 82"/>
                  <a:gd name="T1" fmla="*/ 20 h 91"/>
                  <a:gd name="T2" fmla="*/ 57 w 82"/>
                  <a:gd name="T3" fmla="*/ 0 h 91"/>
                  <a:gd name="T4" fmla="*/ 0 w 82"/>
                  <a:gd name="T5" fmla="*/ 70 h 91"/>
                  <a:gd name="T6" fmla="*/ 25 w 82"/>
                  <a:gd name="T7" fmla="*/ 91 h 91"/>
                  <a:gd name="T8" fmla="*/ 82 w 82"/>
                  <a:gd name="T9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1">
                    <a:moveTo>
                      <a:pt x="82" y="20"/>
                    </a:moveTo>
                    <a:lnTo>
                      <a:pt x="57" y="0"/>
                    </a:lnTo>
                    <a:lnTo>
                      <a:pt x="0" y="70"/>
                    </a:lnTo>
                    <a:lnTo>
                      <a:pt x="25" y="91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F3B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0" name="Freeform 17068">
                <a:extLst>
                  <a:ext uri="{FF2B5EF4-FFF2-40B4-BE49-F238E27FC236}">
                    <a16:creationId xmlns:a16="http://schemas.microsoft.com/office/drawing/2014/main" xmlns="" id="{A1A60A9D-70C7-4C0F-AB3E-22F712D8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2885"/>
                <a:ext cx="293" cy="249"/>
              </a:xfrm>
              <a:custGeom>
                <a:avLst/>
                <a:gdLst>
                  <a:gd name="T0" fmla="*/ 272 w 293"/>
                  <a:gd name="T1" fmla="*/ 249 h 249"/>
                  <a:gd name="T2" fmla="*/ 293 w 293"/>
                  <a:gd name="T3" fmla="*/ 224 h 249"/>
                  <a:gd name="T4" fmla="*/ 21 w 293"/>
                  <a:gd name="T5" fmla="*/ 0 h 249"/>
                  <a:gd name="T6" fmla="*/ 0 w 293"/>
                  <a:gd name="T7" fmla="*/ 25 h 249"/>
                  <a:gd name="T8" fmla="*/ 272 w 293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249">
                    <a:moveTo>
                      <a:pt x="272" y="249"/>
                    </a:moveTo>
                    <a:lnTo>
                      <a:pt x="293" y="224"/>
                    </a:lnTo>
                    <a:lnTo>
                      <a:pt x="21" y="0"/>
                    </a:lnTo>
                    <a:lnTo>
                      <a:pt x="0" y="25"/>
                    </a:lnTo>
                    <a:lnTo>
                      <a:pt x="272" y="249"/>
                    </a:lnTo>
                    <a:close/>
                  </a:path>
                </a:pathLst>
              </a:custGeom>
              <a:solidFill>
                <a:srgbClr val="F3B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1" name="Freeform 17069">
                <a:extLst>
                  <a:ext uri="{FF2B5EF4-FFF2-40B4-BE49-F238E27FC236}">
                    <a16:creationId xmlns:a16="http://schemas.microsoft.com/office/drawing/2014/main" xmlns="" id="{934DC640-BC40-444B-BAC0-908B852FB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3026"/>
                <a:ext cx="94" cy="93"/>
              </a:xfrm>
              <a:custGeom>
                <a:avLst/>
                <a:gdLst>
                  <a:gd name="T0" fmla="*/ 94 w 94"/>
                  <a:gd name="T1" fmla="*/ 45 h 93"/>
                  <a:gd name="T2" fmla="*/ 40 w 94"/>
                  <a:gd name="T3" fmla="*/ 0 h 93"/>
                  <a:gd name="T4" fmla="*/ 0 w 94"/>
                  <a:gd name="T5" fmla="*/ 48 h 93"/>
                  <a:gd name="T6" fmla="*/ 55 w 94"/>
                  <a:gd name="T7" fmla="*/ 93 h 93"/>
                  <a:gd name="T8" fmla="*/ 94 w 94"/>
                  <a:gd name="T9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94" y="45"/>
                    </a:moveTo>
                    <a:lnTo>
                      <a:pt x="40" y="0"/>
                    </a:lnTo>
                    <a:lnTo>
                      <a:pt x="0" y="48"/>
                    </a:lnTo>
                    <a:lnTo>
                      <a:pt x="55" y="93"/>
                    </a:lnTo>
                    <a:lnTo>
                      <a:pt x="94" y="45"/>
                    </a:lnTo>
                    <a:close/>
                  </a:path>
                </a:pathLst>
              </a:custGeom>
              <a:solidFill>
                <a:srgbClr val="F3B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2" name="Freeform 17070">
                <a:extLst>
                  <a:ext uri="{FF2B5EF4-FFF2-40B4-BE49-F238E27FC236}">
                    <a16:creationId xmlns:a16="http://schemas.microsoft.com/office/drawing/2014/main" xmlns="" id="{1922BDA5-024B-4087-A786-F6E961C6B8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761"/>
                <a:ext cx="201" cy="210"/>
              </a:xfrm>
              <a:custGeom>
                <a:avLst/>
                <a:gdLst>
                  <a:gd name="T0" fmla="*/ 1205 w 2100"/>
                  <a:gd name="T1" fmla="*/ 390 h 2188"/>
                  <a:gd name="T2" fmla="*/ 1710 w 2100"/>
                  <a:gd name="T3" fmla="*/ 804 h 2188"/>
                  <a:gd name="T4" fmla="*/ 895 w 2100"/>
                  <a:gd name="T5" fmla="*/ 1797 h 2188"/>
                  <a:gd name="T6" fmla="*/ 390 w 2100"/>
                  <a:gd name="T7" fmla="*/ 1383 h 2188"/>
                  <a:gd name="T8" fmla="*/ 1205 w 2100"/>
                  <a:gd name="T9" fmla="*/ 390 h 2188"/>
                  <a:gd name="T10" fmla="*/ 144 w 2100"/>
                  <a:gd name="T11" fmla="*/ 1617 h 2188"/>
                  <a:gd name="T12" fmla="*/ 714 w 2100"/>
                  <a:gd name="T13" fmla="*/ 2085 h 2188"/>
                  <a:gd name="T14" fmla="*/ 1128 w 2100"/>
                  <a:gd name="T15" fmla="*/ 2044 h 2188"/>
                  <a:gd name="T16" fmla="*/ 1997 w 2100"/>
                  <a:gd name="T17" fmla="*/ 985 h 2188"/>
                  <a:gd name="T18" fmla="*/ 1956 w 2100"/>
                  <a:gd name="T19" fmla="*/ 570 h 2188"/>
                  <a:gd name="T20" fmla="*/ 1386 w 2100"/>
                  <a:gd name="T21" fmla="*/ 103 h 2188"/>
                  <a:gd name="T22" fmla="*/ 971 w 2100"/>
                  <a:gd name="T23" fmla="*/ 144 h 2188"/>
                  <a:gd name="T24" fmla="*/ 103 w 2100"/>
                  <a:gd name="T25" fmla="*/ 1202 h 2188"/>
                  <a:gd name="T26" fmla="*/ 144 w 2100"/>
                  <a:gd name="T27" fmla="*/ 1617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00" h="2188">
                    <a:moveTo>
                      <a:pt x="1205" y="390"/>
                    </a:moveTo>
                    <a:lnTo>
                      <a:pt x="1710" y="804"/>
                    </a:lnTo>
                    <a:lnTo>
                      <a:pt x="895" y="1797"/>
                    </a:lnTo>
                    <a:lnTo>
                      <a:pt x="390" y="1383"/>
                    </a:lnTo>
                    <a:lnTo>
                      <a:pt x="1205" y="390"/>
                    </a:lnTo>
                    <a:close/>
                    <a:moveTo>
                      <a:pt x="144" y="1617"/>
                    </a:moveTo>
                    <a:lnTo>
                      <a:pt x="714" y="2085"/>
                    </a:lnTo>
                    <a:cubicBezTo>
                      <a:pt x="839" y="2188"/>
                      <a:pt x="1025" y="2170"/>
                      <a:pt x="1128" y="2044"/>
                    </a:cubicBezTo>
                    <a:lnTo>
                      <a:pt x="1997" y="985"/>
                    </a:lnTo>
                    <a:cubicBezTo>
                      <a:pt x="2100" y="860"/>
                      <a:pt x="2082" y="674"/>
                      <a:pt x="1956" y="570"/>
                    </a:cubicBezTo>
                    <a:lnTo>
                      <a:pt x="1386" y="103"/>
                    </a:lnTo>
                    <a:cubicBezTo>
                      <a:pt x="1260" y="0"/>
                      <a:pt x="1075" y="18"/>
                      <a:pt x="971" y="144"/>
                    </a:cubicBezTo>
                    <a:lnTo>
                      <a:pt x="103" y="1202"/>
                    </a:lnTo>
                    <a:cubicBezTo>
                      <a:pt x="0" y="1328"/>
                      <a:pt x="18" y="1514"/>
                      <a:pt x="144" y="1617"/>
                    </a:cubicBezTo>
                    <a:close/>
                  </a:path>
                </a:pathLst>
              </a:custGeom>
              <a:solidFill>
                <a:srgbClr val="F3B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3" name="Freeform 17071">
                <a:extLst>
                  <a:ext uri="{FF2B5EF4-FFF2-40B4-BE49-F238E27FC236}">
                    <a16:creationId xmlns:a16="http://schemas.microsoft.com/office/drawing/2014/main" xmlns="" id="{59A35071-1C5E-428B-A9C3-FE37C7CE8F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6" y="2776"/>
                <a:ext cx="183" cy="191"/>
              </a:xfrm>
              <a:custGeom>
                <a:avLst/>
                <a:gdLst>
                  <a:gd name="T0" fmla="*/ 1734 w 1911"/>
                  <a:gd name="T1" fmla="*/ 698 h 1998"/>
                  <a:gd name="T2" fmla="*/ 1099 w 1911"/>
                  <a:gd name="T3" fmla="*/ 177 h 1998"/>
                  <a:gd name="T4" fmla="*/ 177 w 1911"/>
                  <a:gd name="T5" fmla="*/ 1300 h 1998"/>
                  <a:gd name="T6" fmla="*/ 812 w 1911"/>
                  <a:gd name="T7" fmla="*/ 1821 h 1998"/>
                  <a:gd name="T8" fmla="*/ 1734 w 1911"/>
                  <a:gd name="T9" fmla="*/ 698 h 1998"/>
                  <a:gd name="T10" fmla="*/ 1808 w 1911"/>
                  <a:gd name="T11" fmla="*/ 541 h 1998"/>
                  <a:gd name="T12" fmla="*/ 1838 w 1911"/>
                  <a:gd name="T13" fmla="*/ 837 h 1998"/>
                  <a:gd name="T14" fmla="*/ 969 w 1911"/>
                  <a:gd name="T15" fmla="*/ 1895 h 1998"/>
                  <a:gd name="T16" fmla="*/ 673 w 1911"/>
                  <a:gd name="T17" fmla="*/ 1925 h 1998"/>
                  <a:gd name="T18" fmla="*/ 103 w 1911"/>
                  <a:gd name="T19" fmla="*/ 1457 h 1998"/>
                  <a:gd name="T20" fmla="*/ 74 w 1911"/>
                  <a:gd name="T21" fmla="*/ 1161 h 1998"/>
                  <a:gd name="T22" fmla="*/ 942 w 1911"/>
                  <a:gd name="T23" fmla="*/ 102 h 1998"/>
                  <a:gd name="T24" fmla="*/ 1239 w 1911"/>
                  <a:gd name="T25" fmla="*/ 73 h 1998"/>
                  <a:gd name="T26" fmla="*/ 1808 w 1911"/>
                  <a:gd name="T27" fmla="*/ 541 h 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11" h="1998">
                    <a:moveTo>
                      <a:pt x="1734" y="698"/>
                    </a:moveTo>
                    <a:lnTo>
                      <a:pt x="1099" y="177"/>
                    </a:lnTo>
                    <a:lnTo>
                      <a:pt x="177" y="1300"/>
                    </a:lnTo>
                    <a:lnTo>
                      <a:pt x="812" y="1821"/>
                    </a:lnTo>
                    <a:lnTo>
                      <a:pt x="1734" y="698"/>
                    </a:lnTo>
                    <a:close/>
                    <a:moveTo>
                      <a:pt x="1808" y="541"/>
                    </a:moveTo>
                    <a:cubicBezTo>
                      <a:pt x="1898" y="614"/>
                      <a:pt x="1911" y="748"/>
                      <a:pt x="1838" y="837"/>
                    </a:cubicBezTo>
                    <a:lnTo>
                      <a:pt x="969" y="1895"/>
                    </a:lnTo>
                    <a:cubicBezTo>
                      <a:pt x="896" y="1985"/>
                      <a:pt x="762" y="1998"/>
                      <a:pt x="673" y="1925"/>
                    </a:cubicBezTo>
                    <a:lnTo>
                      <a:pt x="103" y="1457"/>
                    </a:lnTo>
                    <a:cubicBezTo>
                      <a:pt x="13" y="1383"/>
                      <a:pt x="0" y="1250"/>
                      <a:pt x="74" y="1161"/>
                    </a:cubicBezTo>
                    <a:lnTo>
                      <a:pt x="942" y="102"/>
                    </a:lnTo>
                    <a:cubicBezTo>
                      <a:pt x="1016" y="13"/>
                      <a:pt x="1149" y="0"/>
                      <a:pt x="1239" y="73"/>
                    </a:cubicBezTo>
                    <a:lnTo>
                      <a:pt x="1808" y="541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4" name="Freeform 17072">
                <a:extLst>
                  <a:ext uri="{FF2B5EF4-FFF2-40B4-BE49-F238E27FC236}">
                    <a16:creationId xmlns:a16="http://schemas.microsoft.com/office/drawing/2014/main" xmlns="" id="{23810E44-392F-4CB6-90E1-116D48F0F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3033"/>
                <a:ext cx="82" cy="91"/>
              </a:xfrm>
              <a:custGeom>
                <a:avLst/>
                <a:gdLst>
                  <a:gd name="T0" fmla="*/ 82 w 82"/>
                  <a:gd name="T1" fmla="*/ 21 h 91"/>
                  <a:gd name="T2" fmla="*/ 57 w 82"/>
                  <a:gd name="T3" fmla="*/ 0 h 91"/>
                  <a:gd name="T4" fmla="*/ 0 w 82"/>
                  <a:gd name="T5" fmla="*/ 71 h 91"/>
                  <a:gd name="T6" fmla="*/ 25 w 82"/>
                  <a:gd name="T7" fmla="*/ 91 h 91"/>
                  <a:gd name="T8" fmla="*/ 82 w 82"/>
                  <a:gd name="T9" fmla="*/ 2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1">
                    <a:moveTo>
                      <a:pt x="82" y="21"/>
                    </a:moveTo>
                    <a:lnTo>
                      <a:pt x="57" y="0"/>
                    </a:lnTo>
                    <a:lnTo>
                      <a:pt x="0" y="71"/>
                    </a:lnTo>
                    <a:lnTo>
                      <a:pt x="25" y="91"/>
                    </a:lnTo>
                    <a:lnTo>
                      <a:pt x="82" y="21"/>
                    </a:lnTo>
                    <a:close/>
                  </a:path>
                </a:pathLst>
              </a:custGeom>
              <a:solidFill>
                <a:srgbClr val="F3B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5" name="Freeform 17073">
                <a:extLst>
                  <a:ext uri="{FF2B5EF4-FFF2-40B4-BE49-F238E27FC236}">
                    <a16:creationId xmlns:a16="http://schemas.microsoft.com/office/drawing/2014/main" xmlns="" id="{2F89857C-2146-4D81-8C79-35B129E37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44"/>
                <a:ext cx="49" cy="55"/>
              </a:xfrm>
              <a:custGeom>
                <a:avLst/>
                <a:gdLst>
                  <a:gd name="T0" fmla="*/ 49 w 49"/>
                  <a:gd name="T1" fmla="*/ 10 h 55"/>
                  <a:gd name="T2" fmla="*/ 37 w 49"/>
                  <a:gd name="T3" fmla="*/ 0 h 55"/>
                  <a:gd name="T4" fmla="*/ 0 w 49"/>
                  <a:gd name="T5" fmla="*/ 45 h 55"/>
                  <a:gd name="T6" fmla="*/ 12 w 49"/>
                  <a:gd name="T7" fmla="*/ 55 h 55"/>
                  <a:gd name="T8" fmla="*/ 49 w 49"/>
                  <a:gd name="T9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5">
                    <a:moveTo>
                      <a:pt x="49" y="10"/>
                    </a:moveTo>
                    <a:lnTo>
                      <a:pt x="37" y="0"/>
                    </a:lnTo>
                    <a:lnTo>
                      <a:pt x="0" y="45"/>
                    </a:lnTo>
                    <a:lnTo>
                      <a:pt x="12" y="55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6" name="Freeform 17074">
                <a:extLst>
                  <a:ext uri="{FF2B5EF4-FFF2-40B4-BE49-F238E27FC236}">
                    <a16:creationId xmlns:a16="http://schemas.microsoft.com/office/drawing/2014/main" xmlns="" id="{3572B856-A59E-4B72-A016-09E73FE4B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3009"/>
                <a:ext cx="49" cy="56"/>
              </a:xfrm>
              <a:custGeom>
                <a:avLst/>
                <a:gdLst>
                  <a:gd name="T0" fmla="*/ 49 w 49"/>
                  <a:gd name="T1" fmla="*/ 10 h 56"/>
                  <a:gd name="T2" fmla="*/ 37 w 49"/>
                  <a:gd name="T3" fmla="*/ 0 h 56"/>
                  <a:gd name="T4" fmla="*/ 0 w 49"/>
                  <a:gd name="T5" fmla="*/ 45 h 56"/>
                  <a:gd name="T6" fmla="*/ 12 w 49"/>
                  <a:gd name="T7" fmla="*/ 56 h 56"/>
                  <a:gd name="T8" fmla="*/ 49 w 49"/>
                  <a:gd name="T9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49" y="10"/>
                    </a:moveTo>
                    <a:lnTo>
                      <a:pt x="37" y="0"/>
                    </a:lnTo>
                    <a:lnTo>
                      <a:pt x="0" y="45"/>
                    </a:lnTo>
                    <a:lnTo>
                      <a:pt x="12" y="56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7" name="Freeform 17075">
                <a:extLst>
                  <a:ext uri="{FF2B5EF4-FFF2-40B4-BE49-F238E27FC236}">
                    <a16:creationId xmlns:a16="http://schemas.microsoft.com/office/drawing/2014/main" xmlns="" id="{3C506193-7B1A-4F90-8520-DDA898A1A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2898"/>
                <a:ext cx="283" cy="236"/>
              </a:xfrm>
              <a:custGeom>
                <a:avLst/>
                <a:gdLst>
                  <a:gd name="T0" fmla="*/ 272 w 283"/>
                  <a:gd name="T1" fmla="*/ 236 h 236"/>
                  <a:gd name="T2" fmla="*/ 283 w 283"/>
                  <a:gd name="T3" fmla="*/ 223 h 236"/>
                  <a:gd name="T4" fmla="*/ 10 w 283"/>
                  <a:gd name="T5" fmla="*/ 0 h 236"/>
                  <a:gd name="T6" fmla="*/ 0 w 283"/>
                  <a:gd name="T7" fmla="*/ 12 h 236"/>
                  <a:gd name="T8" fmla="*/ 272 w 283"/>
                  <a:gd name="T9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36">
                    <a:moveTo>
                      <a:pt x="272" y="236"/>
                    </a:moveTo>
                    <a:lnTo>
                      <a:pt x="283" y="223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272" y="236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8" name="Freeform 17076">
                <a:extLst>
                  <a:ext uri="{FF2B5EF4-FFF2-40B4-BE49-F238E27FC236}">
                    <a16:creationId xmlns:a16="http://schemas.microsoft.com/office/drawing/2014/main" xmlns="" id="{4EE1F0B0-DFCA-4442-8A79-B9963A4CB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464"/>
                <a:ext cx="79" cy="91"/>
              </a:xfrm>
              <a:custGeom>
                <a:avLst/>
                <a:gdLst>
                  <a:gd name="T0" fmla="*/ 118 w 821"/>
                  <a:gd name="T1" fmla="*/ 149 h 950"/>
                  <a:gd name="T2" fmla="*/ 263 w 821"/>
                  <a:gd name="T3" fmla="*/ 594 h 950"/>
                  <a:gd name="T4" fmla="*/ 596 w 821"/>
                  <a:gd name="T5" fmla="*/ 877 h 950"/>
                  <a:gd name="T6" fmla="*/ 700 w 821"/>
                  <a:gd name="T7" fmla="*/ 835 h 950"/>
                  <a:gd name="T8" fmla="*/ 821 w 821"/>
                  <a:gd name="T9" fmla="*/ 526 h 950"/>
                  <a:gd name="T10" fmla="*/ 677 w 821"/>
                  <a:gd name="T11" fmla="*/ 460 h 950"/>
                  <a:gd name="T12" fmla="*/ 657 w 821"/>
                  <a:gd name="T13" fmla="*/ 476 h 950"/>
                  <a:gd name="T14" fmla="*/ 612 w 821"/>
                  <a:gd name="T15" fmla="*/ 446 h 950"/>
                  <a:gd name="T16" fmla="*/ 391 w 821"/>
                  <a:gd name="T17" fmla="*/ 102 h 950"/>
                  <a:gd name="T18" fmla="*/ 118 w 821"/>
                  <a:gd name="T19" fmla="*/ 149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1" h="950">
                    <a:moveTo>
                      <a:pt x="118" y="149"/>
                    </a:moveTo>
                    <a:cubicBezTo>
                      <a:pt x="118" y="149"/>
                      <a:pt x="0" y="238"/>
                      <a:pt x="263" y="594"/>
                    </a:cubicBezTo>
                    <a:cubicBezTo>
                      <a:pt x="527" y="950"/>
                      <a:pt x="596" y="877"/>
                      <a:pt x="596" y="877"/>
                    </a:cubicBezTo>
                    <a:lnTo>
                      <a:pt x="700" y="835"/>
                    </a:lnTo>
                    <a:lnTo>
                      <a:pt x="821" y="526"/>
                    </a:lnTo>
                    <a:lnTo>
                      <a:pt x="677" y="460"/>
                    </a:lnTo>
                    <a:lnTo>
                      <a:pt x="657" y="476"/>
                    </a:lnTo>
                    <a:cubicBezTo>
                      <a:pt x="657" y="476"/>
                      <a:pt x="625" y="472"/>
                      <a:pt x="612" y="446"/>
                    </a:cubicBezTo>
                    <a:cubicBezTo>
                      <a:pt x="600" y="420"/>
                      <a:pt x="509" y="322"/>
                      <a:pt x="391" y="102"/>
                    </a:cubicBezTo>
                    <a:cubicBezTo>
                      <a:pt x="337" y="0"/>
                      <a:pt x="140" y="132"/>
                      <a:pt x="118" y="149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9" name="Freeform 17077">
                <a:extLst>
                  <a:ext uri="{FF2B5EF4-FFF2-40B4-BE49-F238E27FC236}">
                    <a16:creationId xmlns:a16="http://schemas.microsoft.com/office/drawing/2014/main" xmlns="" id="{D42B1BDF-2B2E-4030-B3F9-FC6DBDEBB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483"/>
                <a:ext cx="56" cy="52"/>
              </a:xfrm>
              <a:custGeom>
                <a:avLst/>
                <a:gdLst>
                  <a:gd name="T0" fmla="*/ 207 w 589"/>
                  <a:gd name="T1" fmla="*/ 12 h 544"/>
                  <a:gd name="T2" fmla="*/ 437 w 589"/>
                  <a:gd name="T3" fmla="*/ 419 h 544"/>
                  <a:gd name="T4" fmla="*/ 589 w 589"/>
                  <a:gd name="T5" fmla="*/ 544 h 544"/>
                  <a:gd name="T6" fmla="*/ 362 w 589"/>
                  <a:gd name="T7" fmla="*/ 406 h 544"/>
                  <a:gd name="T8" fmla="*/ 84 w 589"/>
                  <a:gd name="T9" fmla="*/ 30 h 544"/>
                  <a:gd name="T10" fmla="*/ 207 w 589"/>
                  <a:gd name="T11" fmla="*/ 12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544">
                    <a:moveTo>
                      <a:pt x="207" y="12"/>
                    </a:moveTo>
                    <a:cubicBezTo>
                      <a:pt x="207" y="12"/>
                      <a:pt x="108" y="121"/>
                      <a:pt x="437" y="419"/>
                    </a:cubicBezTo>
                    <a:cubicBezTo>
                      <a:pt x="497" y="472"/>
                      <a:pt x="547" y="513"/>
                      <a:pt x="589" y="544"/>
                    </a:cubicBezTo>
                    <a:cubicBezTo>
                      <a:pt x="534" y="518"/>
                      <a:pt x="460" y="475"/>
                      <a:pt x="362" y="406"/>
                    </a:cubicBezTo>
                    <a:cubicBezTo>
                      <a:pt x="0" y="151"/>
                      <a:pt x="84" y="30"/>
                      <a:pt x="84" y="30"/>
                    </a:cubicBezTo>
                    <a:cubicBezTo>
                      <a:pt x="100" y="6"/>
                      <a:pt x="218" y="0"/>
                      <a:pt x="207" y="12"/>
                    </a:cubicBez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0" name="Freeform 17078">
                <a:extLst>
                  <a:ext uri="{FF2B5EF4-FFF2-40B4-BE49-F238E27FC236}">
                    <a16:creationId xmlns:a16="http://schemas.microsoft.com/office/drawing/2014/main" xmlns="" id="{C1A5FE95-4C84-4DA2-85A4-3C10B05CB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3501"/>
                <a:ext cx="64" cy="46"/>
              </a:xfrm>
              <a:custGeom>
                <a:avLst/>
                <a:gdLst>
                  <a:gd name="T0" fmla="*/ 229 w 667"/>
                  <a:gd name="T1" fmla="*/ 153 h 484"/>
                  <a:gd name="T2" fmla="*/ 604 w 667"/>
                  <a:gd name="T3" fmla="*/ 87 h 484"/>
                  <a:gd name="T4" fmla="*/ 664 w 667"/>
                  <a:gd name="T5" fmla="*/ 95 h 484"/>
                  <a:gd name="T6" fmla="*/ 375 w 667"/>
                  <a:gd name="T7" fmla="*/ 405 h 484"/>
                  <a:gd name="T8" fmla="*/ 58 w 667"/>
                  <a:gd name="T9" fmla="*/ 428 h 484"/>
                  <a:gd name="T10" fmla="*/ 229 w 667"/>
                  <a:gd name="T11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7" h="484">
                    <a:moveTo>
                      <a:pt x="229" y="153"/>
                    </a:moveTo>
                    <a:cubicBezTo>
                      <a:pt x="229" y="153"/>
                      <a:pt x="555" y="168"/>
                      <a:pt x="604" y="87"/>
                    </a:cubicBezTo>
                    <a:cubicBezTo>
                      <a:pt x="654" y="3"/>
                      <a:pt x="662" y="0"/>
                      <a:pt x="664" y="95"/>
                    </a:cubicBezTo>
                    <a:cubicBezTo>
                      <a:pt x="667" y="191"/>
                      <a:pt x="558" y="336"/>
                      <a:pt x="375" y="405"/>
                    </a:cubicBezTo>
                    <a:cubicBezTo>
                      <a:pt x="191" y="473"/>
                      <a:pt x="116" y="484"/>
                      <a:pt x="58" y="428"/>
                    </a:cubicBezTo>
                    <a:cubicBezTo>
                      <a:pt x="0" y="372"/>
                      <a:pt x="229" y="153"/>
                      <a:pt x="229" y="153"/>
                    </a:cubicBez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1" name="Freeform 17079">
                <a:extLst>
                  <a:ext uri="{FF2B5EF4-FFF2-40B4-BE49-F238E27FC236}">
                    <a16:creationId xmlns:a16="http://schemas.microsoft.com/office/drawing/2014/main" xmlns="" id="{8CFCAACB-23E3-4447-9E54-1D3898078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3685"/>
                <a:ext cx="33" cy="127"/>
              </a:xfrm>
              <a:custGeom>
                <a:avLst/>
                <a:gdLst>
                  <a:gd name="T0" fmla="*/ 351 w 351"/>
                  <a:gd name="T1" fmla="*/ 1247 h 1322"/>
                  <a:gd name="T2" fmla="*/ 257 w 351"/>
                  <a:gd name="T3" fmla="*/ 1266 h 1322"/>
                  <a:gd name="T4" fmla="*/ 32 w 351"/>
                  <a:gd name="T5" fmla="*/ 545 h 1322"/>
                  <a:gd name="T6" fmla="*/ 8 w 351"/>
                  <a:gd name="T7" fmla="*/ 66 h 1322"/>
                  <a:gd name="T8" fmla="*/ 222 w 351"/>
                  <a:gd name="T9" fmla="*/ 0 h 1322"/>
                  <a:gd name="T10" fmla="*/ 351 w 351"/>
                  <a:gd name="T11" fmla="*/ 124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1322">
                    <a:moveTo>
                      <a:pt x="351" y="1247"/>
                    </a:moveTo>
                    <a:cubicBezTo>
                      <a:pt x="351" y="1247"/>
                      <a:pt x="293" y="1322"/>
                      <a:pt x="257" y="1266"/>
                    </a:cubicBezTo>
                    <a:cubicBezTo>
                      <a:pt x="162" y="1121"/>
                      <a:pt x="55" y="729"/>
                      <a:pt x="32" y="545"/>
                    </a:cubicBezTo>
                    <a:cubicBezTo>
                      <a:pt x="0" y="291"/>
                      <a:pt x="8" y="66"/>
                      <a:pt x="8" y="66"/>
                    </a:cubicBezTo>
                    <a:lnTo>
                      <a:pt x="222" y="0"/>
                    </a:lnTo>
                    <a:lnTo>
                      <a:pt x="351" y="124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2" name="Freeform 17080">
                <a:extLst>
                  <a:ext uri="{FF2B5EF4-FFF2-40B4-BE49-F238E27FC236}">
                    <a16:creationId xmlns:a16="http://schemas.microsoft.com/office/drawing/2014/main" xmlns="" id="{507B2EC7-CF62-4C73-AB68-F61F2D307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3580"/>
                <a:ext cx="47" cy="119"/>
              </a:xfrm>
              <a:custGeom>
                <a:avLst/>
                <a:gdLst>
                  <a:gd name="T0" fmla="*/ 362 w 487"/>
                  <a:gd name="T1" fmla="*/ 0 h 1243"/>
                  <a:gd name="T2" fmla="*/ 487 w 487"/>
                  <a:gd name="T3" fmla="*/ 1091 h 1243"/>
                  <a:gd name="T4" fmla="*/ 269 w 487"/>
                  <a:gd name="T5" fmla="*/ 1243 h 1243"/>
                  <a:gd name="T6" fmla="*/ 52 w 487"/>
                  <a:gd name="T7" fmla="*/ 666 h 1243"/>
                  <a:gd name="T8" fmla="*/ 362 w 487"/>
                  <a:gd name="T9" fmla="*/ 0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1243">
                    <a:moveTo>
                      <a:pt x="362" y="0"/>
                    </a:moveTo>
                    <a:lnTo>
                      <a:pt x="487" y="1091"/>
                    </a:lnTo>
                    <a:lnTo>
                      <a:pt x="269" y="1243"/>
                    </a:lnTo>
                    <a:cubicBezTo>
                      <a:pt x="269" y="1243"/>
                      <a:pt x="104" y="996"/>
                      <a:pt x="52" y="666"/>
                    </a:cubicBezTo>
                    <a:cubicBezTo>
                      <a:pt x="0" y="335"/>
                      <a:pt x="362" y="0"/>
                      <a:pt x="36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3" name="Freeform 17081">
                <a:extLst>
                  <a:ext uri="{FF2B5EF4-FFF2-40B4-BE49-F238E27FC236}">
                    <a16:creationId xmlns:a16="http://schemas.microsoft.com/office/drawing/2014/main" xmlns="" id="{42239BA9-6F5A-480A-9A16-6D3AC7A32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3580"/>
                <a:ext cx="84" cy="229"/>
              </a:xfrm>
              <a:custGeom>
                <a:avLst/>
                <a:gdLst>
                  <a:gd name="T0" fmla="*/ 881 w 881"/>
                  <a:gd name="T1" fmla="*/ 0 h 2387"/>
                  <a:gd name="T2" fmla="*/ 497 w 881"/>
                  <a:gd name="T3" fmla="*/ 1250 h 2387"/>
                  <a:gd name="T4" fmla="*/ 418 w 881"/>
                  <a:gd name="T5" fmla="*/ 1387 h 2387"/>
                  <a:gd name="T6" fmla="*/ 152 w 881"/>
                  <a:gd name="T7" fmla="*/ 2382 h 2387"/>
                  <a:gd name="T8" fmla="*/ 67 w 881"/>
                  <a:gd name="T9" fmla="*/ 2387 h 2387"/>
                  <a:gd name="T10" fmla="*/ 115 w 881"/>
                  <a:gd name="T11" fmla="*/ 1527 h 2387"/>
                  <a:gd name="T12" fmla="*/ 233 w 881"/>
                  <a:gd name="T13" fmla="*/ 1224 h 2387"/>
                  <a:gd name="T14" fmla="*/ 398 w 881"/>
                  <a:gd name="T15" fmla="*/ 17 h 2387"/>
                  <a:gd name="T16" fmla="*/ 881 w 881"/>
                  <a:gd name="T17" fmla="*/ 0 h 2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1" h="2387">
                    <a:moveTo>
                      <a:pt x="881" y="0"/>
                    </a:moveTo>
                    <a:lnTo>
                      <a:pt x="497" y="1250"/>
                    </a:lnTo>
                    <a:lnTo>
                      <a:pt x="418" y="1387"/>
                    </a:lnTo>
                    <a:lnTo>
                      <a:pt x="152" y="2382"/>
                    </a:lnTo>
                    <a:lnTo>
                      <a:pt x="67" y="2387"/>
                    </a:lnTo>
                    <a:cubicBezTo>
                      <a:pt x="67" y="2387"/>
                      <a:pt x="0" y="1774"/>
                      <a:pt x="115" y="1527"/>
                    </a:cubicBezTo>
                    <a:cubicBezTo>
                      <a:pt x="229" y="1280"/>
                      <a:pt x="233" y="1224"/>
                      <a:pt x="233" y="1224"/>
                    </a:cubicBezTo>
                    <a:lnTo>
                      <a:pt x="398" y="17"/>
                    </a:lnTo>
                    <a:lnTo>
                      <a:pt x="881" y="0"/>
                    </a:lnTo>
                  </a:path>
                </a:pathLst>
              </a:custGeom>
              <a:solidFill>
                <a:srgbClr val="194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4" name="Freeform 17082">
                <a:extLst>
                  <a:ext uri="{FF2B5EF4-FFF2-40B4-BE49-F238E27FC236}">
                    <a16:creationId xmlns:a16="http://schemas.microsoft.com/office/drawing/2014/main" xmlns="" id="{20CF57E4-5BB8-487E-A155-9138FEC07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3471"/>
                <a:ext cx="104" cy="118"/>
              </a:xfrm>
              <a:custGeom>
                <a:avLst/>
                <a:gdLst>
                  <a:gd name="T0" fmla="*/ 1086 w 1086"/>
                  <a:gd name="T1" fmla="*/ 1146 h 1239"/>
                  <a:gd name="T2" fmla="*/ 578 w 1086"/>
                  <a:gd name="T3" fmla="*/ 1239 h 1239"/>
                  <a:gd name="T4" fmla="*/ 224 w 1086"/>
                  <a:gd name="T5" fmla="*/ 578 h 1239"/>
                  <a:gd name="T6" fmla="*/ 260 w 1086"/>
                  <a:gd name="T7" fmla="*/ 121 h 1239"/>
                  <a:gd name="T8" fmla="*/ 822 w 1086"/>
                  <a:gd name="T9" fmla="*/ 0 h 1239"/>
                  <a:gd name="T10" fmla="*/ 1086 w 1086"/>
                  <a:gd name="T11" fmla="*/ 1146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6" h="1239">
                    <a:moveTo>
                      <a:pt x="1086" y="1146"/>
                    </a:moveTo>
                    <a:lnTo>
                      <a:pt x="578" y="1239"/>
                    </a:lnTo>
                    <a:lnTo>
                      <a:pt x="224" y="578"/>
                    </a:lnTo>
                    <a:cubicBezTo>
                      <a:pt x="224" y="578"/>
                      <a:pt x="0" y="180"/>
                      <a:pt x="260" y="121"/>
                    </a:cubicBezTo>
                    <a:cubicBezTo>
                      <a:pt x="521" y="62"/>
                      <a:pt x="822" y="0"/>
                      <a:pt x="822" y="0"/>
                    </a:cubicBezTo>
                    <a:cubicBezTo>
                      <a:pt x="822" y="0"/>
                      <a:pt x="1029" y="117"/>
                      <a:pt x="1086" y="1146"/>
                    </a:cubicBezTo>
                  </a:path>
                </a:pathLst>
              </a:custGeom>
              <a:solidFill>
                <a:srgbClr val="D1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5" name="Freeform 17083">
                <a:extLst>
                  <a:ext uri="{FF2B5EF4-FFF2-40B4-BE49-F238E27FC236}">
                    <a16:creationId xmlns:a16="http://schemas.microsoft.com/office/drawing/2014/main" xmlns="" id="{E51CD6EC-1E61-4E19-8CB3-B1EF7C8AD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3570"/>
                <a:ext cx="74" cy="21"/>
              </a:xfrm>
              <a:custGeom>
                <a:avLst/>
                <a:gdLst>
                  <a:gd name="T0" fmla="*/ 118 w 776"/>
                  <a:gd name="T1" fmla="*/ 0 h 212"/>
                  <a:gd name="T2" fmla="*/ 776 w 776"/>
                  <a:gd name="T3" fmla="*/ 12 h 212"/>
                  <a:gd name="T4" fmla="*/ 707 w 776"/>
                  <a:gd name="T5" fmla="*/ 103 h 212"/>
                  <a:gd name="T6" fmla="*/ 314 w 776"/>
                  <a:gd name="T7" fmla="*/ 209 h 212"/>
                  <a:gd name="T8" fmla="*/ 0 w 776"/>
                  <a:gd name="T9" fmla="*/ 183 h 212"/>
                  <a:gd name="T10" fmla="*/ 118 w 776"/>
                  <a:gd name="T1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6" h="212">
                    <a:moveTo>
                      <a:pt x="118" y="0"/>
                    </a:moveTo>
                    <a:lnTo>
                      <a:pt x="776" y="12"/>
                    </a:lnTo>
                    <a:cubicBezTo>
                      <a:pt x="776" y="12"/>
                      <a:pt x="750" y="79"/>
                      <a:pt x="707" y="103"/>
                    </a:cubicBezTo>
                    <a:cubicBezTo>
                      <a:pt x="607" y="161"/>
                      <a:pt x="424" y="207"/>
                      <a:pt x="314" y="209"/>
                    </a:cubicBezTo>
                    <a:cubicBezTo>
                      <a:pt x="156" y="212"/>
                      <a:pt x="0" y="183"/>
                      <a:pt x="0" y="183"/>
                    </a:cubicBezTo>
                    <a:lnTo>
                      <a:pt x="118" y="0"/>
                    </a:lnTo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6" name="Freeform 17084">
                <a:extLst>
                  <a:ext uri="{FF2B5EF4-FFF2-40B4-BE49-F238E27FC236}">
                    <a16:creationId xmlns:a16="http://schemas.microsoft.com/office/drawing/2014/main" xmlns="" id="{5BBE58CA-8C99-48FD-A095-C53EAD70A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3418"/>
                <a:ext cx="50" cy="69"/>
              </a:xfrm>
              <a:custGeom>
                <a:avLst/>
                <a:gdLst>
                  <a:gd name="T0" fmla="*/ 251 w 526"/>
                  <a:gd name="T1" fmla="*/ 14 h 717"/>
                  <a:gd name="T2" fmla="*/ 488 w 526"/>
                  <a:gd name="T3" fmla="*/ 411 h 717"/>
                  <a:gd name="T4" fmla="*/ 447 w 526"/>
                  <a:gd name="T5" fmla="*/ 577 h 717"/>
                  <a:gd name="T6" fmla="*/ 457 w 526"/>
                  <a:gd name="T7" fmla="*/ 670 h 717"/>
                  <a:gd name="T8" fmla="*/ 250 w 526"/>
                  <a:gd name="T9" fmla="*/ 644 h 717"/>
                  <a:gd name="T10" fmla="*/ 215 w 526"/>
                  <a:gd name="T11" fmla="*/ 468 h 717"/>
                  <a:gd name="T12" fmla="*/ 58 w 526"/>
                  <a:gd name="T13" fmla="*/ 172 h 717"/>
                  <a:gd name="T14" fmla="*/ 251 w 526"/>
                  <a:gd name="T15" fmla="*/ 14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6" h="717">
                    <a:moveTo>
                      <a:pt x="251" y="14"/>
                    </a:moveTo>
                    <a:cubicBezTo>
                      <a:pt x="251" y="14"/>
                      <a:pt x="526" y="325"/>
                      <a:pt x="488" y="411"/>
                    </a:cubicBezTo>
                    <a:cubicBezTo>
                      <a:pt x="451" y="497"/>
                      <a:pt x="436" y="491"/>
                      <a:pt x="447" y="577"/>
                    </a:cubicBezTo>
                    <a:cubicBezTo>
                      <a:pt x="451" y="605"/>
                      <a:pt x="475" y="653"/>
                      <a:pt x="457" y="670"/>
                    </a:cubicBezTo>
                    <a:cubicBezTo>
                      <a:pt x="407" y="717"/>
                      <a:pt x="238" y="685"/>
                      <a:pt x="250" y="644"/>
                    </a:cubicBezTo>
                    <a:cubicBezTo>
                      <a:pt x="264" y="596"/>
                      <a:pt x="215" y="468"/>
                      <a:pt x="215" y="468"/>
                    </a:cubicBezTo>
                    <a:cubicBezTo>
                      <a:pt x="215" y="468"/>
                      <a:pt x="0" y="330"/>
                      <a:pt x="58" y="172"/>
                    </a:cubicBezTo>
                    <a:cubicBezTo>
                      <a:pt x="77" y="121"/>
                      <a:pt x="229" y="0"/>
                      <a:pt x="251" y="14"/>
                    </a:cubicBezTo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7" name="Freeform 17085">
                <a:extLst>
                  <a:ext uri="{FF2B5EF4-FFF2-40B4-BE49-F238E27FC236}">
                    <a16:creationId xmlns:a16="http://schemas.microsoft.com/office/drawing/2014/main" xmlns="" id="{457F8D7B-4632-46B9-BDCA-FE1586D77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3485"/>
                <a:ext cx="32" cy="83"/>
              </a:xfrm>
              <a:custGeom>
                <a:avLst/>
                <a:gdLst>
                  <a:gd name="T0" fmla="*/ 0 w 336"/>
                  <a:gd name="T1" fmla="*/ 0 h 867"/>
                  <a:gd name="T2" fmla="*/ 334 w 336"/>
                  <a:gd name="T3" fmla="*/ 798 h 867"/>
                  <a:gd name="T4" fmla="*/ 300 w 336"/>
                  <a:gd name="T5" fmla="*/ 867 h 867"/>
                  <a:gd name="T6" fmla="*/ 234 w 336"/>
                  <a:gd name="T7" fmla="*/ 829 h 867"/>
                  <a:gd name="T8" fmla="*/ 0 w 336"/>
                  <a:gd name="T9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867">
                    <a:moveTo>
                      <a:pt x="0" y="0"/>
                    </a:moveTo>
                    <a:cubicBezTo>
                      <a:pt x="0" y="0"/>
                      <a:pt x="310" y="348"/>
                      <a:pt x="334" y="798"/>
                    </a:cubicBezTo>
                    <a:cubicBezTo>
                      <a:pt x="336" y="834"/>
                      <a:pt x="300" y="867"/>
                      <a:pt x="300" y="867"/>
                    </a:cubicBezTo>
                    <a:lnTo>
                      <a:pt x="234" y="829"/>
                    </a:lnTo>
                    <a:cubicBezTo>
                      <a:pt x="234" y="829"/>
                      <a:pt x="137" y="333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8" name="Freeform 17086">
                <a:extLst>
                  <a:ext uri="{FF2B5EF4-FFF2-40B4-BE49-F238E27FC236}">
                    <a16:creationId xmlns:a16="http://schemas.microsoft.com/office/drawing/2014/main" xmlns="" id="{25E98700-1346-43CE-99D8-7EE0C9B4F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3480"/>
                <a:ext cx="17" cy="13"/>
              </a:xfrm>
              <a:custGeom>
                <a:avLst/>
                <a:gdLst>
                  <a:gd name="T0" fmla="*/ 17 w 17"/>
                  <a:gd name="T1" fmla="*/ 4 h 13"/>
                  <a:gd name="T2" fmla="*/ 17 w 17"/>
                  <a:gd name="T3" fmla="*/ 13 h 13"/>
                  <a:gd name="T4" fmla="*/ 0 w 17"/>
                  <a:gd name="T5" fmla="*/ 2 h 13"/>
                  <a:gd name="T6" fmla="*/ 0 w 17"/>
                  <a:gd name="T7" fmla="*/ 0 h 13"/>
                  <a:gd name="T8" fmla="*/ 17 w 17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7" y="4"/>
                    </a:moveTo>
                    <a:lnTo>
                      <a:pt x="17" y="1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9" name="Freeform 17087">
                <a:extLst>
                  <a:ext uri="{FF2B5EF4-FFF2-40B4-BE49-F238E27FC236}">
                    <a16:creationId xmlns:a16="http://schemas.microsoft.com/office/drawing/2014/main" xmlns="" id="{025B4B99-7BAB-46D0-8FF7-4E0D0F385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3478"/>
                <a:ext cx="8" cy="10"/>
              </a:xfrm>
              <a:custGeom>
                <a:avLst/>
                <a:gdLst>
                  <a:gd name="T0" fmla="*/ 29 w 78"/>
                  <a:gd name="T1" fmla="*/ 0 h 108"/>
                  <a:gd name="T2" fmla="*/ 78 w 78"/>
                  <a:gd name="T3" fmla="*/ 108 h 108"/>
                  <a:gd name="T4" fmla="*/ 0 w 78"/>
                  <a:gd name="T5" fmla="*/ 64 h 108"/>
                  <a:gd name="T6" fmla="*/ 29 w 78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8">
                    <a:moveTo>
                      <a:pt x="29" y="0"/>
                    </a:moveTo>
                    <a:lnTo>
                      <a:pt x="78" y="108"/>
                    </a:lnTo>
                    <a:lnTo>
                      <a:pt x="0" y="6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0" name="Freeform 17088">
                <a:extLst>
                  <a:ext uri="{FF2B5EF4-FFF2-40B4-BE49-F238E27FC236}">
                    <a16:creationId xmlns:a16="http://schemas.microsoft.com/office/drawing/2014/main" xmlns="" id="{755BF275-ED30-417D-B228-174347B7F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" y="3507"/>
                <a:ext cx="13" cy="21"/>
              </a:xfrm>
              <a:custGeom>
                <a:avLst/>
                <a:gdLst>
                  <a:gd name="T0" fmla="*/ 18 w 132"/>
                  <a:gd name="T1" fmla="*/ 89 h 216"/>
                  <a:gd name="T2" fmla="*/ 70 w 132"/>
                  <a:gd name="T3" fmla="*/ 24 h 216"/>
                  <a:gd name="T4" fmla="*/ 93 w 132"/>
                  <a:gd name="T5" fmla="*/ 0 h 216"/>
                  <a:gd name="T6" fmla="*/ 132 w 132"/>
                  <a:gd name="T7" fmla="*/ 21 h 216"/>
                  <a:gd name="T8" fmla="*/ 84 w 132"/>
                  <a:gd name="T9" fmla="*/ 61 h 216"/>
                  <a:gd name="T10" fmla="*/ 37 w 132"/>
                  <a:gd name="T11" fmla="*/ 119 h 216"/>
                  <a:gd name="T12" fmla="*/ 0 w 132"/>
                  <a:gd name="T13" fmla="*/ 216 h 216"/>
                  <a:gd name="T14" fmla="*/ 18 w 132"/>
                  <a:gd name="T15" fmla="*/ 8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216">
                    <a:moveTo>
                      <a:pt x="18" y="89"/>
                    </a:moveTo>
                    <a:lnTo>
                      <a:pt x="70" y="24"/>
                    </a:lnTo>
                    <a:lnTo>
                      <a:pt x="93" y="0"/>
                    </a:lnTo>
                    <a:cubicBezTo>
                      <a:pt x="108" y="18"/>
                      <a:pt x="132" y="21"/>
                      <a:pt x="132" y="21"/>
                    </a:cubicBezTo>
                    <a:lnTo>
                      <a:pt x="84" y="61"/>
                    </a:lnTo>
                    <a:lnTo>
                      <a:pt x="37" y="119"/>
                    </a:lnTo>
                    <a:lnTo>
                      <a:pt x="0" y="216"/>
                    </a:lnTo>
                    <a:lnTo>
                      <a:pt x="18" y="89"/>
                    </a:lnTo>
                    <a:close/>
                  </a:path>
                </a:pathLst>
              </a:custGeom>
              <a:solidFill>
                <a:srgbClr val="D1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1" name="Freeform 17089">
                <a:extLst>
                  <a:ext uri="{FF2B5EF4-FFF2-40B4-BE49-F238E27FC236}">
                    <a16:creationId xmlns:a16="http://schemas.microsoft.com/office/drawing/2014/main" xmlns="" id="{9BB928A5-5FD9-41B3-B843-FC8702135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3475"/>
                <a:ext cx="74" cy="114"/>
              </a:xfrm>
              <a:custGeom>
                <a:avLst/>
                <a:gdLst>
                  <a:gd name="T0" fmla="*/ 434 w 775"/>
                  <a:gd name="T1" fmla="*/ 472 h 1190"/>
                  <a:gd name="T2" fmla="*/ 745 w 775"/>
                  <a:gd name="T3" fmla="*/ 946 h 1190"/>
                  <a:gd name="T4" fmla="*/ 734 w 775"/>
                  <a:gd name="T5" fmla="*/ 987 h 1190"/>
                  <a:gd name="T6" fmla="*/ 775 w 775"/>
                  <a:gd name="T7" fmla="*/ 992 h 1190"/>
                  <a:gd name="T8" fmla="*/ 670 w 775"/>
                  <a:gd name="T9" fmla="*/ 1190 h 1190"/>
                  <a:gd name="T10" fmla="*/ 472 w 775"/>
                  <a:gd name="T11" fmla="*/ 1158 h 1190"/>
                  <a:gd name="T12" fmla="*/ 59 w 775"/>
                  <a:gd name="T13" fmla="*/ 503 h 1190"/>
                  <a:gd name="T14" fmla="*/ 118 w 775"/>
                  <a:gd name="T15" fmla="*/ 139 h 1190"/>
                  <a:gd name="T16" fmla="*/ 434 w 775"/>
                  <a:gd name="T17" fmla="*/ 472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5" h="1190">
                    <a:moveTo>
                      <a:pt x="434" y="472"/>
                    </a:moveTo>
                    <a:lnTo>
                      <a:pt x="745" y="946"/>
                    </a:lnTo>
                    <a:lnTo>
                      <a:pt x="734" y="987"/>
                    </a:lnTo>
                    <a:lnTo>
                      <a:pt x="775" y="992"/>
                    </a:lnTo>
                    <a:lnTo>
                      <a:pt x="670" y="1190"/>
                    </a:lnTo>
                    <a:lnTo>
                      <a:pt x="472" y="1158"/>
                    </a:lnTo>
                    <a:lnTo>
                      <a:pt x="59" y="503"/>
                    </a:lnTo>
                    <a:cubicBezTo>
                      <a:pt x="59" y="503"/>
                      <a:pt x="0" y="329"/>
                      <a:pt x="118" y="139"/>
                    </a:cubicBezTo>
                    <a:cubicBezTo>
                      <a:pt x="203" y="0"/>
                      <a:pt x="407" y="434"/>
                      <a:pt x="434" y="472"/>
                    </a:cubicBezTo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2" name="Freeform 17090">
                <a:extLst>
                  <a:ext uri="{FF2B5EF4-FFF2-40B4-BE49-F238E27FC236}">
                    <a16:creationId xmlns:a16="http://schemas.microsoft.com/office/drawing/2014/main" xmlns="" id="{929B54B8-4D3F-4E25-899C-13E2039AA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568"/>
                <a:ext cx="20" cy="17"/>
              </a:xfrm>
              <a:custGeom>
                <a:avLst/>
                <a:gdLst>
                  <a:gd name="T0" fmla="*/ 0 w 212"/>
                  <a:gd name="T1" fmla="*/ 155 h 180"/>
                  <a:gd name="T2" fmla="*/ 176 w 212"/>
                  <a:gd name="T3" fmla="*/ 0 h 180"/>
                  <a:gd name="T4" fmla="*/ 171 w 212"/>
                  <a:gd name="T5" fmla="*/ 18 h 180"/>
                  <a:gd name="T6" fmla="*/ 212 w 212"/>
                  <a:gd name="T7" fmla="*/ 23 h 180"/>
                  <a:gd name="T8" fmla="*/ 175 w 212"/>
                  <a:gd name="T9" fmla="*/ 91 h 180"/>
                  <a:gd name="T10" fmla="*/ 108 w 212"/>
                  <a:gd name="T11" fmla="*/ 180 h 180"/>
                  <a:gd name="T12" fmla="*/ 64 w 212"/>
                  <a:gd name="T13" fmla="*/ 167 h 180"/>
                  <a:gd name="T14" fmla="*/ 77 w 212"/>
                  <a:gd name="T15" fmla="*/ 137 h 180"/>
                  <a:gd name="T16" fmla="*/ 0 w 212"/>
                  <a:gd name="T17" fmla="*/ 15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80">
                    <a:moveTo>
                      <a:pt x="0" y="155"/>
                    </a:moveTo>
                    <a:cubicBezTo>
                      <a:pt x="0" y="155"/>
                      <a:pt x="117" y="54"/>
                      <a:pt x="176" y="0"/>
                    </a:cubicBezTo>
                    <a:lnTo>
                      <a:pt x="171" y="18"/>
                    </a:lnTo>
                    <a:lnTo>
                      <a:pt x="212" y="23"/>
                    </a:lnTo>
                    <a:lnTo>
                      <a:pt x="175" y="91"/>
                    </a:lnTo>
                    <a:lnTo>
                      <a:pt x="108" y="180"/>
                    </a:lnTo>
                    <a:lnTo>
                      <a:pt x="64" y="167"/>
                    </a:lnTo>
                    <a:lnTo>
                      <a:pt x="77" y="137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D1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3" name="Freeform 17091">
                <a:extLst>
                  <a:ext uri="{FF2B5EF4-FFF2-40B4-BE49-F238E27FC236}">
                    <a16:creationId xmlns:a16="http://schemas.microsoft.com/office/drawing/2014/main" xmlns="" id="{DEBE2E73-679C-4AFF-AD98-F7D58F8B4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3797"/>
                <a:ext cx="31" cy="16"/>
              </a:xfrm>
              <a:custGeom>
                <a:avLst/>
                <a:gdLst>
                  <a:gd name="T0" fmla="*/ 0 w 325"/>
                  <a:gd name="T1" fmla="*/ 96 h 169"/>
                  <a:gd name="T2" fmla="*/ 22 w 325"/>
                  <a:gd name="T3" fmla="*/ 169 h 169"/>
                  <a:gd name="T4" fmla="*/ 99 w 325"/>
                  <a:gd name="T5" fmla="*/ 161 h 169"/>
                  <a:gd name="T6" fmla="*/ 108 w 325"/>
                  <a:gd name="T7" fmla="*/ 150 h 169"/>
                  <a:gd name="T8" fmla="*/ 129 w 325"/>
                  <a:gd name="T9" fmla="*/ 158 h 169"/>
                  <a:gd name="T10" fmla="*/ 170 w 325"/>
                  <a:gd name="T11" fmla="*/ 154 h 169"/>
                  <a:gd name="T12" fmla="*/ 324 w 325"/>
                  <a:gd name="T13" fmla="*/ 138 h 169"/>
                  <a:gd name="T14" fmla="*/ 321 w 325"/>
                  <a:gd name="T15" fmla="*/ 117 h 169"/>
                  <a:gd name="T16" fmla="*/ 296 w 325"/>
                  <a:gd name="T17" fmla="*/ 110 h 169"/>
                  <a:gd name="T18" fmla="*/ 115 w 325"/>
                  <a:gd name="T19" fmla="*/ 44 h 169"/>
                  <a:gd name="T20" fmla="*/ 0 w 325"/>
                  <a:gd name="T21" fmla="*/ 9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5" h="169">
                    <a:moveTo>
                      <a:pt x="0" y="96"/>
                    </a:moveTo>
                    <a:lnTo>
                      <a:pt x="22" y="169"/>
                    </a:lnTo>
                    <a:lnTo>
                      <a:pt x="99" y="161"/>
                    </a:lnTo>
                    <a:cubicBezTo>
                      <a:pt x="99" y="161"/>
                      <a:pt x="102" y="150"/>
                      <a:pt x="108" y="150"/>
                    </a:cubicBezTo>
                    <a:cubicBezTo>
                      <a:pt x="114" y="149"/>
                      <a:pt x="122" y="159"/>
                      <a:pt x="129" y="158"/>
                    </a:cubicBezTo>
                    <a:cubicBezTo>
                      <a:pt x="145" y="157"/>
                      <a:pt x="163" y="155"/>
                      <a:pt x="170" y="154"/>
                    </a:cubicBezTo>
                    <a:cubicBezTo>
                      <a:pt x="185" y="153"/>
                      <a:pt x="324" y="138"/>
                      <a:pt x="324" y="138"/>
                    </a:cubicBezTo>
                    <a:cubicBezTo>
                      <a:pt x="324" y="138"/>
                      <a:pt x="325" y="122"/>
                      <a:pt x="321" y="117"/>
                    </a:cubicBezTo>
                    <a:cubicBezTo>
                      <a:pt x="318" y="115"/>
                      <a:pt x="305" y="111"/>
                      <a:pt x="296" y="110"/>
                    </a:cubicBezTo>
                    <a:cubicBezTo>
                      <a:pt x="256" y="103"/>
                      <a:pt x="139" y="80"/>
                      <a:pt x="115" y="44"/>
                    </a:cubicBezTo>
                    <a:cubicBezTo>
                      <a:pt x="87" y="0"/>
                      <a:pt x="0" y="96"/>
                      <a:pt x="0" y="9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4" name="Freeform 17092">
                <a:extLst>
                  <a:ext uri="{FF2B5EF4-FFF2-40B4-BE49-F238E27FC236}">
                    <a16:creationId xmlns:a16="http://schemas.microsoft.com/office/drawing/2014/main" xmlns="" id="{5F218FFC-92EB-4968-982A-BED7618CE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3807"/>
                <a:ext cx="28" cy="14"/>
              </a:xfrm>
              <a:custGeom>
                <a:avLst/>
                <a:gdLst>
                  <a:gd name="T0" fmla="*/ 14 w 297"/>
                  <a:gd name="T1" fmla="*/ 11 h 137"/>
                  <a:gd name="T2" fmla="*/ 3 w 297"/>
                  <a:gd name="T3" fmla="*/ 45 h 137"/>
                  <a:gd name="T4" fmla="*/ 0 w 297"/>
                  <a:gd name="T5" fmla="*/ 82 h 137"/>
                  <a:gd name="T6" fmla="*/ 12 w 297"/>
                  <a:gd name="T7" fmla="*/ 137 h 137"/>
                  <a:gd name="T8" fmla="*/ 43 w 297"/>
                  <a:gd name="T9" fmla="*/ 136 h 137"/>
                  <a:gd name="T10" fmla="*/ 65 w 297"/>
                  <a:gd name="T11" fmla="*/ 127 h 137"/>
                  <a:gd name="T12" fmla="*/ 82 w 297"/>
                  <a:gd name="T13" fmla="*/ 134 h 137"/>
                  <a:gd name="T14" fmla="*/ 202 w 297"/>
                  <a:gd name="T15" fmla="*/ 130 h 137"/>
                  <a:gd name="T16" fmla="*/ 292 w 297"/>
                  <a:gd name="T17" fmla="*/ 98 h 137"/>
                  <a:gd name="T18" fmla="*/ 261 w 297"/>
                  <a:gd name="T19" fmla="*/ 85 h 137"/>
                  <a:gd name="T20" fmla="*/ 158 w 297"/>
                  <a:gd name="T21" fmla="*/ 66 h 137"/>
                  <a:gd name="T22" fmla="*/ 111 w 297"/>
                  <a:gd name="T23" fmla="*/ 30 h 137"/>
                  <a:gd name="T24" fmla="*/ 97 w 297"/>
                  <a:gd name="T25" fmla="*/ 0 h 137"/>
                  <a:gd name="T26" fmla="*/ 14 w 297"/>
                  <a:gd name="T27" fmla="*/ 1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7" h="137">
                    <a:moveTo>
                      <a:pt x="14" y="11"/>
                    </a:moveTo>
                    <a:lnTo>
                      <a:pt x="3" y="45"/>
                    </a:lnTo>
                    <a:lnTo>
                      <a:pt x="0" y="82"/>
                    </a:lnTo>
                    <a:lnTo>
                      <a:pt x="12" y="137"/>
                    </a:lnTo>
                    <a:lnTo>
                      <a:pt x="43" y="136"/>
                    </a:lnTo>
                    <a:lnTo>
                      <a:pt x="65" y="127"/>
                    </a:lnTo>
                    <a:lnTo>
                      <a:pt x="82" y="134"/>
                    </a:lnTo>
                    <a:cubicBezTo>
                      <a:pt x="82" y="134"/>
                      <a:pt x="170" y="135"/>
                      <a:pt x="202" y="130"/>
                    </a:cubicBezTo>
                    <a:cubicBezTo>
                      <a:pt x="255" y="122"/>
                      <a:pt x="283" y="111"/>
                      <a:pt x="292" y="98"/>
                    </a:cubicBezTo>
                    <a:cubicBezTo>
                      <a:pt x="297" y="92"/>
                      <a:pt x="270" y="85"/>
                      <a:pt x="261" y="85"/>
                    </a:cubicBezTo>
                    <a:cubicBezTo>
                      <a:pt x="213" y="87"/>
                      <a:pt x="158" y="66"/>
                      <a:pt x="158" y="66"/>
                    </a:cubicBezTo>
                    <a:lnTo>
                      <a:pt x="111" y="30"/>
                    </a:lnTo>
                    <a:lnTo>
                      <a:pt x="97" y="0"/>
                    </a:lnTo>
                    <a:lnTo>
                      <a:pt x="14" y="1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" name="Freeform 17093">
                <a:extLst>
                  <a:ext uri="{FF2B5EF4-FFF2-40B4-BE49-F238E27FC236}">
                    <a16:creationId xmlns:a16="http://schemas.microsoft.com/office/drawing/2014/main" xmlns="" id="{7F244647-0DAF-41D3-95BD-C496676CC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3417"/>
                <a:ext cx="25" cy="13"/>
              </a:xfrm>
              <a:custGeom>
                <a:avLst/>
                <a:gdLst>
                  <a:gd name="T0" fmla="*/ 106 w 257"/>
                  <a:gd name="T1" fmla="*/ 27 h 137"/>
                  <a:gd name="T2" fmla="*/ 74 w 257"/>
                  <a:gd name="T3" fmla="*/ 52 h 137"/>
                  <a:gd name="T4" fmla="*/ 21 w 257"/>
                  <a:gd name="T5" fmla="*/ 92 h 137"/>
                  <a:gd name="T6" fmla="*/ 0 w 257"/>
                  <a:gd name="T7" fmla="*/ 108 h 137"/>
                  <a:gd name="T8" fmla="*/ 22 w 257"/>
                  <a:gd name="T9" fmla="*/ 137 h 137"/>
                  <a:gd name="T10" fmla="*/ 108 w 257"/>
                  <a:gd name="T11" fmla="*/ 71 h 137"/>
                  <a:gd name="T12" fmla="*/ 209 w 257"/>
                  <a:gd name="T13" fmla="*/ 85 h 137"/>
                  <a:gd name="T14" fmla="*/ 230 w 257"/>
                  <a:gd name="T15" fmla="*/ 113 h 137"/>
                  <a:gd name="T16" fmla="*/ 237 w 257"/>
                  <a:gd name="T17" fmla="*/ 107 h 137"/>
                  <a:gd name="T18" fmla="*/ 257 w 257"/>
                  <a:gd name="T19" fmla="*/ 92 h 137"/>
                  <a:gd name="T20" fmla="*/ 220 w 257"/>
                  <a:gd name="T21" fmla="*/ 43 h 137"/>
                  <a:gd name="T22" fmla="*/ 106 w 257"/>
                  <a:gd name="T23" fmla="*/ 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137">
                    <a:moveTo>
                      <a:pt x="106" y="27"/>
                    </a:moveTo>
                    <a:lnTo>
                      <a:pt x="74" y="52"/>
                    </a:lnTo>
                    <a:lnTo>
                      <a:pt x="21" y="92"/>
                    </a:lnTo>
                    <a:lnTo>
                      <a:pt x="0" y="108"/>
                    </a:lnTo>
                    <a:lnTo>
                      <a:pt x="22" y="137"/>
                    </a:lnTo>
                    <a:lnTo>
                      <a:pt x="108" y="71"/>
                    </a:lnTo>
                    <a:cubicBezTo>
                      <a:pt x="140" y="47"/>
                      <a:pt x="185" y="54"/>
                      <a:pt x="209" y="85"/>
                    </a:cubicBezTo>
                    <a:lnTo>
                      <a:pt x="230" y="113"/>
                    </a:lnTo>
                    <a:lnTo>
                      <a:pt x="237" y="107"/>
                    </a:lnTo>
                    <a:lnTo>
                      <a:pt x="257" y="92"/>
                    </a:lnTo>
                    <a:lnTo>
                      <a:pt x="220" y="43"/>
                    </a:lnTo>
                    <a:cubicBezTo>
                      <a:pt x="193" y="7"/>
                      <a:pt x="142" y="0"/>
                      <a:pt x="106" y="27"/>
                    </a:cubicBezTo>
                  </a:path>
                </a:pathLst>
              </a:custGeom>
              <a:solidFill>
                <a:srgbClr val="16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" name="Freeform 17094">
                <a:extLst>
                  <a:ext uri="{FF2B5EF4-FFF2-40B4-BE49-F238E27FC236}">
                    <a16:creationId xmlns:a16="http://schemas.microsoft.com/office/drawing/2014/main" xmlns="" id="{ADFCB2C9-530B-4C4B-98E1-88ABF525A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3419"/>
                <a:ext cx="25" cy="37"/>
              </a:xfrm>
              <a:custGeom>
                <a:avLst/>
                <a:gdLst>
                  <a:gd name="T0" fmla="*/ 87 w 269"/>
                  <a:gd name="T1" fmla="*/ 88 h 386"/>
                  <a:gd name="T2" fmla="*/ 55 w 269"/>
                  <a:gd name="T3" fmla="*/ 158 h 386"/>
                  <a:gd name="T4" fmla="*/ 33 w 269"/>
                  <a:gd name="T5" fmla="*/ 175 h 386"/>
                  <a:gd name="T6" fmla="*/ 21 w 269"/>
                  <a:gd name="T7" fmla="*/ 263 h 386"/>
                  <a:gd name="T8" fmla="*/ 115 w 269"/>
                  <a:gd name="T9" fmla="*/ 386 h 386"/>
                  <a:gd name="T10" fmla="*/ 150 w 269"/>
                  <a:gd name="T11" fmla="*/ 360 h 386"/>
                  <a:gd name="T12" fmla="*/ 112 w 269"/>
                  <a:gd name="T13" fmla="*/ 309 h 386"/>
                  <a:gd name="T14" fmla="*/ 120 w 269"/>
                  <a:gd name="T15" fmla="*/ 247 h 386"/>
                  <a:gd name="T16" fmla="*/ 141 w 269"/>
                  <a:gd name="T17" fmla="*/ 232 h 386"/>
                  <a:gd name="T18" fmla="*/ 194 w 269"/>
                  <a:gd name="T19" fmla="*/ 191 h 386"/>
                  <a:gd name="T20" fmla="*/ 227 w 269"/>
                  <a:gd name="T21" fmla="*/ 167 h 386"/>
                  <a:gd name="T22" fmla="*/ 242 w 269"/>
                  <a:gd name="T23" fmla="*/ 53 h 386"/>
                  <a:gd name="T24" fmla="*/ 202 w 269"/>
                  <a:gd name="T25" fmla="*/ 0 h 386"/>
                  <a:gd name="T26" fmla="*/ 87 w 269"/>
                  <a:gd name="T27" fmla="*/ 88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9" h="386">
                    <a:moveTo>
                      <a:pt x="87" y="88"/>
                    </a:moveTo>
                    <a:cubicBezTo>
                      <a:pt x="64" y="105"/>
                      <a:pt x="53" y="131"/>
                      <a:pt x="55" y="158"/>
                    </a:cubicBezTo>
                    <a:lnTo>
                      <a:pt x="33" y="175"/>
                    </a:lnTo>
                    <a:cubicBezTo>
                      <a:pt x="5" y="196"/>
                      <a:pt x="0" y="235"/>
                      <a:pt x="21" y="263"/>
                    </a:cubicBezTo>
                    <a:lnTo>
                      <a:pt x="115" y="386"/>
                    </a:lnTo>
                    <a:lnTo>
                      <a:pt x="150" y="360"/>
                    </a:lnTo>
                    <a:lnTo>
                      <a:pt x="112" y="309"/>
                    </a:lnTo>
                    <a:cubicBezTo>
                      <a:pt x="97" y="290"/>
                      <a:pt x="101" y="262"/>
                      <a:pt x="120" y="247"/>
                    </a:cubicBezTo>
                    <a:lnTo>
                      <a:pt x="141" y="232"/>
                    </a:lnTo>
                    <a:lnTo>
                      <a:pt x="194" y="191"/>
                    </a:lnTo>
                    <a:lnTo>
                      <a:pt x="227" y="167"/>
                    </a:lnTo>
                    <a:cubicBezTo>
                      <a:pt x="262" y="140"/>
                      <a:pt x="269" y="89"/>
                      <a:pt x="242" y="53"/>
                    </a:cubicBezTo>
                    <a:lnTo>
                      <a:pt x="202" y="0"/>
                    </a:lnTo>
                    <a:lnTo>
                      <a:pt x="87" y="88"/>
                    </a:lnTo>
                  </a:path>
                </a:pathLst>
              </a:custGeom>
              <a:solidFill>
                <a:srgbClr val="163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" name="Freeform 17095">
                <a:extLst>
                  <a:ext uri="{FF2B5EF4-FFF2-40B4-BE49-F238E27FC236}">
                    <a16:creationId xmlns:a16="http://schemas.microsoft.com/office/drawing/2014/main" xmlns="" id="{706F0316-1872-43CC-81A6-6AB918D44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3450"/>
                <a:ext cx="11" cy="12"/>
              </a:xfrm>
              <a:custGeom>
                <a:avLst/>
                <a:gdLst>
                  <a:gd name="T0" fmla="*/ 77 w 115"/>
                  <a:gd name="T1" fmla="*/ 21 h 127"/>
                  <a:gd name="T2" fmla="*/ 23 w 115"/>
                  <a:gd name="T3" fmla="*/ 13 h 127"/>
                  <a:gd name="T4" fmla="*/ 21 w 115"/>
                  <a:gd name="T5" fmla="*/ 15 h 127"/>
                  <a:gd name="T6" fmla="*/ 13 w 115"/>
                  <a:gd name="T7" fmla="*/ 69 h 127"/>
                  <a:gd name="T8" fmla="*/ 41 w 115"/>
                  <a:gd name="T9" fmla="*/ 106 h 127"/>
                  <a:gd name="T10" fmla="*/ 95 w 115"/>
                  <a:gd name="T11" fmla="*/ 114 h 127"/>
                  <a:gd name="T12" fmla="*/ 98 w 115"/>
                  <a:gd name="T13" fmla="*/ 112 h 127"/>
                  <a:gd name="T14" fmla="*/ 112 w 115"/>
                  <a:gd name="T15" fmla="*/ 7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27">
                    <a:moveTo>
                      <a:pt x="77" y="21"/>
                    </a:moveTo>
                    <a:cubicBezTo>
                      <a:pt x="64" y="4"/>
                      <a:pt x="40" y="0"/>
                      <a:pt x="23" y="13"/>
                    </a:cubicBezTo>
                    <a:lnTo>
                      <a:pt x="21" y="15"/>
                    </a:lnTo>
                    <a:cubicBezTo>
                      <a:pt x="4" y="28"/>
                      <a:pt x="0" y="52"/>
                      <a:pt x="13" y="69"/>
                    </a:cubicBezTo>
                    <a:lnTo>
                      <a:pt x="41" y="106"/>
                    </a:lnTo>
                    <a:cubicBezTo>
                      <a:pt x="54" y="123"/>
                      <a:pt x="78" y="127"/>
                      <a:pt x="95" y="114"/>
                    </a:cubicBezTo>
                    <a:lnTo>
                      <a:pt x="98" y="112"/>
                    </a:lnTo>
                    <a:cubicBezTo>
                      <a:pt x="110" y="102"/>
                      <a:pt x="115" y="87"/>
                      <a:pt x="112" y="72"/>
                    </a:cubicBezTo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" name="Freeform 17096">
                <a:extLst>
                  <a:ext uri="{FF2B5EF4-FFF2-40B4-BE49-F238E27FC236}">
                    <a16:creationId xmlns:a16="http://schemas.microsoft.com/office/drawing/2014/main" xmlns="" id="{F21BAB10-F4D1-4AA2-BE39-E115B2F86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377"/>
                <a:ext cx="260" cy="261"/>
              </a:xfrm>
              <a:custGeom>
                <a:avLst/>
                <a:gdLst>
                  <a:gd name="T0" fmla="*/ 594 w 2710"/>
                  <a:gd name="T1" fmla="*/ 563 h 2726"/>
                  <a:gd name="T2" fmla="*/ 2204 w 2710"/>
                  <a:gd name="T3" fmla="*/ 497 h 2726"/>
                  <a:gd name="T4" fmla="*/ 2162 w 2710"/>
                  <a:gd name="T5" fmla="*/ 2109 h 2726"/>
                  <a:gd name="T6" fmla="*/ 919 w 2710"/>
                  <a:gd name="T7" fmla="*/ 2434 h 2726"/>
                  <a:gd name="T8" fmla="*/ 632 w 2710"/>
                  <a:gd name="T9" fmla="*/ 2726 h 2726"/>
                  <a:gd name="T10" fmla="*/ 0 w 2710"/>
                  <a:gd name="T11" fmla="*/ 2103 h 2726"/>
                  <a:gd name="T12" fmla="*/ 287 w 2710"/>
                  <a:gd name="T13" fmla="*/ 1811 h 2726"/>
                  <a:gd name="T14" fmla="*/ 594 w 2710"/>
                  <a:gd name="T15" fmla="*/ 563 h 2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0" h="2726">
                    <a:moveTo>
                      <a:pt x="594" y="563"/>
                    </a:moveTo>
                    <a:cubicBezTo>
                      <a:pt x="1050" y="100"/>
                      <a:pt x="1699" y="0"/>
                      <a:pt x="2204" y="497"/>
                    </a:cubicBezTo>
                    <a:cubicBezTo>
                      <a:pt x="2710" y="995"/>
                      <a:pt x="2619" y="1645"/>
                      <a:pt x="2162" y="2109"/>
                    </a:cubicBezTo>
                    <a:cubicBezTo>
                      <a:pt x="1806" y="2470"/>
                      <a:pt x="1430" y="2346"/>
                      <a:pt x="919" y="2434"/>
                    </a:cubicBezTo>
                    <a:cubicBezTo>
                      <a:pt x="818" y="2451"/>
                      <a:pt x="632" y="2726"/>
                      <a:pt x="632" y="2726"/>
                    </a:cubicBezTo>
                    <a:lnTo>
                      <a:pt x="0" y="2103"/>
                    </a:lnTo>
                    <a:cubicBezTo>
                      <a:pt x="0" y="2103"/>
                      <a:pt x="272" y="1913"/>
                      <a:pt x="287" y="1811"/>
                    </a:cubicBezTo>
                    <a:cubicBezTo>
                      <a:pt x="368" y="1300"/>
                      <a:pt x="238" y="925"/>
                      <a:pt x="594" y="563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" name="Freeform 17097">
                <a:extLst>
                  <a:ext uri="{FF2B5EF4-FFF2-40B4-BE49-F238E27FC236}">
                    <a16:creationId xmlns:a16="http://schemas.microsoft.com/office/drawing/2014/main" xmlns="" id="{BBE3164F-5D23-42DC-96A1-72407A841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3522"/>
                <a:ext cx="208" cy="116"/>
              </a:xfrm>
              <a:custGeom>
                <a:avLst/>
                <a:gdLst>
                  <a:gd name="T0" fmla="*/ 178 w 2169"/>
                  <a:gd name="T1" fmla="*/ 791 h 1206"/>
                  <a:gd name="T2" fmla="*/ 1896 w 2169"/>
                  <a:gd name="T3" fmla="*/ 342 h 1206"/>
                  <a:gd name="T4" fmla="*/ 2169 w 2169"/>
                  <a:gd name="T5" fmla="*/ 0 h 1206"/>
                  <a:gd name="T6" fmla="*/ 1820 w 2169"/>
                  <a:gd name="T7" fmla="*/ 589 h 1206"/>
                  <a:gd name="T8" fmla="*/ 577 w 2169"/>
                  <a:gd name="T9" fmla="*/ 914 h 1206"/>
                  <a:gd name="T10" fmla="*/ 290 w 2169"/>
                  <a:gd name="T11" fmla="*/ 1206 h 1206"/>
                  <a:gd name="T12" fmla="*/ 0 w 2169"/>
                  <a:gd name="T13" fmla="*/ 920 h 1206"/>
                  <a:gd name="T14" fmla="*/ 178 w 2169"/>
                  <a:gd name="T15" fmla="*/ 791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9" h="1206">
                    <a:moveTo>
                      <a:pt x="178" y="791"/>
                    </a:moveTo>
                    <a:cubicBezTo>
                      <a:pt x="883" y="670"/>
                      <a:pt x="1404" y="841"/>
                      <a:pt x="1896" y="342"/>
                    </a:cubicBezTo>
                    <a:cubicBezTo>
                      <a:pt x="2001" y="235"/>
                      <a:pt x="2093" y="120"/>
                      <a:pt x="2169" y="0"/>
                    </a:cubicBezTo>
                    <a:cubicBezTo>
                      <a:pt x="2113" y="211"/>
                      <a:pt x="1993" y="413"/>
                      <a:pt x="1820" y="589"/>
                    </a:cubicBezTo>
                    <a:cubicBezTo>
                      <a:pt x="1464" y="950"/>
                      <a:pt x="1088" y="826"/>
                      <a:pt x="577" y="914"/>
                    </a:cubicBezTo>
                    <a:cubicBezTo>
                      <a:pt x="476" y="931"/>
                      <a:pt x="290" y="1206"/>
                      <a:pt x="290" y="1206"/>
                    </a:cubicBezTo>
                    <a:lnTo>
                      <a:pt x="0" y="920"/>
                    </a:lnTo>
                    <a:cubicBezTo>
                      <a:pt x="63" y="854"/>
                      <a:pt x="128" y="800"/>
                      <a:pt x="178" y="791"/>
                    </a:cubicBezTo>
                  </a:path>
                </a:pathLst>
              </a:custGeom>
              <a:solidFill>
                <a:srgbClr val="FFA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" name="Freeform 17098">
                <a:extLst>
                  <a:ext uri="{FF2B5EF4-FFF2-40B4-BE49-F238E27FC236}">
                    <a16:creationId xmlns:a16="http://schemas.microsoft.com/office/drawing/2014/main" xmlns="" id="{EBF9B438-9D79-409A-A859-9E10F17CC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3577"/>
                <a:ext cx="85" cy="84"/>
              </a:xfrm>
              <a:custGeom>
                <a:avLst/>
                <a:gdLst>
                  <a:gd name="T0" fmla="*/ 881 w 881"/>
                  <a:gd name="T1" fmla="*/ 643 h 877"/>
                  <a:gd name="T2" fmla="*/ 796 w 881"/>
                  <a:gd name="T3" fmla="*/ 731 h 877"/>
                  <a:gd name="T4" fmla="*/ 277 w 881"/>
                  <a:gd name="T5" fmla="*/ 734 h 877"/>
                  <a:gd name="T6" fmla="*/ 146 w 881"/>
                  <a:gd name="T7" fmla="*/ 606 h 877"/>
                  <a:gd name="T8" fmla="*/ 142 w 881"/>
                  <a:gd name="T9" fmla="*/ 87 h 877"/>
                  <a:gd name="T10" fmla="*/ 228 w 881"/>
                  <a:gd name="T11" fmla="*/ 0 h 877"/>
                  <a:gd name="T12" fmla="*/ 881 w 881"/>
                  <a:gd name="T13" fmla="*/ 643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1" h="877">
                    <a:moveTo>
                      <a:pt x="881" y="643"/>
                    </a:moveTo>
                    <a:lnTo>
                      <a:pt x="796" y="731"/>
                    </a:lnTo>
                    <a:cubicBezTo>
                      <a:pt x="653" y="875"/>
                      <a:pt x="421" y="877"/>
                      <a:pt x="277" y="734"/>
                    </a:cubicBezTo>
                    <a:lnTo>
                      <a:pt x="146" y="606"/>
                    </a:lnTo>
                    <a:cubicBezTo>
                      <a:pt x="2" y="463"/>
                      <a:pt x="0" y="231"/>
                      <a:pt x="142" y="87"/>
                    </a:cubicBezTo>
                    <a:lnTo>
                      <a:pt x="228" y="0"/>
                    </a:lnTo>
                    <a:lnTo>
                      <a:pt x="881" y="643"/>
                    </a:lnTo>
                  </a:path>
                </a:pathLst>
              </a:cu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" name="Freeform 17099">
                <a:extLst>
                  <a:ext uri="{FF2B5EF4-FFF2-40B4-BE49-F238E27FC236}">
                    <a16:creationId xmlns:a16="http://schemas.microsoft.com/office/drawing/2014/main" xmlns="" id="{FC68D52C-F0AD-4DC5-9752-E509ACB0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3451"/>
                <a:ext cx="85" cy="84"/>
              </a:xfrm>
              <a:custGeom>
                <a:avLst/>
                <a:gdLst>
                  <a:gd name="T0" fmla="*/ 81 w 85"/>
                  <a:gd name="T1" fmla="*/ 84 h 84"/>
                  <a:gd name="T2" fmla="*/ 85 w 85"/>
                  <a:gd name="T3" fmla="*/ 57 h 84"/>
                  <a:gd name="T4" fmla="*/ 63 w 85"/>
                  <a:gd name="T5" fmla="*/ 60 h 84"/>
                  <a:gd name="T6" fmla="*/ 66 w 85"/>
                  <a:gd name="T7" fmla="*/ 38 h 84"/>
                  <a:gd name="T8" fmla="*/ 44 w 85"/>
                  <a:gd name="T9" fmla="*/ 41 h 84"/>
                  <a:gd name="T10" fmla="*/ 46 w 85"/>
                  <a:gd name="T11" fmla="*/ 19 h 84"/>
                  <a:gd name="T12" fmla="*/ 24 w 85"/>
                  <a:gd name="T13" fmla="*/ 22 h 84"/>
                  <a:gd name="T14" fmla="*/ 27 w 85"/>
                  <a:gd name="T15" fmla="*/ 0 h 84"/>
                  <a:gd name="T16" fmla="*/ 0 w 85"/>
                  <a:gd name="T17" fmla="*/ 4 h 84"/>
                  <a:gd name="T18" fmla="*/ 1 w 85"/>
                  <a:gd name="T19" fmla="*/ 12 h 84"/>
                  <a:gd name="T20" fmla="*/ 17 w 85"/>
                  <a:gd name="T21" fmla="*/ 10 h 84"/>
                  <a:gd name="T22" fmla="*/ 14 w 85"/>
                  <a:gd name="T23" fmla="*/ 32 h 84"/>
                  <a:gd name="T24" fmla="*/ 36 w 85"/>
                  <a:gd name="T25" fmla="*/ 29 h 84"/>
                  <a:gd name="T26" fmla="*/ 34 w 85"/>
                  <a:gd name="T27" fmla="*/ 51 h 84"/>
                  <a:gd name="T28" fmla="*/ 56 w 85"/>
                  <a:gd name="T29" fmla="*/ 48 h 84"/>
                  <a:gd name="T30" fmla="*/ 53 w 85"/>
                  <a:gd name="T31" fmla="*/ 70 h 84"/>
                  <a:gd name="T32" fmla="*/ 75 w 85"/>
                  <a:gd name="T33" fmla="*/ 67 h 84"/>
                  <a:gd name="T34" fmla="*/ 73 w 85"/>
                  <a:gd name="T35" fmla="*/ 83 h 84"/>
                  <a:gd name="T36" fmla="*/ 81 w 85"/>
                  <a:gd name="T3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84">
                    <a:moveTo>
                      <a:pt x="81" y="84"/>
                    </a:moveTo>
                    <a:lnTo>
                      <a:pt x="85" y="57"/>
                    </a:lnTo>
                    <a:lnTo>
                      <a:pt x="63" y="60"/>
                    </a:lnTo>
                    <a:lnTo>
                      <a:pt x="66" y="38"/>
                    </a:lnTo>
                    <a:lnTo>
                      <a:pt x="44" y="41"/>
                    </a:lnTo>
                    <a:lnTo>
                      <a:pt x="46" y="19"/>
                    </a:lnTo>
                    <a:lnTo>
                      <a:pt x="24" y="22"/>
                    </a:lnTo>
                    <a:lnTo>
                      <a:pt x="27" y="0"/>
                    </a:lnTo>
                    <a:lnTo>
                      <a:pt x="0" y="4"/>
                    </a:lnTo>
                    <a:lnTo>
                      <a:pt x="1" y="12"/>
                    </a:lnTo>
                    <a:lnTo>
                      <a:pt x="17" y="10"/>
                    </a:lnTo>
                    <a:lnTo>
                      <a:pt x="14" y="32"/>
                    </a:lnTo>
                    <a:lnTo>
                      <a:pt x="36" y="29"/>
                    </a:lnTo>
                    <a:lnTo>
                      <a:pt x="34" y="51"/>
                    </a:lnTo>
                    <a:lnTo>
                      <a:pt x="56" y="48"/>
                    </a:lnTo>
                    <a:lnTo>
                      <a:pt x="53" y="70"/>
                    </a:lnTo>
                    <a:lnTo>
                      <a:pt x="75" y="67"/>
                    </a:lnTo>
                    <a:lnTo>
                      <a:pt x="73" y="83"/>
                    </a:lnTo>
                    <a:lnTo>
                      <a:pt x="81" y="84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" name="Freeform 17100">
                <a:extLst>
                  <a:ext uri="{FF2B5EF4-FFF2-40B4-BE49-F238E27FC236}">
                    <a16:creationId xmlns:a16="http://schemas.microsoft.com/office/drawing/2014/main" xmlns="" id="{16A979A5-30C6-4727-AD3A-8A4646F68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3531"/>
                <a:ext cx="111" cy="87"/>
              </a:xfrm>
              <a:custGeom>
                <a:avLst/>
                <a:gdLst>
                  <a:gd name="T0" fmla="*/ 107 w 111"/>
                  <a:gd name="T1" fmla="*/ 0 h 87"/>
                  <a:gd name="T2" fmla="*/ 52 w 111"/>
                  <a:gd name="T3" fmla="*/ 28 h 87"/>
                  <a:gd name="T4" fmla="*/ 0 w 111"/>
                  <a:gd name="T5" fmla="*/ 81 h 87"/>
                  <a:gd name="T6" fmla="*/ 6 w 111"/>
                  <a:gd name="T7" fmla="*/ 87 h 87"/>
                  <a:gd name="T8" fmla="*/ 57 w 111"/>
                  <a:gd name="T9" fmla="*/ 35 h 87"/>
                  <a:gd name="T10" fmla="*/ 111 w 111"/>
                  <a:gd name="T11" fmla="*/ 8 h 87"/>
                  <a:gd name="T12" fmla="*/ 107 w 111"/>
                  <a:gd name="T1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87">
                    <a:moveTo>
                      <a:pt x="107" y="0"/>
                    </a:moveTo>
                    <a:lnTo>
                      <a:pt x="52" y="28"/>
                    </a:lnTo>
                    <a:lnTo>
                      <a:pt x="0" y="81"/>
                    </a:lnTo>
                    <a:lnTo>
                      <a:pt x="6" y="87"/>
                    </a:lnTo>
                    <a:lnTo>
                      <a:pt x="57" y="35"/>
                    </a:lnTo>
                    <a:lnTo>
                      <a:pt x="111" y="8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" name="Freeform 17101">
                <a:extLst>
                  <a:ext uri="{FF2B5EF4-FFF2-40B4-BE49-F238E27FC236}">
                    <a16:creationId xmlns:a16="http://schemas.microsoft.com/office/drawing/2014/main" xmlns="" id="{0E1072C1-744E-40BB-95D7-F9A6A3B70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3487"/>
                <a:ext cx="86" cy="112"/>
              </a:xfrm>
              <a:custGeom>
                <a:avLst/>
                <a:gdLst>
                  <a:gd name="T0" fmla="*/ 78 w 86"/>
                  <a:gd name="T1" fmla="*/ 0 h 112"/>
                  <a:gd name="T2" fmla="*/ 52 w 86"/>
                  <a:gd name="T3" fmla="*/ 54 h 112"/>
                  <a:gd name="T4" fmla="*/ 0 w 86"/>
                  <a:gd name="T5" fmla="*/ 106 h 112"/>
                  <a:gd name="T6" fmla="*/ 7 w 86"/>
                  <a:gd name="T7" fmla="*/ 112 h 112"/>
                  <a:gd name="T8" fmla="*/ 59 w 86"/>
                  <a:gd name="T9" fmla="*/ 59 h 112"/>
                  <a:gd name="T10" fmla="*/ 86 w 86"/>
                  <a:gd name="T11" fmla="*/ 4 h 112"/>
                  <a:gd name="T12" fmla="*/ 78 w 86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2">
                    <a:moveTo>
                      <a:pt x="78" y="0"/>
                    </a:moveTo>
                    <a:lnTo>
                      <a:pt x="52" y="54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59" y="59"/>
                    </a:lnTo>
                    <a:lnTo>
                      <a:pt x="86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" name="Freeform 17102">
                <a:extLst>
                  <a:ext uri="{FF2B5EF4-FFF2-40B4-BE49-F238E27FC236}">
                    <a16:creationId xmlns:a16="http://schemas.microsoft.com/office/drawing/2014/main" xmlns="" id="{A02D16ED-3CCC-4EF6-8EC8-C02B00A52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588"/>
                <a:ext cx="46" cy="45"/>
              </a:xfrm>
              <a:custGeom>
                <a:avLst/>
                <a:gdLst>
                  <a:gd name="T0" fmla="*/ 0 w 46"/>
                  <a:gd name="T1" fmla="*/ 7 h 45"/>
                  <a:gd name="T2" fmla="*/ 39 w 46"/>
                  <a:gd name="T3" fmla="*/ 45 h 45"/>
                  <a:gd name="T4" fmla="*/ 46 w 46"/>
                  <a:gd name="T5" fmla="*/ 39 h 45"/>
                  <a:gd name="T6" fmla="*/ 6 w 46"/>
                  <a:gd name="T7" fmla="*/ 0 h 45"/>
                  <a:gd name="T8" fmla="*/ 0 w 46"/>
                  <a:gd name="T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0" y="7"/>
                    </a:moveTo>
                    <a:lnTo>
                      <a:pt x="39" y="45"/>
                    </a:lnTo>
                    <a:lnTo>
                      <a:pt x="46" y="39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4">
                  <a:lumMod val="90000"/>
                  <a:lumOff val="10000"/>
                  <a:alpha val="4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" name="Freeform 17103">
                <a:extLst>
                  <a:ext uri="{FF2B5EF4-FFF2-40B4-BE49-F238E27FC236}">
                    <a16:creationId xmlns:a16="http://schemas.microsoft.com/office/drawing/2014/main" xmlns="" id="{5FB4CE2F-3865-422B-92FD-C82F424AB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" y="3611"/>
                <a:ext cx="35" cy="34"/>
              </a:xfrm>
              <a:custGeom>
                <a:avLst/>
                <a:gdLst>
                  <a:gd name="T0" fmla="*/ 0 w 35"/>
                  <a:gd name="T1" fmla="*/ 6 h 34"/>
                  <a:gd name="T2" fmla="*/ 29 w 35"/>
                  <a:gd name="T3" fmla="*/ 34 h 34"/>
                  <a:gd name="T4" fmla="*/ 35 w 35"/>
                  <a:gd name="T5" fmla="*/ 27 h 34"/>
                  <a:gd name="T6" fmla="*/ 7 w 35"/>
                  <a:gd name="T7" fmla="*/ 0 h 34"/>
                  <a:gd name="T8" fmla="*/ 0 w 35"/>
                  <a:gd name="T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0" y="6"/>
                    </a:moveTo>
                    <a:lnTo>
                      <a:pt x="29" y="34"/>
                    </a:lnTo>
                    <a:lnTo>
                      <a:pt x="35" y="27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4">
                  <a:lumMod val="90000"/>
                  <a:lumOff val="10000"/>
                  <a:alpha val="4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" name="Freeform 17104">
                <a:extLst>
                  <a:ext uri="{FF2B5EF4-FFF2-40B4-BE49-F238E27FC236}">
                    <a16:creationId xmlns:a16="http://schemas.microsoft.com/office/drawing/2014/main" xmlns="" id="{176D9D25-8242-479F-88C4-D20FE0B42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85"/>
                <a:ext cx="46" cy="46"/>
              </a:xfrm>
              <a:custGeom>
                <a:avLst/>
                <a:gdLst>
                  <a:gd name="T0" fmla="*/ 436 w 487"/>
                  <a:gd name="T1" fmla="*/ 334 h 481"/>
                  <a:gd name="T2" fmla="*/ 151 w 487"/>
                  <a:gd name="T3" fmla="*/ 429 h 481"/>
                  <a:gd name="T4" fmla="*/ 50 w 487"/>
                  <a:gd name="T5" fmla="*/ 147 h 481"/>
                  <a:gd name="T6" fmla="*/ 335 w 487"/>
                  <a:gd name="T7" fmla="*/ 52 h 481"/>
                  <a:gd name="T8" fmla="*/ 436 w 487"/>
                  <a:gd name="T9" fmla="*/ 334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1">
                    <a:moveTo>
                      <a:pt x="436" y="334"/>
                    </a:moveTo>
                    <a:cubicBezTo>
                      <a:pt x="385" y="439"/>
                      <a:pt x="258" y="481"/>
                      <a:pt x="151" y="429"/>
                    </a:cubicBezTo>
                    <a:cubicBezTo>
                      <a:pt x="45" y="377"/>
                      <a:pt x="0" y="251"/>
                      <a:pt x="50" y="147"/>
                    </a:cubicBezTo>
                    <a:cubicBezTo>
                      <a:pt x="101" y="42"/>
                      <a:pt x="229" y="0"/>
                      <a:pt x="335" y="52"/>
                    </a:cubicBezTo>
                    <a:cubicBezTo>
                      <a:pt x="442" y="104"/>
                      <a:pt x="487" y="230"/>
                      <a:pt x="436" y="334"/>
                    </a:cubicBezTo>
                    <a:close/>
                  </a:path>
                </a:pathLst>
              </a:custGeom>
              <a:solidFill>
                <a:srgbClr val="194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" name="Freeform 17105">
                <a:extLst>
                  <a:ext uri="{FF2B5EF4-FFF2-40B4-BE49-F238E27FC236}">
                    <a16:creationId xmlns:a16="http://schemas.microsoft.com/office/drawing/2014/main" xmlns="" id="{AD8A44EE-A69B-4A78-A197-CAC524EB8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2602"/>
                <a:ext cx="59" cy="58"/>
              </a:xfrm>
              <a:custGeom>
                <a:avLst/>
                <a:gdLst>
                  <a:gd name="T0" fmla="*/ 551 w 615"/>
                  <a:gd name="T1" fmla="*/ 423 h 608"/>
                  <a:gd name="T2" fmla="*/ 191 w 615"/>
                  <a:gd name="T3" fmla="*/ 542 h 608"/>
                  <a:gd name="T4" fmla="*/ 64 w 615"/>
                  <a:gd name="T5" fmla="*/ 185 h 608"/>
                  <a:gd name="T6" fmla="*/ 423 w 615"/>
                  <a:gd name="T7" fmla="*/ 66 h 608"/>
                  <a:gd name="T8" fmla="*/ 551 w 615"/>
                  <a:gd name="T9" fmla="*/ 423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608">
                    <a:moveTo>
                      <a:pt x="551" y="423"/>
                    </a:moveTo>
                    <a:cubicBezTo>
                      <a:pt x="487" y="554"/>
                      <a:pt x="325" y="608"/>
                      <a:pt x="191" y="542"/>
                    </a:cubicBezTo>
                    <a:cubicBezTo>
                      <a:pt x="57" y="477"/>
                      <a:pt x="0" y="317"/>
                      <a:pt x="64" y="185"/>
                    </a:cubicBezTo>
                    <a:cubicBezTo>
                      <a:pt x="128" y="54"/>
                      <a:pt x="289" y="0"/>
                      <a:pt x="423" y="66"/>
                    </a:cubicBezTo>
                    <a:cubicBezTo>
                      <a:pt x="558" y="131"/>
                      <a:pt x="615" y="291"/>
                      <a:pt x="551" y="423"/>
                    </a:cubicBezTo>
                    <a:close/>
                  </a:path>
                </a:pathLst>
              </a:custGeom>
              <a:solidFill>
                <a:srgbClr val="194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" name="Freeform 17106">
                <a:extLst>
                  <a:ext uri="{FF2B5EF4-FFF2-40B4-BE49-F238E27FC236}">
                    <a16:creationId xmlns:a16="http://schemas.microsoft.com/office/drawing/2014/main" xmlns="" id="{48F26E6D-89F9-4F3B-8342-11A5F321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2667"/>
                <a:ext cx="57" cy="17"/>
              </a:xfrm>
              <a:custGeom>
                <a:avLst/>
                <a:gdLst>
                  <a:gd name="T0" fmla="*/ 8 w 598"/>
                  <a:gd name="T1" fmla="*/ 39 h 181"/>
                  <a:gd name="T2" fmla="*/ 169 w 598"/>
                  <a:gd name="T3" fmla="*/ 117 h 181"/>
                  <a:gd name="T4" fmla="*/ 598 w 598"/>
                  <a:gd name="T5" fmla="*/ 181 h 181"/>
                  <a:gd name="T6" fmla="*/ 217 w 598"/>
                  <a:gd name="T7" fmla="*/ 45 h 181"/>
                  <a:gd name="T8" fmla="*/ 8 w 598"/>
                  <a:gd name="T9" fmla="*/ 3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8" h="181">
                    <a:moveTo>
                      <a:pt x="8" y="39"/>
                    </a:moveTo>
                    <a:cubicBezTo>
                      <a:pt x="8" y="39"/>
                      <a:pt x="0" y="74"/>
                      <a:pt x="169" y="117"/>
                    </a:cubicBezTo>
                    <a:cubicBezTo>
                      <a:pt x="339" y="160"/>
                      <a:pt x="598" y="181"/>
                      <a:pt x="598" y="181"/>
                    </a:cubicBezTo>
                    <a:lnTo>
                      <a:pt x="217" y="45"/>
                    </a:lnTo>
                    <a:cubicBezTo>
                      <a:pt x="217" y="45"/>
                      <a:pt x="68" y="0"/>
                      <a:pt x="8" y="39"/>
                    </a:cubicBezTo>
                  </a:path>
                </a:pathLst>
              </a:custGeom>
              <a:solidFill>
                <a:srgbClr val="E2C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9" name="Freeform 17107">
                <a:extLst>
                  <a:ext uri="{FF2B5EF4-FFF2-40B4-BE49-F238E27FC236}">
                    <a16:creationId xmlns:a16="http://schemas.microsoft.com/office/drawing/2014/main" xmlns="" id="{8442D60C-34CC-4BB6-BB22-0CA397892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680"/>
                <a:ext cx="28" cy="18"/>
              </a:xfrm>
              <a:custGeom>
                <a:avLst/>
                <a:gdLst>
                  <a:gd name="T0" fmla="*/ 58 w 298"/>
                  <a:gd name="T1" fmla="*/ 21 h 185"/>
                  <a:gd name="T2" fmla="*/ 189 w 298"/>
                  <a:gd name="T3" fmla="*/ 116 h 185"/>
                  <a:gd name="T4" fmla="*/ 243 w 298"/>
                  <a:gd name="T5" fmla="*/ 165 h 185"/>
                  <a:gd name="T6" fmla="*/ 200 w 298"/>
                  <a:gd name="T7" fmla="*/ 102 h 185"/>
                  <a:gd name="T8" fmla="*/ 221 w 298"/>
                  <a:gd name="T9" fmla="*/ 100 h 185"/>
                  <a:gd name="T10" fmla="*/ 274 w 298"/>
                  <a:gd name="T11" fmla="*/ 162 h 185"/>
                  <a:gd name="T12" fmla="*/ 298 w 298"/>
                  <a:gd name="T13" fmla="*/ 185 h 185"/>
                  <a:gd name="T14" fmla="*/ 266 w 298"/>
                  <a:gd name="T15" fmla="*/ 119 h 185"/>
                  <a:gd name="T16" fmla="*/ 201 w 298"/>
                  <a:gd name="T17" fmla="*/ 41 h 185"/>
                  <a:gd name="T18" fmla="*/ 94 w 298"/>
                  <a:gd name="T19" fmla="*/ 7 h 185"/>
                  <a:gd name="T20" fmla="*/ 58 w 298"/>
                  <a:gd name="T21" fmla="*/ 2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8" h="185">
                    <a:moveTo>
                      <a:pt x="58" y="21"/>
                    </a:moveTo>
                    <a:cubicBezTo>
                      <a:pt x="138" y="44"/>
                      <a:pt x="161" y="94"/>
                      <a:pt x="189" y="116"/>
                    </a:cubicBezTo>
                    <a:cubicBezTo>
                      <a:pt x="217" y="137"/>
                      <a:pt x="243" y="165"/>
                      <a:pt x="243" y="165"/>
                    </a:cubicBezTo>
                    <a:cubicBezTo>
                      <a:pt x="235" y="126"/>
                      <a:pt x="210" y="117"/>
                      <a:pt x="200" y="102"/>
                    </a:cubicBezTo>
                    <a:cubicBezTo>
                      <a:pt x="190" y="88"/>
                      <a:pt x="192" y="94"/>
                      <a:pt x="221" y="100"/>
                    </a:cubicBezTo>
                    <a:cubicBezTo>
                      <a:pt x="237" y="104"/>
                      <a:pt x="258" y="140"/>
                      <a:pt x="274" y="162"/>
                    </a:cubicBezTo>
                    <a:cubicBezTo>
                      <a:pt x="287" y="181"/>
                      <a:pt x="298" y="185"/>
                      <a:pt x="298" y="185"/>
                    </a:cubicBezTo>
                    <a:cubicBezTo>
                      <a:pt x="298" y="185"/>
                      <a:pt x="286" y="150"/>
                      <a:pt x="266" y="119"/>
                    </a:cubicBezTo>
                    <a:cubicBezTo>
                      <a:pt x="242" y="82"/>
                      <a:pt x="210" y="48"/>
                      <a:pt x="201" y="41"/>
                    </a:cubicBezTo>
                    <a:cubicBezTo>
                      <a:pt x="186" y="30"/>
                      <a:pt x="133" y="13"/>
                      <a:pt x="94" y="7"/>
                    </a:cubicBezTo>
                    <a:cubicBezTo>
                      <a:pt x="49" y="0"/>
                      <a:pt x="0" y="5"/>
                      <a:pt x="58" y="21"/>
                    </a:cubicBezTo>
                  </a:path>
                </a:pathLst>
              </a:custGeom>
              <a:solidFill>
                <a:srgbClr val="E2C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0" name="Freeform 17108">
                <a:extLst>
                  <a:ext uri="{FF2B5EF4-FFF2-40B4-BE49-F238E27FC236}">
                    <a16:creationId xmlns:a16="http://schemas.microsoft.com/office/drawing/2014/main" xmlns="" id="{1309BF3D-F739-412D-95AC-2E9557363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2684"/>
                <a:ext cx="9" cy="9"/>
              </a:xfrm>
              <a:custGeom>
                <a:avLst/>
                <a:gdLst>
                  <a:gd name="T0" fmla="*/ 0 w 92"/>
                  <a:gd name="T1" fmla="*/ 0 h 93"/>
                  <a:gd name="T2" fmla="*/ 65 w 92"/>
                  <a:gd name="T3" fmla="*/ 44 h 93"/>
                  <a:gd name="T4" fmla="*/ 92 w 92"/>
                  <a:gd name="T5" fmla="*/ 93 h 93"/>
                  <a:gd name="T6" fmla="*/ 61 w 92"/>
                  <a:gd name="T7" fmla="*/ 67 h 93"/>
                  <a:gd name="T8" fmla="*/ 0 w 92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3">
                    <a:moveTo>
                      <a:pt x="0" y="0"/>
                    </a:moveTo>
                    <a:cubicBezTo>
                      <a:pt x="0" y="0"/>
                      <a:pt x="56" y="33"/>
                      <a:pt x="65" y="44"/>
                    </a:cubicBezTo>
                    <a:cubicBezTo>
                      <a:pt x="71" y="52"/>
                      <a:pt x="92" y="93"/>
                      <a:pt x="92" y="93"/>
                    </a:cubicBezTo>
                    <a:cubicBezTo>
                      <a:pt x="92" y="93"/>
                      <a:pt x="71" y="83"/>
                      <a:pt x="61" y="67"/>
                    </a:cubicBezTo>
                    <a:cubicBezTo>
                      <a:pt x="51" y="51"/>
                      <a:pt x="0" y="0"/>
                      <a:pt x="0" y="0"/>
                    </a:cubicBezTo>
                  </a:path>
                </a:pathLst>
              </a:custGeom>
              <a:solidFill>
                <a:srgbClr val="E2C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1" name="Freeform 17109">
                <a:extLst>
                  <a:ext uri="{FF2B5EF4-FFF2-40B4-BE49-F238E27FC236}">
                    <a16:creationId xmlns:a16="http://schemas.microsoft.com/office/drawing/2014/main" xmlns="" id="{AAD67736-CA6A-4223-89C1-AA51B8362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662"/>
                <a:ext cx="33" cy="21"/>
              </a:xfrm>
              <a:custGeom>
                <a:avLst/>
                <a:gdLst>
                  <a:gd name="T0" fmla="*/ 183 w 354"/>
                  <a:gd name="T1" fmla="*/ 35 h 220"/>
                  <a:gd name="T2" fmla="*/ 9 w 354"/>
                  <a:gd name="T3" fmla="*/ 95 h 220"/>
                  <a:gd name="T4" fmla="*/ 78 w 354"/>
                  <a:gd name="T5" fmla="*/ 186 h 220"/>
                  <a:gd name="T6" fmla="*/ 269 w 354"/>
                  <a:gd name="T7" fmla="*/ 220 h 220"/>
                  <a:gd name="T8" fmla="*/ 354 w 354"/>
                  <a:gd name="T9" fmla="*/ 91 h 220"/>
                  <a:gd name="T10" fmla="*/ 183 w 354"/>
                  <a:gd name="T11" fmla="*/ 3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220">
                    <a:moveTo>
                      <a:pt x="183" y="35"/>
                    </a:moveTo>
                    <a:cubicBezTo>
                      <a:pt x="183" y="35"/>
                      <a:pt x="25" y="0"/>
                      <a:pt x="9" y="95"/>
                    </a:cubicBezTo>
                    <a:cubicBezTo>
                      <a:pt x="0" y="148"/>
                      <a:pt x="30" y="177"/>
                      <a:pt x="78" y="186"/>
                    </a:cubicBezTo>
                    <a:cubicBezTo>
                      <a:pt x="167" y="205"/>
                      <a:pt x="269" y="220"/>
                      <a:pt x="269" y="220"/>
                    </a:cubicBezTo>
                    <a:lnTo>
                      <a:pt x="354" y="91"/>
                    </a:lnTo>
                    <a:lnTo>
                      <a:pt x="183" y="35"/>
                    </a:lnTo>
                    <a:close/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2" name="Freeform 17110">
                <a:extLst>
                  <a:ext uri="{FF2B5EF4-FFF2-40B4-BE49-F238E27FC236}">
                    <a16:creationId xmlns:a16="http://schemas.microsoft.com/office/drawing/2014/main" xmlns="" id="{68E96F44-F965-4825-A0EF-69EC0EF5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606"/>
                <a:ext cx="20" cy="74"/>
              </a:xfrm>
              <a:custGeom>
                <a:avLst/>
                <a:gdLst>
                  <a:gd name="T0" fmla="*/ 187 w 210"/>
                  <a:gd name="T1" fmla="*/ 543 h 776"/>
                  <a:gd name="T2" fmla="*/ 143 w 210"/>
                  <a:gd name="T3" fmla="*/ 112 h 776"/>
                  <a:gd name="T4" fmla="*/ 106 w 210"/>
                  <a:gd name="T5" fmla="*/ 3 h 776"/>
                  <a:gd name="T6" fmla="*/ 31 w 210"/>
                  <a:gd name="T7" fmla="*/ 138 h 776"/>
                  <a:gd name="T8" fmla="*/ 7 w 210"/>
                  <a:gd name="T9" fmla="*/ 416 h 776"/>
                  <a:gd name="T10" fmla="*/ 7 w 210"/>
                  <a:gd name="T11" fmla="*/ 725 h 776"/>
                  <a:gd name="T12" fmla="*/ 113 w 210"/>
                  <a:gd name="T13" fmla="*/ 714 h 776"/>
                  <a:gd name="T14" fmla="*/ 187 w 210"/>
                  <a:gd name="T15" fmla="*/ 54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776">
                    <a:moveTo>
                      <a:pt x="187" y="543"/>
                    </a:moveTo>
                    <a:lnTo>
                      <a:pt x="143" y="112"/>
                    </a:lnTo>
                    <a:cubicBezTo>
                      <a:pt x="143" y="112"/>
                      <a:pt x="146" y="0"/>
                      <a:pt x="106" y="3"/>
                    </a:cubicBezTo>
                    <a:cubicBezTo>
                      <a:pt x="47" y="6"/>
                      <a:pt x="36" y="103"/>
                      <a:pt x="31" y="138"/>
                    </a:cubicBezTo>
                    <a:cubicBezTo>
                      <a:pt x="20" y="209"/>
                      <a:pt x="5" y="237"/>
                      <a:pt x="7" y="416"/>
                    </a:cubicBezTo>
                    <a:cubicBezTo>
                      <a:pt x="8" y="526"/>
                      <a:pt x="0" y="650"/>
                      <a:pt x="7" y="725"/>
                    </a:cubicBezTo>
                    <a:cubicBezTo>
                      <a:pt x="11" y="776"/>
                      <a:pt x="61" y="719"/>
                      <a:pt x="113" y="714"/>
                    </a:cubicBezTo>
                    <a:cubicBezTo>
                      <a:pt x="210" y="705"/>
                      <a:pt x="187" y="543"/>
                      <a:pt x="187" y="543"/>
                    </a:cubicBezTo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3" name="Freeform 17111">
                <a:extLst>
                  <a:ext uri="{FF2B5EF4-FFF2-40B4-BE49-F238E27FC236}">
                    <a16:creationId xmlns:a16="http://schemas.microsoft.com/office/drawing/2014/main" xmlns="" id="{E1F33E1E-FA6B-4110-A1E6-6D475952C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2769"/>
                <a:ext cx="43" cy="35"/>
              </a:xfrm>
              <a:custGeom>
                <a:avLst/>
                <a:gdLst>
                  <a:gd name="T0" fmla="*/ 0 w 43"/>
                  <a:gd name="T1" fmla="*/ 4 h 35"/>
                  <a:gd name="T2" fmla="*/ 14 w 43"/>
                  <a:gd name="T3" fmla="*/ 34 h 35"/>
                  <a:gd name="T4" fmla="*/ 33 w 43"/>
                  <a:gd name="T5" fmla="*/ 35 h 35"/>
                  <a:gd name="T6" fmla="*/ 43 w 43"/>
                  <a:gd name="T7" fmla="*/ 33 h 35"/>
                  <a:gd name="T8" fmla="*/ 22 w 43"/>
                  <a:gd name="T9" fmla="*/ 28 h 35"/>
                  <a:gd name="T10" fmla="*/ 11 w 43"/>
                  <a:gd name="T11" fmla="*/ 0 h 35"/>
                  <a:gd name="T12" fmla="*/ 0 w 43"/>
                  <a:gd name="T1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5">
                    <a:moveTo>
                      <a:pt x="0" y="4"/>
                    </a:moveTo>
                    <a:lnTo>
                      <a:pt x="14" y="34"/>
                    </a:lnTo>
                    <a:lnTo>
                      <a:pt x="33" y="35"/>
                    </a:lnTo>
                    <a:lnTo>
                      <a:pt x="43" y="33"/>
                    </a:lnTo>
                    <a:lnTo>
                      <a:pt x="22" y="28"/>
                    </a:lnTo>
                    <a:lnTo>
                      <a:pt x="1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4" name="Freeform 17112">
                <a:extLst>
                  <a:ext uri="{FF2B5EF4-FFF2-40B4-BE49-F238E27FC236}">
                    <a16:creationId xmlns:a16="http://schemas.microsoft.com/office/drawing/2014/main" xmlns="" id="{2468C9D4-E5B0-4774-9EA5-892B6350E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800"/>
                <a:ext cx="36" cy="8"/>
              </a:xfrm>
              <a:custGeom>
                <a:avLst/>
                <a:gdLst>
                  <a:gd name="T0" fmla="*/ 44 w 376"/>
                  <a:gd name="T1" fmla="*/ 87 h 87"/>
                  <a:gd name="T2" fmla="*/ 71 w 376"/>
                  <a:gd name="T3" fmla="*/ 81 h 87"/>
                  <a:gd name="T4" fmla="*/ 85 w 376"/>
                  <a:gd name="T5" fmla="*/ 49 h 87"/>
                  <a:gd name="T6" fmla="*/ 246 w 376"/>
                  <a:gd name="T7" fmla="*/ 56 h 87"/>
                  <a:gd name="T8" fmla="*/ 376 w 376"/>
                  <a:gd name="T9" fmla="*/ 32 h 87"/>
                  <a:gd name="T10" fmla="*/ 367 w 376"/>
                  <a:gd name="T11" fmla="*/ 19 h 87"/>
                  <a:gd name="T12" fmla="*/ 244 w 376"/>
                  <a:gd name="T13" fmla="*/ 0 h 87"/>
                  <a:gd name="T14" fmla="*/ 243 w 376"/>
                  <a:gd name="T15" fmla="*/ 34 h 87"/>
                  <a:gd name="T16" fmla="*/ 77 w 376"/>
                  <a:gd name="T17" fmla="*/ 28 h 87"/>
                  <a:gd name="T18" fmla="*/ 2 w 376"/>
                  <a:gd name="T19" fmla="*/ 15 h 87"/>
                  <a:gd name="T20" fmla="*/ 44 w 376"/>
                  <a:gd name="T2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87">
                    <a:moveTo>
                      <a:pt x="44" y="87"/>
                    </a:moveTo>
                    <a:lnTo>
                      <a:pt x="71" y="81"/>
                    </a:lnTo>
                    <a:lnTo>
                      <a:pt x="85" y="49"/>
                    </a:lnTo>
                    <a:lnTo>
                      <a:pt x="246" y="56"/>
                    </a:lnTo>
                    <a:lnTo>
                      <a:pt x="376" y="32"/>
                    </a:lnTo>
                    <a:cubicBezTo>
                      <a:pt x="376" y="32"/>
                      <a:pt x="373" y="22"/>
                      <a:pt x="367" y="19"/>
                    </a:cubicBezTo>
                    <a:cubicBezTo>
                      <a:pt x="344" y="6"/>
                      <a:pt x="244" y="0"/>
                      <a:pt x="244" y="0"/>
                    </a:cubicBezTo>
                    <a:cubicBezTo>
                      <a:pt x="244" y="0"/>
                      <a:pt x="254" y="28"/>
                      <a:pt x="243" y="34"/>
                    </a:cubicBezTo>
                    <a:cubicBezTo>
                      <a:pt x="231" y="40"/>
                      <a:pt x="107" y="32"/>
                      <a:pt x="77" y="28"/>
                    </a:cubicBezTo>
                    <a:cubicBezTo>
                      <a:pt x="26" y="21"/>
                      <a:pt x="0" y="8"/>
                      <a:pt x="2" y="15"/>
                    </a:cubicBezTo>
                    <a:cubicBezTo>
                      <a:pt x="5" y="25"/>
                      <a:pt x="44" y="87"/>
                      <a:pt x="44" y="87"/>
                    </a:cubicBezTo>
                    <a:close/>
                  </a:path>
                </a:pathLst>
              </a:custGeom>
              <a:solidFill>
                <a:srgbClr val="16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5" name="Freeform 17113">
                <a:extLst>
                  <a:ext uri="{FF2B5EF4-FFF2-40B4-BE49-F238E27FC236}">
                    <a16:creationId xmlns:a16="http://schemas.microsoft.com/office/drawing/2014/main" xmlns="" id="{204E48BD-FFAF-4A19-A23A-1767F416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684"/>
                <a:ext cx="135" cy="101"/>
              </a:xfrm>
              <a:custGeom>
                <a:avLst/>
                <a:gdLst>
                  <a:gd name="T0" fmla="*/ 455 w 1419"/>
                  <a:gd name="T1" fmla="*/ 299 h 1053"/>
                  <a:gd name="T2" fmla="*/ 925 w 1419"/>
                  <a:gd name="T3" fmla="*/ 287 h 1053"/>
                  <a:gd name="T4" fmla="*/ 1274 w 1419"/>
                  <a:gd name="T5" fmla="*/ 1053 h 1053"/>
                  <a:gd name="T6" fmla="*/ 1419 w 1419"/>
                  <a:gd name="T7" fmla="*/ 995 h 1053"/>
                  <a:gd name="T8" fmla="*/ 1078 w 1419"/>
                  <a:gd name="T9" fmla="*/ 74 h 1053"/>
                  <a:gd name="T10" fmla="*/ 909 w 1419"/>
                  <a:gd name="T11" fmla="*/ 15 h 1053"/>
                  <a:gd name="T12" fmla="*/ 151 w 1419"/>
                  <a:gd name="T13" fmla="*/ 18 h 1053"/>
                  <a:gd name="T14" fmla="*/ 455 w 1419"/>
                  <a:gd name="T15" fmla="*/ 299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9" h="1053">
                    <a:moveTo>
                      <a:pt x="455" y="299"/>
                    </a:moveTo>
                    <a:lnTo>
                      <a:pt x="925" y="287"/>
                    </a:lnTo>
                    <a:lnTo>
                      <a:pt x="1274" y="1053"/>
                    </a:lnTo>
                    <a:lnTo>
                      <a:pt x="1419" y="995"/>
                    </a:lnTo>
                    <a:lnTo>
                      <a:pt x="1078" y="74"/>
                    </a:lnTo>
                    <a:cubicBezTo>
                      <a:pt x="1078" y="74"/>
                      <a:pt x="1051" y="15"/>
                      <a:pt x="909" y="15"/>
                    </a:cubicBezTo>
                    <a:cubicBezTo>
                      <a:pt x="771" y="15"/>
                      <a:pt x="214" y="0"/>
                      <a:pt x="151" y="18"/>
                    </a:cubicBezTo>
                    <a:cubicBezTo>
                      <a:pt x="0" y="60"/>
                      <a:pt x="481" y="172"/>
                      <a:pt x="455" y="299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6" name="Freeform 17114">
                <a:extLst>
                  <a:ext uri="{FF2B5EF4-FFF2-40B4-BE49-F238E27FC236}">
                    <a16:creationId xmlns:a16="http://schemas.microsoft.com/office/drawing/2014/main" xmlns="" id="{3C70B9FE-2529-4573-8873-B8CF68C3F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2558"/>
                <a:ext cx="47" cy="47"/>
              </a:xfrm>
              <a:custGeom>
                <a:avLst/>
                <a:gdLst>
                  <a:gd name="T0" fmla="*/ 437 w 488"/>
                  <a:gd name="T1" fmla="*/ 335 h 482"/>
                  <a:gd name="T2" fmla="*/ 152 w 488"/>
                  <a:gd name="T3" fmla="*/ 430 h 482"/>
                  <a:gd name="T4" fmla="*/ 51 w 488"/>
                  <a:gd name="T5" fmla="*/ 147 h 482"/>
                  <a:gd name="T6" fmla="*/ 336 w 488"/>
                  <a:gd name="T7" fmla="*/ 52 h 482"/>
                  <a:gd name="T8" fmla="*/ 437 w 488"/>
                  <a:gd name="T9" fmla="*/ 335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482">
                    <a:moveTo>
                      <a:pt x="437" y="335"/>
                    </a:moveTo>
                    <a:cubicBezTo>
                      <a:pt x="386" y="439"/>
                      <a:pt x="259" y="482"/>
                      <a:pt x="152" y="430"/>
                    </a:cubicBezTo>
                    <a:cubicBezTo>
                      <a:pt x="46" y="378"/>
                      <a:pt x="0" y="251"/>
                      <a:pt x="51" y="147"/>
                    </a:cubicBezTo>
                    <a:cubicBezTo>
                      <a:pt x="102" y="43"/>
                      <a:pt x="230" y="0"/>
                      <a:pt x="336" y="52"/>
                    </a:cubicBezTo>
                    <a:cubicBezTo>
                      <a:pt x="443" y="104"/>
                      <a:pt x="488" y="231"/>
                      <a:pt x="437" y="335"/>
                    </a:cubicBezTo>
                    <a:close/>
                  </a:path>
                </a:pathLst>
              </a:custGeom>
              <a:solidFill>
                <a:srgbClr val="194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7" name="Freeform 17115">
                <a:extLst>
                  <a:ext uri="{FF2B5EF4-FFF2-40B4-BE49-F238E27FC236}">
                    <a16:creationId xmlns:a16="http://schemas.microsoft.com/office/drawing/2014/main" xmlns="" id="{B873AD43-3019-47FF-9F77-BE2719872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546"/>
                <a:ext cx="42" cy="49"/>
              </a:xfrm>
              <a:custGeom>
                <a:avLst/>
                <a:gdLst>
                  <a:gd name="T0" fmla="*/ 332 w 431"/>
                  <a:gd name="T1" fmla="*/ 395 h 509"/>
                  <a:gd name="T2" fmla="*/ 116 w 431"/>
                  <a:gd name="T3" fmla="*/ 470 h 509"/>
                  <a:gd name="T4" fmla="*/ 114 w 431"/>
                  <a:gd name="T5" fmla="*/ 383 h 509"/>
                  <a:gd name="T6" fmla="*/ 39 w 431"/>
                  <a:gd name="T7" fmla="*/ 167 h 509"/>
                  <a:gd name="T8" fmla="*/ 66 w 431"/>
                  <a:gd name="T9" fmla="*/ 113 h 509"/>
                  <a:gd name="T10" fmla="*/ 281 w 431"/>
                  <a:gd name="T11" fmla="*/ 39 h 509"/>
                  <a:gd name="T12" fmla="*/ 318 w 431"/>
                  <a:gd name="T13" fmla="*/ 56 h 509"/>
                  <a:gd name="T14" fmla="*/ 392 w 431"/>
                  <a:gd name="T15" fmla="*/ 272 h 509"/>
                  <a:gd name="T16" fmla="*/ 332 w 431"/>
                  <a:gd name="T17" fmla="*/ 395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" h="509">
                    <a:moveTo>
                      <a:pt x="332" y="395"/>
                    </a:moveTo>
                    <a:cubicBezTo>
                      <a:pt x="293" y="475"/>
                      <a:pt x="196" y="509"/>
                      <a:pt x="116" y="470"/>
                    </a:cubicBezTo>
                    <a:lnTo>
                      <a:pt x="114" y="383"/>
                    </a:lnTo>
                    <a:cubicBezTo>
                      <a:pt x="34" y="344"/>
                      <a:pt x="0" y="247"/>
                      <a:pt x="39" y="167"/>
                    </a:cubicBezTo>
                    <a:lnTo>
                      <a:pt x="66" y="113"/>
                    </a:lnTo>
                    <a:cubicBezTo>
                      <a:pt x="105" y="33"/>
                      <a:pt x="201" y="0"/>
                      <a:pt x="281" y="39"/>
                    </a:cubicBezTo>
                    <a:lnTo>
                      <a:pt x="318" y="56"/>
                    </a:lnTo>
                    <a:cubicBezTo>
                      <a:pt x="398" y="95"/>
                      <a:pt x="431" y="192"/>
                      <a:pt x="392" y="272"/>
                    </a:cubicBezTo>
                    <a:lnTo>
                      <a:pt x="332" y="395"/>
                    </a:lnTo>
                  </a:path>
                </a:pathLst>
              </a:custGeom>
              <a:solidFill>
                <a:srgbClr val="194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8" name="Freeform 17116">
                <a:extLst>
                  <a:ext uri="{FF2B5EF4-FFF2-40B4-BE49-F238E27FC236}">
                    <a16:creationId xmlns:a16="http://schemas.microsoft.com/office/drawing/2014/main" xmlns="" id="{7EA9CC99-574E-4932-919E-5530D9DAB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2561"/>
                <a:ext cx="44" cy="54"/>
              </a:xfrm>
              <a:custGeom>
                <a:avLst/>
                <a:gdLst>
                  <a:gd name="T0" fmla="*/ 449 w 466"/>
                  <a:gd name="T1" fmla="*/ 0 h 559"/>
                  <a:gd name="T2" fmla="*/ 426 w 466"/>
                  <a:gd name="T3" fmla="*/ 39 h 559"/>
                  <a:gd name="T4" fmla="*/ 208 w 466"/>
                  <a:gd name="T5" fmla="*/ 146 h 559"/>
                  <a:gd name="T6" fmla="*/ 133 w 466"/>
                  <a:gd name="T7" fmla="*/ 249 h 559"/>
                  <a:gd name="T8" fmla="*/ 42 w 466"/>
                  <a:gd name="T9" fmla="*/ 298 h 559"/>
                  <a:gd name="T10" fmla="*/ 174 w 466"/>
                  <a:gd name="T11" fmla="*/ 548 h 559"/>
                  <a:gd name="T12" fmla="*/ 215 w 466"/>
                  <a:gd name="T13" fmla="*/ 404 h 559"/>
                  <a:gd name="T14" fmla="*/ 189 w 466"/>
                  <a:gd name="T15" fmla="*/ 328 h 559"/>
                  <a:gd name="T16" fmla="*/ 253 w 466"/>
                  <a:gd name="T17" fmla="*/ 246 h 559"/>
                  <a:gd name="T18" fmla="*/ 357 w 466"/>
                  <a:gd name="T19" fmla="*/ 248 h 559"/>
                  <a:gd name="T20" fmla="*/ 372 w 466"/>
                  <a:gd name="T21" fmla="*/ 248 h 559"/>
                  <a:gd name="T22" fmla="*/ 391 w 466"/>
                  <a:gd name="T23" fmla="*/ 220 h 559"/>
                  <a:gd name="T24" fmla="*/ 449 w 466"/>
                  <a:gd name="T25" fmla="*/ 101 h 559"/>
                  <a:gd name="T26" fmla="*/ 449 w 466"/>
                  <a:gd name="T27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6" h="559">
                    <a:moveTo>
                      <a:pt x="449" y="0"/>
                    </a:moveTo>
                    <a:cubicBezTo>
                      <a:pt x="442" y="13"/>
                      <a:pt x="435" y="26"/>
                      <a:pt x="426" y="39"/>
                    </a:cubicBezTo>
                    <a:cubicBezTo>
                      <a:pt x="366" y="125"/>
                      <a:pt x="274" y="168"/>
                      <a:pt x="208" y="146"/>
                    </a:cubicBezTo>
                    <a:cubicBezTo>
                      <a:pt x="186" y="188"/>
                      <a:pt x="159" y="222"/>
                      <a:pt x="133" y="249"/>
                    </a:cubicBezTo>
                    <a:cubicBezTo>
                      <a:pt x="104" y="280"/>
                      <a:pt x="42" y="298"/>
                      <a:pt x="42" y="298"/>
                    </a:cubicBezTo>
                    <a:cubicBezTo>
                      <a:pt x="0" y="358"/>
                      <a:pt x="23" y="530"/>
                      <a:pt x="174" y="548"/>
                    </a:cubicBezTo>
                    <a:cubicBezTo>
                      <a:pt x="265" y="559"/>
                      <a:pt x="246" y="463"/>
                      <a:pt x="215" y="404"/>
                    </a:cubicBezTo>
                    <a:cubicBezTo>
                      <a:pt x="200" y="376"/>
                      <a:pt x="186" y="343"/>
                      <a:pt x="189" y="328"/>
                    </a:cubicBezTo>
                    <a:cubicBezTo>
                      <a:pt x="200" y="273"/>
                      <a:pt x="220" y="265"/>
                      <a:pt x="253" y="246"/>
                    </a:cubicBezTo>
                    <a:cubicBezTo>
                      <a:pt x="307" y="223"/>
                      <a:pt x="357" y="248"/>
                      <a:pt x="357" y="248"/>
                    </a:cubicBezTo>
                    <a:cubicBezTo>
                      <a:pt x="362" y="250"/>
                      <a:pt x="367" y="250"/>
                      <a:pt x="372" y="248"/>
                    </a:cubicBezTo>
                    <a:cubicBezTo>
                      <a:pt x="380" y="240"/>
                      <a:pt x="386" y="231"/>
                      <a:pt x="391" y="220"/>
                    </a:cubicBezTo>
                    <a:lnTo>
                      <a:pt x="449" y="101"/>
                    </a:lnTo>
                    <a:cubicBezTo>
                      <a:pt x="466" y="67"/>
                      <a:pt x="464" y="31"/>
                      <a:pt x="449" y="0"/>
                    </a:cubicBezTo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9" name="Freeform 17117">
                <a:extLst>
                  <a:ext uri="{FF2B5EF4-FFF2-40B4-BE49-F238E27FC236}">
                    <a16:creationId xmlns:a16="http://schemas.microsoft.com/office/drawing/2014/main" xmlns="" id="{0B7AFF27-3940-47DC-8C4A-D8BA23BF5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607"/>
                <a:ext cx="26" cy="94"/>
              </a:xfrm>
              <a:custGeom>
                <a:avLst/>
                <a:gdLst>
                  <a:gd name="T0" fmla="*/ 0 w 272"/>
                  <a:gd name="T1" fmla="*/ 946 h 977"/>
                  <a:gd name="T2" fmla="*/ 88 w 272"/>
                  <a:gd name="T3" fmla="*/ 968 h 977"/>
                  <a:gd name="T4" fmla="*/ 188 w 272"/>
                  <a:gd name="T5" fmla="*/ 965 h 977"/>
                  <a:gd name="T6" fmla="*/ 216 w 272"/>
                  <a:gd name="T7" fmla="*/ 467 h 977"/>
                  <a:gd name="T8" fmla="*/ 267 w 272"/>
                  <a:gd name="T9" fmla="*/ 263 h 977"/>
                  <a:gd name="T10" fmla="*/ 250 w 272"/>
                  <a:gd name="T11" fmla="*/ 134 h 977"/>
                  <a:gd name="T12" fmla="*/ 261 w 272"/>
                  <a:gd name="T13" fmla="*/ 30 h 977"/>
                  <a:gd name="T14" fmla="*/ 110 w 272"/>
                  <a:gd name="T15" fmla="*/ 12 h 977"/>
                  <a:gd name="T16" fmla="*/ 0 w 272"/>
                  <a:gd name="T17" fmla="*/ 946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977">
                    <a:moveTo>
                      <a:pt x="0" y="946"/>
                    </a:moveTo>
                    <a:cubicBezTo>
                      <a:pt x="0" y="946"/>
                      <a:pt x="69" y="960"/>
                      <a:pt x="88" y="968"/>
                    </a:cubicBezTo>
                    <a:cubicBezTo>
                      <a:pt x="113" y="977"/>
                      <a:pt x="188" y="965"/>
                      <a:pt x="188" y="965"/>
                    </a:cubicBezTo>
                    <a:cubicBezTo>
                      <a:pt x="188" y="965"/>
                      <a:pt x="198" y="596"/>
                      <a:pt x="216" y="467"/>
                    </a:cubicBezTo>
                    <a:cubicBezTo>
                      <a:pt x="234" y="339"/>
                      <a:pt x="267" y="304"/>
                      <a:pt x="267" y="263"/>
                    </a:cubicBezTo>
                    <a:cubicBezTo>
                      <a:pt x="267" y="199"/>
                      <a:pt x="261" y="184"/>
                      <a:pt x="250" y="134"/>
                    </a:cubicBezTo>
                    <a:cubicBezTo>
                      <a:pt x="239" y="84"/>
                      <a:pt x="272" y="18"/>
                      <a:pt x="261" y="30"/>
                    </a:cubicBezTo>
                    <a:cubicBezTo>
                      <a:pt x="242" y="51"/>
                      <a:pt x="174" y="83"/>
                      <a:pt x="110" y="12"/>
                    </a:cubicBezTo>
                    <a:cubicBezTo>
                      <a:pt x="99" y="0"/>
                      <a:pt x="0" y="946"/>
                      <a:pt x="0" y="94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0" name="Freeform 17118">
                <a:extLst>
                  <a:ext uri="{FF2B5EF4-FFF2-40B4-BE49-F238E27FC236}">
                    <a16:creationId xmlns:a16="http://schemas.microsoft.com/office/drawing/2014/main" xmlns="" id="{BD65765E-C0E6-41EB-8F5D-C72FFDEC6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2596"/>
                <a:ext cx="18" cy="109"/>
              </a:xfrm>
              <a:custGeom>
                <a:avLst/>
                <a:gdLst>
                  <a:gd name="T0" fmla="*/ 89 w 185"/>
                  <a:gd name="T1" fmla="*/ 0 h 1143"/>
                  <a:gd name="T2" fmla="*/ 179 w 185"/>
                  <a:gd name="T3" fmla="*/ 125 h 1143"/>
                  <a:gd name="T4" fmla="*/ 163 w 185"/>
                  <a:gd name="T5" fmla="*/ 425 h 1143"/>
                  <a:gd name="T6" fmla="*/ 121 w 185"/>
                  <a:gd name="T7" fmla="*/ 699 h 1143"/>
                  <a:gd name="T8" fmla="*/ 132 w 185"/>
                  <a:gd name="T9" fmla="*/ 947 h 1143"/>
                  <a:gd name="T10" fmla="*/ 110 w 185"/>
                  <a:gd name="T11" fmla="*/ 1131 h 1143"/>
                  <a:gd name="T12" fmla="*/ 33 w 185"/>
                  <a:gd name="T13" fmla="*/ 1107 h 1143"/>
                  <a:gd name="T14" fmla="*/ 24 w 185"/>
                  <a:gd name="T15" fmla="*/ 649 h 1143"/>
                  <a:gd name="T16" fmla="*/ 82 w 185"/>
                  <a:gd name="T17" fmla="*/ 289 h 1143"/>
                  <a:gd name="T18" fmla="*/ 50 w 185"/>
                  <a:gd name="T19" fmla="*/ 74 h 1143"/>
                  <a:gd name="T20" fmla="*/ 89 w 185"/>
                  <a:gd name="T21" fmla="*/ 0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" h="1143">
                    <a:moveTo>
                      <a:pt x="89" y="0"/>
                    </a:moveTo>
                    <a:cubicBezTo>
                      <a:pt x="89" y="0"/>
                      <a:pt x="183" y="94"/>
                      <a:pt x="179" y="125"/>
                    </a:cubicBezTo>
                    <a:cubicBezTo>
                      <a:pt x="175" y="156"/>
                      <a:pt x="185" y="286"/>
                      <a:pt x="163" y="425"/>
                    </a:cubicBezTo>
                    <a:cubicBezTo>
                      <a:pt x="142" y="564"/>
                      <a:pt x="125" y="598"/>
                      <a:pt x="121" y="699"/>
                    </a:cubicBezTo>
                    <a:cubicBezTo>
                      <a:pt x="118" y="801"/>
                      <a:pt x="141" y="823"/>
                      <a:pt x="132" y="947"/>
                    </a:cubicBezTo>
                    <a:cubicBezTo>
                      <a:pt x="126" y="1045"/>
                      <a:pt x="110" y="1131"/>
                      <a:pt x="110" y="1131"/>
                    </a:cubicBezTo>
                    <a:cubicBezTo>
                      <a:pt x="110" y="1131"/>
                      <a:pt x="66" y="1143"/>
                      <a:pt x="33" y="1107"/>
                    </a:cubicBezTo>
                    <a:cubicBezTo>
                      <a:pt x="0" y="1071"/>
                      <a:pt x="12" y="732"/>
                      <a:pt x="24" y="649"/>
                    </a:cubicBezTo>
                    <a:cubicBezTo>
                      <a:pt x="36" y="566"/>
                      <a:pt x="85" y="347"/>
                      <a:pt x="82" y="289"/>
                    </a:cubicBezTo>
                    <a:cubicBezTo>
                      <a:pt x="79" y="231"/>
                      <a:pt x="61" y="92"/>
                      <a:pt x="50" y="74"/>
                    </a:cubicBezTo>
                    <a:cubicBezTo>
                      <a:pt x="25" y="28"/>
                      <a:pt x="82" y="4"/>
                      <a:pt x="89" y="0"/>
                    </a:cubicBezTo>
                  </a:path>
                </a:pathLst>
              </a:custGeom>
              <a:solidFill>
                <a:srgbClr val="D1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1" name="Freeform 17119">
                <a:extLst>
                  <a:ext uri="{FF2B5EF4-FFF2-40B4-BE49-F238E27FC236}">
                    <a16:creationId xmlns:a16="http://schemas.microsoft.com/office/drawing/2014/main" xmlns="" id="{55E7D796-E8D1-405C-899D-BC41F544F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595"/>
                <a:ext cx="7" cy="11"/>
              </a:xfrm>
              <a:custGeom>
                <a:avLst/>
                <a:gdLst>
                  <a:gd name="T0" fmla="*/ 40 w 75"/>
                  <a:gd name="T1" fmla="*/ 0 h 110"/>
                  <a:gd name="T2" fmla="*/ 28 w 75"/>
                  <a:gd name="T3" fmla="*/ 13 h 110"/>
                  <a:gd name="T4" fmla="*/ 0 w 75"/>
                  <a:gd name="T5" fmla="*/ 38 h 110"/>
                  <a:gd name="T6" fmla="*/ 26 w 75"/>
                  <a:gd name="T7" fmla="*/ 45 h 110"/>
                  <a:gd name="T8" fmla="*/ 40 w 75"/>
                  <a:gd name="T9" fmla="*/ 110 h 110"/>
                  <a:gd name="T10" fmla="*/ 67 w 75"/>
                  <a:gd name="T11" fmla="*/ 34 h 110"/>
                  <a:gd name="T12" fmla="*/ 40 w 7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10">
                    <a:moveTo>
                      <a:pt x="40" y="0"/>
                    </a:moveTo>
                    <a:cubicBezTo>
                      <a:pt x="40" y="0"/>
                      <a:pt x="34" y="8"/>
                      <a:pt x="28" y="13"/>
                    </a:cubicBezTo>
                    <a:cubicBezTo>
                      <a:pt x="16" y="21"/>
                      <a:pt x="0" y="38"/>
                      <a:pt x="0" y="38"/>
                    </a:cubicBezTo>
                    <a:cubicBezTo>
                      <a:pt x="0" y="38"/>
                      <a:pt x="19" y="29"/>
                      <a:pt x="26" y="45"/>
                    </a:cubicBezTo>
                    <a:cubicBezTo>
                      <a:pt x="35" y="65"/>
                      <a:pt x="40" y="110"/>
                      <a:pt x="40" y="110"/>
                    </a:cubicBezTo>
                    <a:cubicBezTo>
                      <a:pt x="40" y="110"/>
                      <a:pt x="75" y="52"/>
                      <a:pt x="67" y="34"/>
                    </a:cubicBezTo>
                    <a:cubicBezTo>
                      <a:pt x="52" y="1"/>
                      <a:pt x="40" y="0"/>
                      <a:pt x="40" y="0"/>
                    </a:cubicBezTo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2" name="Freeform 17120">
                <a:extLst>
                  <a:ext uri="{FF2B5EF4-FFF2-40B4-BE49-F238E27FC236}">
                    <a16:creationId xmlns:a16="http://schemas.microsoft.com/office/drawing/2014/main" xmlns="" id="{FC0ECF52-E0AC-4A19-9FF2-EC5C5CB05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2587"/>
                <a:ext cx="48" cy="47"/>
              </a:xfrm>
              <a:custGeom>
                <a:avLst/>
                <a:gdLst>
                  <a:gd name="T0" fmla="*/ 464 w 500"/>
                  <a:gd name="T1" fmla="*/ 313 h 493"/>
                  <a:gd name="T2" fmla="*/ 185 w 500"/>
                  <a:gd name="T3" fmla="*/ 456 h 493"/>
                  <a:gd name="T4" fmla="*/ 36 w 500"/>
                  <a:gd name="T5" fmla="*/ 180 h 493"/>
                  <a:gd name="T6" fmla="*/ 315 w 500"/>
                  <a:gd name="T7" fmla="*/ 37 h 493"/>
                  <a:gd name="T8" fmla="*/ 464 w 500"/>
                  <a:gd name="T9" fmla="*/ 31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493">
                    <a:moveTo>
                      <a:pt x="464" y="313"/>
                    </a:moveTo>
                    <a:cubicBezTo>
                      <a:pt x="428" y="429"/>
                      <a:pt x="303" y="493"/>
                      <a:pt x="185" y="456"/>
                    </a:cubicBezTo>
                    <a:cubicBezTo>
                      <a:pt x="67" y="419"/>
                      <a:pt x="0" y="296"/>
                      <a:pt x="36" y="180"/>
                    </a:cubicBezTo>
                    <a:cubicBezTo>
                      <a:pt x="72" y="64"/>
                      <a:pt x="197" y="0"/>
                      <a:pt x="315" y="37"/>
                    </a:cubicBezTo>
                    <a:cubicBezTo>
                      <a:pt x="433" y="74"/>
                      <a:pt x="500" y="197"/>
                      <a:pt x="464" y="313"/>
                    </a:cubicBezTo>
                    <a:close/>
                  </a:path>
                </a:pathLst>
              </a:custGeom>
              <a:solidFill>
                <a:srgbClr val="194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3" name="Freeform 17121">
                <a:extLst>
                  <a:ext uri="{FF2B5EF4-FFF2-40B4-BE49-F238E27FC236}">
                    <a16:creationId xmlns:a16="http://schemas.microsoft.com/office/drawing/2014/main" xmlns="" id="{9CDB2F44-32B3-4C80-A48F-D4517A70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778"/>
                <a:ext cx="25" cy="34"/>
              </a:xfrm>
              <a:custGeom>
                <a:avLst/>
                <a:gdLst>
                  <a:gd name="T0" fmla="*/ 0 w 25"/>
                  <a:gd name="T1" fmla="*/ 2 h 34"/>
                  <a:gd name="T2" fmla="*/ 1 w 25"/>
                  <a:gd name="T3" fmla="*/ 23 h 34"/>
                  <a:gd name="T4" fmla="*/ 5 w 25"/>
                  <a:gd name="T5" fmla="*/ 28 h 34"/>
                  <a:gd name="T6" fmla="*/ 16 w 25"/>
                  <a:gd name="T7" fmla="*/ 34 h 34"/>
                  <a:gd name="T8" fmla="*/ 25 w 25"/>
                  <a:gd name="T9" fmla="*/ 33 h 34"/>
                  <a:gd name="T10" fmla="*/ 10 w 25"/>
                  <a:gd name="T11" fmla="*/ 22 h 34"/>
                  <a:gd name="T12" fmla="*/ 9 w 25"/>
                  <a:gd name="T13" fmla="*/ 0 h 34"/>
                  <a:gd name="T14" fmla="*/ 0 w 25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34">
                    <a:moveTo>
                      <a:pt x="0" y="2"/>
                    </a:moveTo>
                    <a:lnTo>
                      <a:pt x="1" y="23"/>
                    </a:lnTo>
                    <a:lnTo>
                      <a:pt x="5" y="28"/>
                    </a:lnTo>
                    <a:lnTo>
                      <a:pt x="16" y="34"/>
                    </a:lnTo>
                    <a:lnTo>
                      <a:pt x="25" y="33"/>
                    </a:lnTo>
                    <a:lnTo>
                      <a:pt x="10" y="22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4" name="Freeform 17122">
                <a:extLst>
                  <a:ext uri="{FF2B5EF4-FFF2-40B4-BE49-F238E27FC236}">
                    <a16:creationId xmlns:a16="http://schemas.microsoft.com/office/drawing/2014/main" xmlns="" id="{618D9DF0-D296-4D0E-A996-F6ACE4113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800"/>
                <a:ext cx="28" cy="17"/>
              </a:xfrm>
              <a:custGeom>
                <a:avLst/>
                <a:gdLst>
                  <a:gd name="T0" fmla="*/ 18 w 297"/>
                  <a:gd name="T1" fmla="*/ 60 h 186"/>
                  <a:gd name="T2" fmla="*/ 58 w 297"/>
                  <a:gd name="T3" fmla="*/ 89 h 186"/>
                  <a:gd name="T4" fmla="*/ 70 w 297"/>
                  <a:gd name="T5" fmla="*/ 79 h 186"/>
                  <a:gd name="T6" fmla="*/ 202 w 297"/>
                  <a:gd name="T7" fmla="*/ 151 h 186"/>
                  <a:gd name="T8" fmla="*/ 291 w 297"/>
                  <a:gd name="T9" fmla="*/ 164 h 186"/>
                  <a:gd name="T10" fmla="*/ 267 w 297"/>
                  <a:gd name="T11" fmla="*/ 116 h 186"/>
                  <a:gd name="T12" fmla="*/ 239 w 297"/>
                  <a:gd name="T13" fmla="*/ 98 h 186"/>
                  <a:gd name="T14" fmla="*/ 195 w 297"/>
                  <a:gd name="T15" fmla="*/ 121 h 186"/>
                  <a:gd name="T16" fmla="*/ 77 w 297"/>
                  <a:gd name="T17" fmla="*/ 58 h 186"/>
                  <a:gd name="T18" fmla="*/ 7 w 297"/>
                  <a:gd name="T19" fmla="*/ 3 h 186"/>
                  <a:gd name="T20" fmla="*/ 18 w 297"/>
                  <a:gd name="T21" fmla="*/ 6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186">
                    <a:moveTo>
                      <a:pt x="18" y="60"/>
                    </a:moveTo>
                    <a:lnTo>
                      <a:pt x="58" y="89"/>
                    </a:lnTo>
                    <a:lnTo>
                      <a:pt x="70" y="79"/>
                    </a:lnTo>
                    <a:lnTo>
                      <a:pt x="202" y="151"/>
                    </a:lnTo>
                    <a:cubicBezTo>
                      <a:pt x="202" y="151"/>
                      <a:pt x="272" y="186"/>
                      <a:pt x="291" y="164"/>
                    </a:cubicBezTo>
                    <a:cubicBezTo>
                      <a:pt x="297" y="156"/>
                      <a:pt x="289" y="132"/>
                      <a:pt x="267" y="116"/>
                    </a:cubicBezTo>
                    <a:cubicBezTo>
                      <a:pt x="249" y="103"/>
                      <a:pt x="239" y="98"/>
                      <a:pt x="239" y="98"/>
                    </a:cubicBezTo>
                    <a:cubicBezTo>
                      <a:pt x="239" y="98"/>
                      <a:pt x="234" y="115"/>
                      <a:pt x="195" y="121"/>
                    </a:cubicBezTo>
                    <a:cubicBezTo>
                      <a:pt x="182" y="123"/>
                      <a:pt x="104" y="72"/>
                      <a:pt x="77" y="58"/>
                    </a:cubicBezTo>
                    <a:cubicBezTo>
                      <a:pt x="28" y="34"/>
                      <a:pt x="9" y="0"/>
                      <a:pt x="7" y="3"/>
                    </a:cubicBezTo>
                    <a:cubicBezTo>
                      <a:pt x="0" y="12"/>
                      <a:pt x="18" y="60"/>
                      <a:pt x="18" y="60"/>
                    </a:cubicBezTo>
                    <a:close/>
                  </a:path>
                </a:pathLst>
              </a:custGeom>
              <a:solidFill>
                <a:srgbClr val="1617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5" name="Freeform 17123">
                <a:extLst>
                  <a:ext uri="{FF2B5EF4-FFF2-40B4-BE49-F238E27FC236}">
                    <a16:creationId xmlns:a16="http://schemas.microsoft.com/office/drawing/2014/main" xmlns="" id="{BB5EBD0A-3688-4B31-8A71-CAD3150A4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2670"/>
                <a:ext cx="132" cy="118"/>
              </a:xfrm>
              <a:custGeom>
                <a:avLst/>
                <a:gdLst>
                  <a:gd name="T0" fmla="*/ 264 w 1382"/>
                  <a:gd name="T1" fmla="*/ 0 h 1235"/>
                  <a:gd name="T2" fmla="*/ 320 w 1382"/>
                  <a:gd name="T3" fmla="*/ 134 h 1235"/>
                  <a:gd name="T4" fmla="*/ 418 w 1382"/>
                  <a:gd name="T5" fmla="*/ 146 h 1235"/>
                  <a:gd name="T6" fmla="*/ 1203 w 1382"/>
                  <a:gd name="T7" fmla="*/ 196 h 1235"/>
                  <a:gd name="T8" fmla="*/ 1319 w 1382"/>
                  <a:gd name="T9" fmla="*/ 285 h 1235"/>
                  <a:gd name="T10" fmla="*/ 1299 w 1382"/>
                  <a:gd name="T11" fmla="*/ 1235 h 1235"/>
                  <a:gd name="T12" fmla="*/ 1183 w 1382"/>
                  <a:gd name="T13" fmla="*/ 1233 h 1235"/>
                  <a:gd name="T14" fmla="*/ 1120 w 1382"/>
                  <a:gd name="T15" fmla="*/ 487 h 1235"/>
                  <a:gd name="T16" fmla="*/ 147 w 1382"/>
                  <a:gd name="T17" fmla="*/ 552 h 1235"/>
                  <a:gd name="T18" fmla="*/ 11 w 1382"/>
                  <a:gd name="T19" fmla="*/ 230 h 1235"/>
                  <a:gd name="T20" fmla="*/ 99 w 1382"/>
                  <a:gd name="T21" fmla="*/ 6 h 1235"/>
                  <a:gd name="T22" fmla="*/ 264 w 1382"/>
                  <a:gd name="T23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2" h="1235">
                    <a:moveTo>
                      <a:pt x="264" y="0"/>
                    </a:moveTo>
                    <a:lnTo>
                      <a:pt x="320" y="134"/>
                    </a:lnTo>
                    <a:lnTo>
                      <a:pt x="418" y="146"/>
                    </a:lnTo>
                    <a:lnTo>
                      <a:pt x="1203" y="196"/>
                    </a:lnTo>
                    <a:cubicBezTo>
                      <a:pt x="1203" y="196"/>
                      <a:pt x="1274" y="174"/>
                      <a:pt x="1319" y="285"/>
                    </a:cubicBezTo>
                    <a:cubicBezTo>
                      <a:pt x="1382" y="444"/>
                      <a:pt x="1299" y="1235"/>
                      <a:pt x="1299" y="1235"/>
                    </a:cubicBezTo>
                    <a:lnTo>
                      <a:pt x="1183" y="1233"/>
                    </a:lnTo>
                    <a:lnTo>
                      <a:pt x="1120" y="487"/>
                    </a:lnTo>
                    <a:cubicBezTo>
                      <a:pt x="1120" y="487"/>
                      <a:pt x="365" y="619"/>
                      <a:pt x="147" y="552"/>
                    </a:cubicBezTo>
                    <a:cubicBezTo>
                      <a:pt x="63" y="527"/>
                      <a:pt x="0" y="379"/>
                      <a:pt x="11" y="230"/>
                    </a:cubicBezTo>
                    <a:cubicBezTo>
                      <a:pt x="21" y="114"/>
                      <a:pt x="99" y="6"/>
                      <a:pt x="99" y="6"/>
                    </a:cubicBez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6" name="Freeform 17124">
                <a:extLst>
                  <a:ext uri="{FF2B5EF4-FFF2-40B4-BE49-F238E27FC236}">
                    <a16:creationId xmlns:a16="http://schemas.microsoft.com/office/drawing/2014/main" xmlns="" id="{C192F9F5-FC0D-4651-8E4A-8E519F7DA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2589"/>
                <a:ext cx="48" cy="107"/>
              </a:xfrm>
              <a:custGeom>
                <a:avLst/>
                <a:gdLst>
                  <a:gd name="T0" fmla="*/ 400 w 502"/>
                  <a:gd name="T1" fmla="*/ 1117 h 1117"/>
                  <a:gd name="T2" fmla="*/ 457 w 502"/>
                  <a:gd name="T3" fmla="*/ 632 h 1117"/>
                  <a:gd name="T4" fmla="*/ 478 w 502"/>
                  <a:gd name="T5" fmla="*/ 177 h 1117"/>
                  <a:gd name="T6" fmla="*/ 502 w 502"/>
                  <a:gd name="T7" fmla="*/ 85 h 1117"/>
                  <a:gd name="T8" fmla="*/ 414 w 502"/>
                  <a:gd name="T9" fmla="*/ 3 h 1117"/>
                  <a:gd name="T10" fmla="*/ 167 w 502"/>
                  <a:gd name="T11" fmla="*/ 78 h 1117"/>
                  <a:gd name="T12" fmla="*/ 140 w 502"/>
                  <a:gd name="T13" fmla="*/ 650 h 1117"/>
                  <a:gd name="T14" fmla="*/ 45 w 502"/>
                  <a:gd name="T15" fmla="*/ 943 h 1117"/>
                  <a:gd name="T16" fmla="*/ 0 w 502"/>
                  <a:gd name="T17" fmla="*/ 1099 h 1117"/>
                  <a:gd name="T18" fmla="*/ 400 w 502"/>
                  <a:gd name="T19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2" h="1117">
                    <a:moveTo>
                      <a:pt x="400" y="1117"/>
                    </a:moveTo>
                    <a:cubicBezTo>
                      <a:pt x="400" y="1117"/>
                      <a:pt x="436" y="788"/>
                      <a:pt x="457" y="632"/>
                    </a:cubicBezTo>
                    <a:cubicBezTo>
                      <a:pt x="477" y="476"/>
                      <a:pt x="473" y="214"/>
                      <a:pt x="478" y="177"/>
                    </a:cubicBezTo>
                    <a:cubicBezTo>
                      <a:pt x="482" y="139"/>
                      <a:pt x="502" y="85"/>
                      <a:pt x="502" y="85"/>
                    </a:cubicBezTo>
                    <a:cubicBezTo>
                      <a:pt x="502" y="85"/>
                      <a:pt x="464" y="0"/>
                      <a:pt x="414" y="3"/>
                    </a:cubicBezTo>
                    <a:cubicBezTo>
                      <a:pt x="371" y="5"/>
                      <a:pt x="233" y="51"/>
                      <a:pt x="167" y="78"/>
                    </a:cubicBezTo>
                    <a:cubicBezTo>
                      <a:pt x="121" y="97"/>
                      <a:pt x="145" y="622"/>
                      <a:pt x="140" y="650"/>
                    </a:cubicBezTo>
                    <a:cubicBezTo>
                      <a:pt x="126" y="750"/>
                      <a:pt x="77" y="864"/>
                      <a:pt x="45" y="943"/>
                    </a:cubicBezTo>
                    <a:cubicBezTo>
                      <a:pt x="20" y="1006"/>
                      <a:pt x="0" y="1099"/>
                      <a:pt x="0" y="1099"/>
                    </a:cubicBezTo>
                    <a:cubicBezTo>
                      <a:pt x="0" y="1099"/>
                      <a:pt x="252" y="1070"/>
                      <a:pt x="400" y="1117"/>
                    </a:cubicBezTo>
                    <a:close/>
                  </a:path>
                </a:pathLst>
              </a:custGeom>
              <a:solidFill>
                <a:srgbClr val="D1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7" name="Freeform 17125">
                <a:extLst>
                  <a:ext uri="{FF2B5EF4-FFF2-40B4-BE49-F238E27FC236}">
                    <a16:creationId xmlns:a16="http://schemas.microsoft.com/office/drawing/2014/main" xmlns="" id="{8167CFAB-7A86-4A0D-9859-D1004160E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2587"/>
                <a:ext cx="13" cy="16"/>
              </a:xfrm>
              <a:custGeom>
                <a:avLst/>
                <a:gdLst>
                  <a:gd name="T0" fmla="*/ 43 w 131"/>
                  <a:gd name="T1" fmla="*/ 0 h 165"/>
                  <a:gd name="T2" fmla="*/ 80 w 131"/>
                  <a:gd name="T3" fmla="*/ 42 h 165"/>
                  <a:gd name="T4" fmla="*/ 115 w 131"/>
                  <a:gd name="T5" fmla="*/ 103 h 165"/>
                  <a:gd name="T6" fmla="*/ 69 w 131"/>
                  <a:gd name="T7" fmla="*/ 165 h 165"/>
                  <a:gd name="T8" fmla="*/ 0 w 131"/>
                  <a:gd name="T9" fmla="*/ 24 h 165"/>
                  <a:gd name="T10" fmla="*/ 43 w 131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65">
                    <a:moveTo>
                      <a:pt x="43" y="0"/>
                    </a:moveTo>
                    <a:lnTo>
                      <a:pt x="80" y="42"/>
                    </a:lnTo>
                    <a:cubicBezTo>
                      <a:pt x="80" y="42"/>
                      <a:pt x="131" y="113"/>
                      <a:pt x="115" y="103"/>
                    </a:cubicBezTo>
                    <a:cubicBezTo>
                      <a:pt x="93" y="90"/>
                      <a:pt x="69" y="165"/>
                      <a:pt x="69" y="165"/>
                    </a:cubicBezTo>
                    <a:lnTo>
                      <a:pt x="0" y="2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8" name="Freeform 17126">
                <a:extLst>
                  <a:ext uri="{FF2B5EF4-FFF2-40B4-BE49-F238E27FC236}">
                    <a16:creationId xmlns:a16="http://schemas.microsoft.com/office/drawing/2014/main" xmlns="" id="{98B51752-E06A-4E77-88A7-6A82E6AE2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659"/>
                <a:ext cx="73" cy="13"/>
              </a:xfrm>
              <a:custGeom>
                <a:avLst/>
                <a:gdLst>
                  <a:gd name="T0" fmla="*/ 57 w 758"/>
                  <a:gd name="T1" fmla="*/ 53 h 138"/>
                  <a:gd name="T2" fmla="*/ 217 w 758"/>
                  <a:gd name="T3" fmla="*/ 116 h 138"/>
                  <a:gd name="T4" fmla="*/ 758 w 758"/>
                  <a:gd name="T5" fmla="*/ 122 h 138"/>
                  <a:gd name="T6" fmla="*/ 262 w 758"/>
                  <a:gd name="T7" fmla="*/ 28 h 138"/>
                  <a:gd name="T8" fmla="*/ 57 w 758"/>
                  <a:gd name="T9" fmla="*/ 5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138">
                    <a:moveTo>
                      <a:pt x="57" y="53"/>
                    </a:moveTo>
                    <a:cubicBezTo>
                      <a:pt x="57" y="53"/>
                      <a:pt x="0" y="93"/>
                      <a:pt x="217" y="116"/>
                    </a:cubicBezTo>
                    <a:cubicBezTo>
                      <a:pt x="434" y="138"/>
                      <a:pt x="758" y="122"/>
                      <a:pt x="758" y="122"/>
                    </a:cubicBezTo>
                    <a:lnTo>
                      <a:pt x="262" y="28"/>
                    </a:lnTo>
                    <a:cubicBezTo>
                      <a:pt x="262" y="28"/>
                      <a:pt x="124" y="0"/>
                      <a:pt x="57" y="53"/>
                    </a:cubicBezTo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9" name="Freeform 17127">
                <a:extLst>
                  <a:ext uri="{FF2B5EF4-FFF2-40B4-BE49-F238E27FC236}">
                    <a16:creationId xmlns:a16="http://schemas.microsoft.com/office/drawing/2014/main" xmlns="" id="{27DF161A-78FB-4184-817E-8A6725E3F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2668"/>
                <a:ext cx="39" cy="16"/>
              </a:xfrm>
              <a:custGeom>
                <a:avLst/>
                <a:gdLst>
                  <a:gd name="T0" fmla="*/ 74 w 402"/>
                  <a:gd name="T1" fmla="*/ 23 h 170"/>
                  <a:gd name="T2" fmla="*/ 254 w 402"/>
                  <a:gd name="T3" fmla="*/ 109 h 170"/>
                  <a:gd name="T4" fmla="*/ 330 w 402"/>
                  <a:gd name="T5" fmla="*/ 156 h 170"/>
                  <a:gd name="T6" fmla="*/ 265 w 402"/>
                  <a:gd name="T7" fmla="*/ 92 h 170"/>
                  <a:gd name="T8" fmla="*/ 290 w 402"/>
                  <a:gd name="T9" fmla="*/ 87 h 170"/>
                  <a:gd name="T10" fmla="*/ 367 w 402"/>
                  <a:gd name="T11" fmla="*/ 148 h 170"/>
                  <a:gd name="T12" fmla="*/ 402 w 402"/>
                  <a:gd name="T13" fmla="*/ 170 h 170"/>
                  <a:gd name="T14" fmla="*/ 350 w 402"/>
                  <a:gd name="T15" fmla="*/ 101 h 170"/>
                  <a:gd name="T16" fmla="*/ 255 w 402"/>
                  <a:gd name="T17" fmla="*/ 23 h 170"/>
                  <a:gd name="T18" fmla="*/ 116 w 402"/>
                  <a:gd name="T19" fmla="*/ 1 h 170"/>
                  <a:gd name="T20" fmla="*/ 74 w 402"/>
                  <a:gd name="T21" fmla="*/ 2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2" h="170">
                    <a:moveTo>
                      <a:pt x="74" y="23"/>
                    </a:moveTo>
                    <a:cubicBezTo>
                      <a:pt x="177" y="36"/>
                      <a:pt x="215" y="89"/>
                      <a:pt x="254" y="109"/>
                    </a:cubicBezTo>
                    <a:cubicBezTo>
                      <a:pt x="292" y="129"/>
                      <a:pt x="331" y="156"/>
                      <a:pt x="330" y="156"/>
                    </a:cubicBezTo>
                    <a:cubicBezTo>
                      <a:pt x="313" y="113"/>
                      <a:pt x="280" y="107"/>
                      <a:pt x="265" y="92"/>
                    </a:cubicBezTo>
                    <a:cubicBezTo>
                      <a:pt x="250" y="77"/>
                      <a:pt x="253" y="84"/>
                      <a:pt x="290" y="87"/>
                    </a:cubicBezTo>
                    <a:cubicBezTo>
                      <a:pt x="311" y="88"/>
                      <a:pt x="343" y="126"/>
                      <a:pt x="367" y="148"/>
                    </a:cubicBezTo>
                    <a:cubicBezTo>
                      <a:pt x="388" y="167"/>
                      <a:pt x="402" y="170"/>
                      <a:pt x="402" y="170"/>
                    </a:cubicBezTo>
                    <a:cubicBezTo>
                      <a:pt x="402" y="170"/>
                      <a:pt x="380" y="133"/>
                      <a:pt x="350" y="101"/>
                    </a:cubicBezTo>
                    <a:cubicBezTo>
                      <a:pt x="313" y="63"/>
                      <a:pt x="266" y="29"/>
                      <a:pt x="255" y="23"/>
                    </a:cubicBezTo>
                    <a:cubicBezTo>
                      <a:pt x="234" y="12"/>
                      <a:pt x="166" y="1"/>
                      <a:pt x="116" y="1"/>
                    </a:cubicBezTo>
                    <a:cubicBezTo>
                      <a:pt x="59" y="0"/>
                      <a:pt x="0" y="13"/>
                      <a:pt x="74" y="23"/>
                    </a:cubicBez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0" name="Freeform 17128">
                <a:extLst>
                  <a:ext uri="{FF2B5EF4-FFF2-40B4-BE49-F238E27FC236}">
                    <a16:creationId xmlns:a16="http://schemas.microsoft.com/office/drawing/2014/main" xmlns="" id="{15765160-FB4F-4981-A29C-BB5202252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2670"/>
                <a:ext cx="13" cy="9"/>
              </a:xfrm>
              <a:custGeom>
                <a:avLst/>
                <a:gdLst>
                  <a:gd name="T0" fmla="*/ 0 w 133"/>
                  <a:gd name="T1" fmla="*/ 0 h 92"/>
                  <a:gd name="T2" fmla="*/ 89 w 133"/>
                  <a:gd name="T3" fmla="*/ 40 h 92"/>
                  <a:gd name="T4" fmla="*/ 133 w 133"/>
                  <a:gd name="T5" fmla="*/ 92 h 92"/>
                  <a:gd name="T6" fmla="*/ 89 w 133"/>
                  <a:gd name="T7" fmla="*/ 67 h 92"/>
                  <a:gd name="T8" fmla="*/ 0 w 133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92">
                    <a:moveTo>
                      <a:pt x="0" y="0"/>
                    </a:moveTo>
                    <a:cubicBezTo>
                      <a:pt x="0" y="0"/>
                      <a:pt x="77" y="29"/>
                      <a:pt x="89" y="40"/>
                    </a:cubicBezTo>
                    <a:cubicBezTo>
                      <a:pt x="98" y="48"/>
                      <a:pt x="133" y="92"/>
                      <a:pt x="133" y="92"/>
                    </a:cubicBezTo>
                    <a:cubicBezTo>
                      <a:pt x="133" y="92"/>
                      <a:pt x="104" y="83"/>
                      <a:pt x="89" y="67"/>
                    </a:cubicBezTo>
                    <a:cubicBezTo>
                      <a:pt x="74" y="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1" name="Freeform 17129">
                <a:extLst>
                  <a:ext uri="{FF2B5EF4-FFF2-40B4-BE49-F238E27FC236}">
                    <a16:creationId xmlns:a16="http://schemas.microsoft.com/office/drawing/2014/main" xmlns="" id="{4573367E-A5D6-47CF-8DC0-EBB6346C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2596"/>
                <a:ext cx="40" cy="81"/>
              </a:xfrm>
              <a:custGeom>
                <a:avLst/>
                <a:gdLst>
                  <a:gd name="T0" fmla="*/ 197 w 414"/>
                  <a:gd name="T1" fmla="*/ 651 h 851"/>
                  <a:gd name="T2" fmla="*/ 268 w 414"/>
                  <a:gd name="T3" fmla="*/ 173 h 851"/>
                  <a:gd name="T4" fmla="*/ 219 w 414"/>
                  <a:gd name="T5" fmla="*/ 40 h 851"/>
                  <a:gd name="T6" fmla="*/ 114 w 414"/>
                  <a:gd name="T7" fmla="*/ 12 h 851"/>
                  <a:gd name="T8" fmla="*/ 27 w 414"/>
                  <a:gd name="T9" fmla="*/ 457 h 851"/>
                  <a:gd name="T10" fmla="*/ 111 w 414"/>
                  <a:gd name="T11" fmla="*/ 834 h 851"/>
                  <a:gd name="T12" fmla="*/ 335 w 414"/>
                  <a:gd name="T13" fmla="*/ 851 h 851"/>
                  <a:gd name="T14" fmla="*/ 414 w 414"/>
                  <a:gd name="T15" fmla="*/ 695 h 851"/>
                  <a:gd name="T16" fmla="*/ 197 w 414"/>
                  <a:gd name="T17" fmla="*/ 6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851">
                    <a:moveTo>
                      <a:pt x="197" y="651"/>
                    </a:moveTo>
                    <a:lnTo>
                      <a:pt x="268" y="173"/>
                    </a:lnTo>
                    <a:cubicBezTo>
                      <a:pt x="268" y="173"/>
                      <a:pt x="250" y="74"/>
                      <a:pt x="219" y="40"/>
                    </a:cubicBezTo>
                    <a:cubicBezTo>
                      <a:pt x="183" y="0"/>
                      <a:pt x="114" y="12"/>
                      <a:pt x="114" y="12"/>
                    </a:cubicBezTo>
                    <a:cubicBezTo>
                      <a:pt x="114" y="12"/>
                      <a:pt x="33" y="78"/>
                      <a:pt x="27" y="457"/>
                    </a:cubicBezTo>
                    <a:cubicBezTo>
                      <a:pt x="24" y="716"/>
                      <a:pt x="0" y="823"/>
                      <a:pt x="111" y="834"/>
                    </a:cubicBezTo>
                    <a:cubicBezTo>
                      <a:pt x="216" y="845"/>
                      <a:pt x="335" y="851"/>
                      <a:pt x="335" y="851"/>
                    </a:cubicBezTo>
                    <a:lnTo>
                      <a:pt x="414" y="695"/>
                    </a:lnTo>
                    <a:lnTo>
                      <a:pt x="197" y="651"/>
                    </a:lnTo>
                  </a:path>
                </a:pathLst>
              </a:custGeom>
              <a:solidFill>
                <a:srgbClr val="B0B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2" name="Rectangle 17130">
                <a:extLst>
                  <a:ext uri="{FF2B5EF4-FFF2-40B4-BE49-F238E27FC236}">
                    <a16:creationId xmlns:a16="http://schemas.microsoft.com/office/drawing/2014/main" xmlns="" id="{4C643872-E748-40F8-88C3-6DC5C7F8F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2683"/>
                <a:ext cx="66" cy="1"/>
              </a:xfrm>
              <a:prstGeom prst="rect">
                <a:avLst/>
              </a:prstGeom>
              <a:solidFill>
                <a:srgbClr val="CD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3" name="Freeform 17131">
                <a:extLst>
                  <a:ext uri="{FF2B5EF4-FFF2-40B4-BE49-F238E27FC236}">
                    <a16:creationId xmlns:a16="http://schemas.microsoft.com/office/drawing/2014/main" xmlns="" id="{CA6CB545-F971-482B-9717-26169869F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2649"/>
                <a:ext cx="56" cy="36"/>
              </a:xfrm>
              <a:custGeom>
                <a:avLst/>
                <a:gdLst>
                  <a:gd name="T0" fmla="*/ 0 w 577"/>
                  <a:gd name="T1" fmla="*/ 355 h 375"/>
                  <a:gd name="T2" fmla="*/ 18 w 577"/>
                  <a:gd name="T3" fmla="*/ 375 h 375"/>
                  <a:gd name="T4" fmla="*/ 369 w 577"/>
                  <a:gd name="T5" fmla="*/ 375 h 375"/>
                  <a:gd name="T6" fmla="*/ 403 w 577"/>
                  <a:gd name="T7" fmla="*/ 340 h 375"/>
                  <a:gd name="T8" fmla="*/ 577 w 577"/>
                  <a:gd name="T9" fmla="*/ 23 h 375"/>
                  <a:gd name="T10" fmla="*/ 557 w 577"/>
                  <a:gd name="T11" fmla="*/ 3 h 375"/>
                  <a:gd name="T12" fmla="*/ 196 w 577"/>
                  <a:gd name="T13" fmla="*/ 14 h 375"/>
                  <a:gd name="T14" fmla="*/ 174 w 577"/>
                  <a:gd name="T15" fmla="*/ 38 h 375"/>
                  <a:gd name="T16" fmla="*/ 0 w 577"/>
                  <a:gd name="T17" fmla="*/ 35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7" h="375">
                    <a:moveTo>
                      <a:pt x="0" y="355"/>
                    </a:moveTo>
                    <a:cubicBezTo>
                      <a:pt x="0" y="366"/>
                      <a:pt x="8" y="375"/>
                      <a:pt x="18" y="375"/>
                    </a:cubicBezTo>
                    <a:lnTo>
                      <a:pt x="369" y="375"/>
                    </a:lnTo>
                    <a:cubicBezTo>
                      <a:pt x="379" y="375"/>
                      <a:pt x="392" y="368"/>
                      <a:pt x="403" y="340"/>
                    </a:cubicBezTo>
                    <a:lnTo>
                      <a:pt x="577" y="23"/>
                    </a:lnTo>
                    <a:cubicBezTo>
                      <a:pt x="577" y="9"/>
                      <a:pt x="567" y="0"/>
                      <a:pt x="557" y="3"/>
                    </a:cubicBezTo>
                    <a:lnTo>
                      <a:pt x="196" y="14"/>
                    </a:lnTo>
                    <a:cubicBezTo>
                      <a:pt x="187" y="16"/>
                      <a:pt x="179" y="23"/>
                      <a:pt x="174" y="38"/>
                    </a:cubicBez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CD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4" name="Freeform 17132">
                <a:extLst>
                  <a:ext uri="{FF2B5EF4-FFF2-40B4-BE49-F238E27FC236}">
                    <a16:creationId xmlns:a16="http://schemas.microsoft.com/office/drawing/2014/main" xmlns="" id="{1EFE3013-7F59-4663-97D0-3AE0780C3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2684"/>
                <a:ext cx="66" cy="1"/>
              </a:xfrm>
              <a:custGeom>
                <a:avLst/>
                <a:gdLst>
                  <a:gd name="T0" fmla="*/ 347 w 690"/>
                  <a:gd name="T1" fmla="*/ 0 h 11"/>
                  <a:gd name="T2" fmla="*/ 343 w 690"/>
                  <a:gd name="T3" fmla="*/ 0 h 11"/>
                  <a:gd name="T4" fmla="*/ 0 w 690"/>
                  <a:gd name="T5" fmla="*/ 0 h 11"/>
                  <a:gd name="T6" fmla="*/ 56 w 690"/>
                  <a:gd name="T7" fmla="*/ 11 h 11"/>
                  <a:gd name="T8" fmla="*/ 343 w 690"/>
                  <a:gd name="T9" fmla="*/ 11 h 11"/>
                  <a:gd name="T10" fmla="*/ 347 w 690"/>
                  <a:gd name="T11" fmla="*/ 11 h 11"/>
                  <a:gd name="T12" fmla="*/ 634 w 690"/>
                  <a:gd name="T13" fmla="*/ 11 h 11"/>
                  <a:gd name="T14" fmla="*/ 690 w 690"/>
                  <a:gd name="T15" fmla="*/ 0 h 11"/>
                  <a:gd name="T16" fmla="*/ 347 w 69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0" h="11">
                    <a:moveTo>
                      <a:pt x="347" y="0"/>
                    </a:moveTo>
                    <a:lnTo>
                      <a:pt x="343" y="0"/>
                    </a:lnTo>
                    <a:lnTo>
                      <a:pt x="0" y="0"/>
                    </a:lnTo>
                    <a:cubicBezTo>
                      <a:pt x="12" y="7"/>
                      <a:pt x="33" y="11"/>
                      <a:pt x="56" y="11"/>
                    </a:cubicBezTo>
                    <a:lnTo>
                      <a:pt x="343" y="11"/>
                    </a:lnTo>
                    <a:lnTo>
                      <a:pt x="347" y="11"/>
                    </a:lnTo>
                    <a:lnTo>
                      <a:pt x="634" y="11"/>
                    </a:lnTo>
                    <a:cubicBezTo>
                      <a:pt x="657" y="11"/>
                      <a:pt x="678" y="7"/>
                      <a:pt x="690" y="0"/>
                    </a:cubicBez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B7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5" name="Rectangle 17133">
                <a:extLst>
                  <a:ext uri="{FF2B5EF4-FFF2-40B4-BE49-F238E27FC236}">
                    <a16:creationId xmlns:a16="http://schemas.microsoft.com/office/drawing/2014/main" xmlns="" id="{09365119-B16F-45E3-B772-FEF4BB508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5" y="2939"/>
                <a:ext cx="220" cy="4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6" name="Rectangle 17134">
                <a:extLst>
                  <a:ext uri="{FF2B5EF4-FFF2-40B4-BE49-F238E27FC236}">
                    <a16:creationId xmlns:a16="http://schemas.microsoft.com/office/drawing/2014/main" xmlns="" id="{A2512205-F7CB-4DE4-A619-24559D29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2983"/>
                <a:ext cx="166" cy="7"/>
              </a:xfrm>
              <a:prstGeom prst="rect">
                <a:avLst/>
              </a:prstGeom>
              <a:solidFill>
                <a:srgbClr val="D9E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7" name="Rectangle 17135">
                <a:extLst>
                  <a:ext uri="{FF2B5EF4-FFF2-40B4-BE49-F238E27FC236}">
                    <a16:creationId xmlns:a16="http://schemas.microsoft.com/office/drawing/2014/main" xmlns="" id="{7820C8D4-F707-49B4-8AC2-C4FFE06EB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2969"/>
                <a:ext cx="54" cy="6"/>
              </a:xfrm>
              <a:prstGeom prst="rect">
                <a:avLst/>
              </a:prstGeom>
              <a:solidFill>
                <a:srgbClr val="D9E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8" name="Rectangle 17136">
                <a:extLst>
                  <a:ext uri="{FF2B5EF4-FFF2-40B4-BE49-F238E27FC236}">
                    <a16:creationId xmlns:a16="http://schemas.microsoft.com/office/drawing/2014/main" xmlns="" id="{07ED4268-A4EB-4788-987B-16900F3A5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016"/>
                <a:ext cx="9" cy="9"/>
              </a:xfrm>
              <a:prstGeom prst="rect">
                <a:avLst/>
              </a:prstGeom>
              <a:solidFill>
                <a:srgbClr val="D9E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9" name="Rectangle 17137">
                <a:extLst>
                  <a:ext uri="{FF2B5EF4-FFF2-40B4-BE49-F238E27FC236}">
                    <a16:creationId xmlns:a16="http://schemas.microsoft.com/office/drawing/2014/main" xmlns="" id="{451BD828-DEDA-4C26-972B-86BF803E4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" y="3016"/>
                <a:ext cx="9" cy="9"/>
              </a:xfrm>
              <a:prstGeom prst="rect">
                <a:avLst/>
              </a:prstGeom>
              <a:solidFill>
                <a:srgbClr val="D9E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0" name="Rectangle 17138">
                <a:extLst>
                  <a:ext uri="{FF2B5EF4-FFF2-40B4-BE49-F238E27FC236}">
                    <a16:creationId xmlns:a16="http://schemas.microsoft.com/office/drawing/2014/main" xmlns="" id="{584EE499-B6C8-4A1D-9520-144FD5758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016"/>
                <a:ext cx="9" cy="9"/>
              </a:xfrm>
              <a:prstGeom prst="rect">
                <a:avLst/>
              </a:prstGeom>
              <a:solidFill>
                <a:srgbClr val="D9E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1" name="Rectangle 17139">
                <a:extLst>
                  <a:ext uri="{FF2B5EF4-FFF2-40B4-BE49-F238E27FC236}">
                    <a16:creationId xmlns:a16="http://schemas.microsoft.com/office/drawing/2014/main" xmlns="" id="{3827A2A6-BF1B-4EBE-90B6-F932406DA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3016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2" name="Rectangle 17140">
                <a:extLst>
                  <a:ext uri="{FF2B5EF4-FFF2-40B4-BE49-F238E27FC236}">
                    <a16:creationId xmlns:a16="http://schemas.microsoft.com/office/drawing/2014/main" xmlns="" id="{22203A78-4DF5-4C96-AC67-76ED2C50D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3016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3" name="Rectangle 17141">
                <a:extLst>
                  <a:ext uri="{FF2B5EF4-FFF2-40B4-BE49-F238E27FC236}">
                    <a16:creationId xmlns:a16="http://schemas.microsoft.com/office/drawing/2014/main" xmlns="" id="{555BD5E0-5E39-47CE-84C0-04CAB92F8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016"/>
                <a:ext cx="9" cy="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4" name="Rectangle 17142">
                <a:extLst>
                  <a:ext uri="{FF2B5EF4-FFF2-40B4-BE49-F238E27FC236}">
                    <a16:creationId xmlns:a16="http://schemas.microsoft.com/office/drawing/2014/main" xmlns="" id="{DF7B1EF7-D4E0-4A89-A122-A20DC8F76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016"/>
                <a:ext cx="9" cy="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5" name="Rectangle 17143">
                <a:extLst>
                  <a:ext uri="{FF2B5EF4-FFF2-40B4-BE49-F238E27FC236}">
                    <a16:creationId xmlns:a16="http://schemas.microsoft.com/office/drawing/2014/main" xmlns="" id="{86BB77A8-BCA7-480C-A58B-C986851FE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038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6" name="Rectangle 17144">
                <a:extLst>
                  <a:ext uri="{FF2B5EF4-FFF2-40B4-BE49-F238E27FC236}">
                    <a16:creationId xmlns:a16="http://schemas.microsoft.com/office/drawing/2014/main" xmlns="" id="{56325AB7-E12D-4C71-8ED6-AE03A9FEF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" y="3038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7" name="Rectangle 17145">
                <a:extLst>
                  <a:ext uri="{FF2B5EF4-FFF2-40B4-BE49-F238E27FC236}">
                    <a16:creationId xmlns:a16="http://schemas.microsoft.com/office/drawing/2014/main" xmlns="" id="{E1083B90-D56E-4434-97B8-4343EEDAC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038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Rectangle 17146">
                <a:extLst>
                  <a:ext uri="{FF2B5EF4-FFF2-40B4-BE49-F238E27FC236}">
                    <a16:creationId xmlns:a16="http://schemas.microsoft.com/office/drawing/2014/main" xmlns="" id="{873583DD-02CE-465D-9F55-CD82ED645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3038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Rectangle 17147">
                <a:extLst>
                  <a:ext uri="{FF2B5EF4-FFF2-40B4-BE49-F238E27FC236}">
                    <a16:creationId xmlns:a16="http://schemas.microsoft.com/office/drawing/2014/main" xmlns="" id="{F912FE9B-ED9D-4624-878F-B532739CE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3038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Rectangle 17148">
                <a:extLst>
                  <a:ext uri="{FF2B5EF4-FFF2-40B4-BE49-F238E27FC236}">
                    <a16:creationId xmlns:a16="http://schemas.microsoft.com/office/drawing/2014/main" xmlns="" id="{28723908-3448-4123-AA9E-16330DB92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038"/>
                <a:ext cx="9" cy="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Rectangle 17149">
                <a:extLst>
                  <a:ext uri="{FF2B5EF4-FFF2-40B4-BE49-F238E27FC236}">
                    <a16:creationId xmlns:a16="http://schemas.microsoft.com/office/drawing/2014/main" xmlns="" id="{1B1ED6EF-0E9F-4560-BE9A-430A7794E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038"/>
                <a:ext cx="9" cy="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Rectangle 17150">
                <a:extLst>
                  <a:ext uri="{FF2B5EF4-FFF2-40B4-BE49-F238E27FC236}">
                    <a16:creationId xmlns:a16="http://schemas.microsoft.com/office/drawing/2014/main" xmlns="" id="{67D437CC-858D-4B48-9BCD-6104443D4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061"/>
                <a:ext cx="9" cy="8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Rectangle 17151">
                <a:extLst>
                  <a:ext uri="{FF2B5EF4-FFF2-40B4-BE49-F238E27FC236}">
                    <a16:creationId xmlns:a16="http://schemas.microsoft.com/office/drawing/2014/main" xmlns="" id="{BB5301CD-B225-428E-877B-43E5AFE97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" y="3061"/>
                <a:ext cx="9" cy="8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Rectangle 17152">
                <a:extLst>
                  <a:ext uri="{FF2B5EF4-FFF2-40B4-BE49-F238E27FC236}">
                    <a16:creationId xmlns:a16="http://schemas.microsoft.com/office/drawing/2014/main" xmlns="" id="{930B63AA-2579-4346-93DD-332BE026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061"/>
                <a:ext cx="9" cy="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Rectangle 17153">
                <a:extLst>
                  <a:ext uri="{FF2B5EF4-FFF2-40B4-BE49-F238E27FC236}">
                    <a16:creationId xmlns:a16="http://schemas.microsoft.com/office/drawing/2014/main" xmlns="" id="{4DFC549B-0DB8-498A-8834-ABAECB38A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3061"/>
                <a:ext cx="9" cy="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Rectangle 17154">
                <a:extLst>
                  <a:ext uri="{FF2B5EF4-FFF2-40B4-BE49-F238E27FC236}">
                    <a16:creationId xmlns:a16="http://schemas.microsoft.com/office/drawing/2014/main" xmlns="" id="{63EFF201-37EF-46C7-8D61-12E369F58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3061"/>
                <a:ext cx="9" cy="8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Rectangle 17155">
                <a:extLst>
                  <a:ext uri="{FF2B5EF4-FFF2-40B4-BE49-F238E27FC236}">
                    <a16:creationId xmlns:a16="http://schemas.microsoft.com/office/drawing/2014/main" xmlns="" id="{BDEA49F5-7F3E-4272-898D-9C8EFAD4F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061"/>
                <a:ext cx="9" cy="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Rectangle 17156">
                <a:extLst>
                  <a:ext uri="{FF2B5EF4-FFF2-40B4-BE49-F238E27FC236}">
                    <a16:creationId xmlns:a16="http://schemas.microsoft.com/office/drawing/2014/main" xmlns="" id="{2AC19D71-ABB1-42CF-9069-479697EA1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061"/>
                <a:ext cx="9" cy="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Rectangle 17157">
                <a:extLst>
                  <a:ext uri="{FF2B5EF4-FFF2-40B4-BE49-F238E27FC236}">
                    <a16:creationId xmlns:a16="http://schemas.microsoft.com/office/drawing/2014/main" xmlns="" id="{6BFFD50A-5CFA-4C70-8206-48E7B8163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083"/>
                <a:ext cx="9" cy="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Rectangle 17158">
                <a:extLst>
                  <a:ext uri="{FF2B5EF4-FFF2-40B4-BE49-F238E27FC236}">
                    <a16:creationId xmlns:a16="http://schemas.microsoft.com/office/drawing/2014/main" xmlns="" id="{DF27E615-66A9-4BE8-90F2-31400AD91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" y="3083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1" name="Rectangle 17159">
                <a:extLst>
                  <a:ext uri="{FF2B5EF4-FFF2-40B4-BE49-F238E27FC236}">
                    <a16:creationId xmlns:a16="http://schemas.microsoft.com/office/drawing/2014/main" xmlns="" id="{2C430004-BF73-49AE-9F8B-482E803A7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083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2" name="Rectangle 17160">
                <a:extLst>
                  <a:ext uri="{FF2B5EF4-FFF2-40B4-BE49-F238E27FC236}">
                    <a16:creationId xmlns:a16="http://schemas.microsoft.com/office/drawing/2014/main" xmlns="" id="{051577B0-62B1-4E01-9379-7CF7CF040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3083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3" name="Rectangle 17161">
                <a:extLst>
                  <a:ext uri="{FF2B5EF4-FFF2-40B4-BE49-F238E27FC236}">
                    <a16:creationId xmlns:a16="http://schemas.microsoft.com/office/drawing/2014/main" xmlns="" id="{1C6C27D5-CD06-4A3B-8DF2-4AE759D97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3083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4" name="Rectangle 17162">
                <a:extLst>
                  <a:ext uri="{FF2B5EF4-FFF2-40B4-BE49-F238E27FC236}">
                    <a16:creationId xmlns:a16="http://schemas.microsoft.com/office/drawing/2014/main" xmlns="" id="{F2CEDF41-B478-46F5-9AC0-AF87B74BB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083"/>
                <a:ext cx="9" cy="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Rectangle 17163">
                <a:extLst>
                  <a:ext uri="{FF2B5EF4-FFF2-40B4-BE49-F238E27FC236}">
                    <a16:creationId xmlns:a16="http://schemas.microsoft.com/office/drawing/2014/main" xmlns="" id="{E0668413-252D-4663-846F-BE3D93520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083"/>
                <a:ext cx="9" cy="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Rectangle 17164">
                <a:extLst>
                  <a:ext uri="{FF2B5EF4-FFF2-40B4-BE49-F238E27FC236}">
                    <a16:creationId xmlns:a16="http://schemas.microsoft.com/office/drawing/2014/main" xmlns="" id="{9D6723EA-D548-4019-ABB4-E74FADD0C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105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Rectangle 17165">
                <a:extLst>
                  <a:ext uri="{FF2B5EF4-FFF2-40B4-BE49-F238E27FC236}">
                    <a16:creationId xmlns:a16="http://schemas.microsoft.com/office/drawing/2014/main" xmlns="" id="{37ED8AAA-B873-4AB2-A3C8-50B7F3022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" y="3105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Rectangle 17166">
                <a:extLst>
                  <a:ext uri="{FF2B5EF4-FFF2-40B4-BE49-F238E27FC236}">
                    <a16:creationId xmlns:a16="http://schemas.microsoft.com/office/drawing/2014/main" xmlns="" id="{CB62F312-F942-4876-80CE-0D5E2B648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05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Rectangle 17167">
                <a:extLst>
                  <a:ext uri="{FF2B5EF4-FFF2-40B4-BE49-F238E27FC236}">
                    <a16:creationId xmlns:a16="http://schemas.microsoft.com/office/drawing/2014/main" xmlns="" id="{2A883F8E-5B42-463D-BFF2-F361CDA1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3105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Rectangle 17168">
                <a:extLst>
                  <a:ext uri="{FF2B5EF4-FFF2-40B4-BE49-F238E27FC236}">
                    <a16:creationId xmlns:a16="http://schemas.microsoft.com/office/drawing/2014/main" xmlns="" id="{F24DDFEE-2067-477E-B239-0851511D1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3105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Rectangle 17169">
                <a:extLst>
                  <a:ext uri="{FF2B5EF4-FFF2-40B4-BE49-F238E27FC236}">
                    <a16:creationId xmlns:a16="http://schemas.microsoft.com/office/drawing/2014/main" xmlns="" id="{EDD0E301-2964-4DBC-AAC6-F860FA85D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105"/>
                <a:ext cx="9" cy="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Rectangle 17170">
                <a:extLst>
                  <a:ext uri="{FF2B5EF4-FFF2-40B4-BE49-F238E27FC236}">
                    <a16:creationId xmlns:a16="http://schemas.microsoft.com/office/drawing/2014/main" xmlns="" id="{2F7DA79E-99FC-41D5-BDD9-1D4338484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105"/>
                <a:ext cx="9" cy="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Rectangle 17171">
                <a:extLst>
                  <a:ext uri="{FF2B5EF4-FFF2-40B4-BE49-F238E27FC236}">
                    <a16:creationId xmlns:a16="http://schemas.microsoft.com/office/drawing/2014/main" xmlns="" id="{4344ECF0-6BC6-437F-BCDE-9A19FDBE9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3127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Rectangle 17172">
                <a:extLst>
                  <a:ext uri="{FF2B5EF4-FFF2-40B4-BE49-F238E27FC236}">
                    <a16:creationId xmlns:a16="http://schemas.microsoft.com/office/drawing/2014/main" xmlns="" id="{D7E819B7-2DBF-417B-AD38-48CB1897F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" y="3127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Rectangle 17173">
                <a:extLst>
                  <a:ext uri="{FF2B5EF4-FFF2-40B4-BE49-F238E27FC236}">
                    <a16:creationId xmlns:a16="http://schemas.microsoft.com/office/drawing/2014/main" xmlns="" id="{6646B6CC-2B64-4BDD-AF8E-8CB4FB591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27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Rectangle 17174">
                <a:extLst>
                  <a:ext uri="{FF2B5EF4-FFF2-40B4-BE49-F238E27FC236}">
                    <a16:creationId xmlns:a16="http://schemas.microsoft.com/office/drawing/2014/main" xmlns="" id="{67CC166B-E7F1-46B8-AC4D-40DD77E4A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3127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Rectangle 17175">
                <a:extLst>
                  <a:ext uri="{FF2B5EF4-FFF2-40B4-BE49-F238E27FC236}">
                    <a16:creationId xmlns:a16="http://schemas.microsoft.com/office/drawing/2014/main" xmlns="" id="{430F0034-3FE7-431F-AF32-7B910FD7C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3127"/>
                <a:ext cx="9" cy="9"/>
              </a:xfrm>
              <a:prstGeom prst="rect">
                <a:avLst/>
              </a:pr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8" name="Rectangle 17176">
                <a:extLst>
                  <a:ext uri="{FF2B5EF4-FFF2-40B4-BE49-F238E27FC236}">
                    <a16:creationId xmlns:a16="http://schemas.microsoft.com/office/drawing/2014/main" xmlns="" id="{97BD5409-AF23-42BD-8476-C8C6E12B4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127"/>
                <a:ext cx="9" cy="9"/>
              </a:xfrm>
              <a:prstGeom prst="rect">
                <a:avLst/>
              </a:prstGeom>
              <a:solidFill>
                <a:srgbClr val="D9E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9" name="Rectangle 17177">
                <a:extLst>
                  <a:ext uri="{FF2B5EF4-FFF2-40B4-BE49-F238E27FC236}">
                    <a16:creationId xmlns:a16="http://schemas.microsoft.com/office/drawing/2014/main" xmlns="" id="{96E920BC-F983-4A7B-830C-5C681FB8C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3127"/>
                <a:ext cx="9" cy="9"/>
              </a:xfrm>
              <a:prstGeom prst="rect">
                <a:avLst/>
              </a:prstGeom>
              <a:solidFill>
                <a:srgbClr val="D9E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0" name="Freeform 17178">
                <a:extLst>
                  <a:ext uri="{FF2B5EF4-FFF2-40B4-BE49-F238E27FC236}">
                    <a16:creationId xmlns:a16="http://schemas.microsoft.com/office/drawing/2014/main" xmlns="" id="{29A6C640-BB68-46C7-AA83-89B260271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329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0 h 4"/>
                  <a:gd name="T6" fmla="*/ 0 w 1"/>
                  <a:gd name="T7" fmla="*/ 0 h 4"/>
                  <a:gd name="T8" fmla="*/ 1 w 1"/>
                  <a:gd name="T9" fmla="*/ 0 h 4"/>
                  <a:gd name="T10" fmla="*/ 1 w 1"/>
                  <a:gd name="T11" fmla="*/ 0 h 4"/>
                  <a:gd name="T12" fmla="*/ 1 w 1"/>
                  <a:gd name="T13" fmla="*/ 4 h 4"/>
                  <a:gd name="T14" fmla="*/ 0 w 1"/>
                  <a:gd name="T15" fmla="*/ 4 h 4"/>
                  <a:gd name="T16" fmla="*/ 0 w 1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1" name="Freeform 17179">
                <a:extLst>
                  <a:ext uri="{FF2B5EF4-FFF2-40B4-BE49-F238E27FC236}">
                    <a16:creationId xmlns:a16="http://schemas.microsoft.com/office/drawing/2014/main" xmlns="" id="{48B37978-871A-4EA9-ACC7-94FED5B65C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" y="3292"/>
                <a:ext cx="3" cy="4"/>
              </a:xfrm>
              <a:custGeom>
                <a:avLst/>
                <a:gdLst>
                  <a:gd name="T0" fmla="*/ 6 w 29"/>
                  <a:gd name="T1" fmla="*/ 22 h 44"/>
                  <a:gd name="T2" fmla="*/ 14 w 29"/>
                  <a:gd name="T3" fmla="*/ 39 h 44"/>
                  <a:gd name="T4" fmla="*/ 23 w 29"/>
                  <a:gd name="T5" fmla="*/ 22 h 44"/>
                  <a:gd name="T6" fmla="*/ 14 w 29"/>
                  <a:gd name="T7" fmla="*/ 5 h 44"/>
                  <a:gd name="T8" fmla="*/ 6 w 29"/>
                  <a:gd name="T9" fmla="*/ 22 h 44"/>
                  <a:gd name="T10" fmla="*/ 29 w 29"/>
                  <a:gd name="T11" fmla="*/ 22 h 44"/>
                  <a:gd name="T12" fmla="*/ 14 w 29"/>
                  <a:gd name="T13" fmla="*/ 44 h 44"/>
                  <a:gd name="T14" fmla="*/ 0 w 29"/>
                  <a:gd name="T15" fmla="*/ 22 h 44"/>
                  <a:gd name="T16" fmla="*/ 15 w 29"/>
                  <a:gd name="T17" fmla="*/ 0 h 44"/>
                  <a:gd name="T18" fmla="*/ 29 w 29"/>
                  <a:gd name="T1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4">
                    <a:moveTo>
                      <a:pt x="6" y="22"/>
                    </a:moveTo>
                    <a:cubicBezTo>
                      <a:pt x="6" y="33"/>
                      <a:pt x="9" y="39"/>
                      <a:pt x="14" y="39"/>
                    </a:cubicBezTo>
                    <a:cubicBezTo>
                      <a:pt x="20" y="39"/>
                      <a:pt x="23" y="33"/>
                      <a:pt x="23" y="22"/>
                    </a:cubicBezTo>
                    <a:cubicBezTo>
                      <a:pt x="23" y="11"/>
                      <a:pt x="20" y="5"/>
                      <a:pt x="14" y="5"/>
                    </a:cubicBezTo>
                    <a:cubicBezTo>
                      <a:pt x="9" y="5"/>
                      <a:pt x="6" y="11"/>
                      <a:pt x="6" y="22"/>
                    </a:cubicBezTo>
                    <a:close/>
                    <a:moveTo>
                      <a:pt x="29" y="22"/>
                    </a:moveTo>
                    <a:cubicBezTo>
                      <a:pt x="29" y="36"/>
                      <a:pt x="23" y="44"/>
                      <a:pt x="14" y="44"/>
                    </a:cubicBezTo>
                    <a:cubicBezTo>
                      <a:pt x="6" y="44"/>
                      <a:pt x="0" y="36"/>
                      <a:pt x="0" y="22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24" y="0"/>
                      <a:pt x="29" y="8"/>
                      <a:pt x="29" y="22"/>
                    </a:cubicBez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2" name="Freeform 17180">
                <a:extLst>
                  <a:ext uri="{FF2B5EF4-FFF2-40B4-BE49-F238E27FC236}">
                    <a16:creationId xmlns:a16="http://schemas.microsoft.com/office/drawing/2014/main" xmlns="" id="{FA01F22F-EBC5-435F-99D9-64CA19F12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3271"/>
                <a:ext cx="3" cy="4"/>
              </a:xfrm>
              <a:custGeom>
                <a:avLst/>
                <a:gdLst>
                  <a:gd name="T0" fmla="*/ 0 w 26"/>
                  <a:gd name="T1" fmla="*/ 42 h 42"/>
                  <a:gd name="T2" fmla="*/ 0 w 26"/>
                  <a:gd name="T3" fmla="*/ 39 h 42"/>
                  <a:gd name="T4" fmla="*/ 4 w 26"/>
                  <a:gd name="T5" fmla="*/ 35 h 42"/>
                  <a:gd name="T6" fmla="*/ 20 w 26"/>
                  <a:gd name="T7" fmla="*/ 13 h 42"/>
                  <a:gd name="T8" fmla="*/ 11 w 26"/>
                  <a:gd name="T9" fmla="*/ 4 h 42"/>
                  <a:gd name="T10" fmla="*/ 2 w 26"/>
                  <a:gd name="T11" fmla="*/ 8 h 42"/>
                  <a:gd name="T12" fmla="*/ 1 w 26"/>
                  <a:gd name="T13" fmla="*/ 4 h 42"/>
                  <a:gd name="T14" fmla="*/ 13 w 26"/>
                  <a:gd name="T15" fmla="*/ 0 h 42"/>
                  <a:gd name="T16" fmla="*/ 25 w 26"/>
                  <a:gd name="T17" fmla="*/ 12 h 42"/>
                  <a:gd name="T18" fmla="*/ 11 w 26"/>
                  <a:gd name="T19" fmla="*/ 34 h 42"/>
                  <a:gd name="T20" fmla="*/ 8 w 26"/>
                  <a:gd name="T21" fmla="*/ 38 h 42"/>
                  <a:gd name="T22" fmla="*/ 8 w 26"/>
                  <a:gd name="T23" fmla="*/ 38 h 42"/>
                  <a:gd name="T24" fmla="*/ 26 w 26"/>
                  <a:gd name="T25" fmla="*/ 38 h 42"/>
                  <a:gd name="T26" fmla="*/ 26 w 26"/>
                  <a:gd name="T27" fmla="*/ 42 h 42"/>
                  <a:gd name="T28" fmla="*/ 0 w 26"/>
                  <a:gd name="T2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42">
                    <a:moveTo>
                      <a:pt x="0" y="42"/>
                    </a:moveTo>
                    <a:lnTo>
                      <a:pt x="0" y="39"/>
                    </a:lnTo>
                    <a:lnTo>
                      <a:pt x="4" y="35"/>
                    </a:lnTo>
                    <a:cubicBezTo>
                      <a:pt x="15" y="24"/>
                      <a:pt x="20" y="19"/>
                      <a:pt x="20" y="13"/>
                    </a:cubicBezTo>
                    <a:cubicBezTo>
                      <a:pt x="20" y="8"/>
                      <a:pt x="18" y="4"/>
                      <a:pt x="11" y="4"/>
                    </a:cubicBezTo>
                    <a:cubicBezTo>
                      <a:pt x="8" y="4"/>
                      <a:pt x="4" y="6"/>
                      <a:pt x="2" y="8"/>
                    </a:cubicBezTo>
                    <a:lnTo>
                      <a:pt x="1" y="4"/>
                    </a:lnTo>
                    <a:cubicBezTo>
                      <a:pt x="4" y="1"/>
                      <a:pt x="8" y="0"/>
                      <a:pt x="13" y="0"/>
                    </a:cubicBezTo>
                    <a:cubicBezTo>
                      <a:pt x="22" y="0"/>
                      <a:pt x="25" y="6"/>
                      <a:pt x="25" y="12"/>
                    </a:cubicBezTo>
                    <a:cubicBezTo>
                      <a:pt x="25" y="20"/>
                      <a:pt x="20" y="26"/>
                      <a:pt x="11" y="34"/>
                    </a:cubicBezTo>
                    <a:lnTo>
                      <a:pt x="8" y="38"/>
                    </a:lnTo>
                    <a:lnTo>
                      <a:pt x="8" y="38"/>
                    </a:lnTo>
                    <a:lnTo>
                      <a:pt x="26" y="38"/>
                    </a:lnTo>
                    <a:lnTo>
                      <a:pt x="26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3" name="Freeform 17181">
                <a:extLst>
                  <a:ext uri="{FF2B5EF4-FFF2-40B4-BE49-F238E27FC236}">
                    <a16:creationId xmlns:a16="http://schemas.microsoft.com/office/drawing/2014/main" xmlns="" id="{6A52ADD7-179F-401E-BA83-B32025494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" y="3271"/>
                <a:ext cx="3" cy="4"/>
              </a:xfrm>
              <a:custGeom>
                <a:avLst/>
                <a:gdLst>
                  <a:gd name="T0" fmla="*/ 6 w 29"/>
                  <a:gd name="T1" fmla="*/ 22 h 43"/>
                  <a:gd name="T2" fmla="*/ 14 w 29"/>
                  <a:gd name="T3" fmla="*/ 39 h 43"/>
                  <a:gd name="T4" fmla="*/ 23 w 29"/>
                  <a:gd name="T5" fmla="*/ 21 h 43"/>
                  <a:gd name="T6" fmla="*/ 14 w 29"/>
                  <a:gd name="T7" fmla="*/ 4 h 43"/>
                  <a:gd name="T8" fmla="*/ 6 w 29"/>
                  <a:gd name="T9" fmla="*/ 22 h 43"/>
                  <a:gd name="T10" fmla="*/ 29 w 29"/>
                  <a:gd name="T11" fmla="*/ 21 h 43"/>
                  <a:gd name="T12" fmla="*/ 14 w 29"/>
                  <a:gd name="T13" fmla="*/ 43 h 43"/>
                  <a:gd name="T14" fmla="*/ 0 w 29"/>
                  <a:gd name="T15" fmla="*/ 21 h 43"/>
                  <a:gd name="T16" fmla="*/ 15 w 29"/>
                  <a:gd name="T17" fmla="*/ 0 h 43"/>
                  <a:gd name="T18" fmla="*/ 29 w 29"/>
                  <a:gd name="T19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3">
                    <a:moveTo>
                      <a:pt x="6" y="22"/>
                    </a:moveTo>
                    <a:cubicBezTo>
                      <a:pt x="6" y="32"/>
                      <a:pt x="9" y="39"/>
                      <a:pt x="14" y="39"/>
                    </a:cubicBezTo>
                    <a:cubicBezTo>
                      <a:pt x="20" y="39"/>
                      <a:pt x="23" y="32"/>
                      <a:pt x="23" y="21"/>
                    </a:cubicBezTo>
                    <a:cubicBezTo>
                      <a:pt x="23" y="11"/>
                      <a:pt x="20" y="4"/>
                      <a:pt x="14" y="4"/>
                    </a:cubicBezTo>
                    <a:cubicBezTo>
                      <a:pt x="9" y="4"/>
                      <a:pt x="6" y="10"/>
                      <a:pt x="6" y="22"/>
                    </a:cubicBezTo>
                    <a:close/>
                    <a:moveTo>
                      <a:pt x="29" y="21"/>
                    </a:moveTo>
                    <a:cubicBezTo>
                      <a:pt x="29" y="35"/>
                      <a:pt x="23" y="43"/>
                      <a:pt x="14" y="43"/>
                    </a:cubicBezTo>
                    <a:cubicBezTo>
                      <a:pt x="6" y="43"/>
                      <a:pt x="0" y="35"/>
                      <a:pt x="0" y="21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4" y="0"/>
                      <a:pt x="29" y="8"/>
                      <a:pt x="29" y="21"/>
                    </a:cubicBez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Freeform 17182">
                <a:extLst>
                  <a:ext uri="{FF2B5EF4-FFF2-40B4-BE49-F238E27FC236}">
                    <a16:creationId xmlns:a16="http://schemas.microsoft.com/office/drawing/2014/main" xmlns="" id="{5BA9B81B-A127-47B4-9D33-DC182200C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3250"/>
                <a:ext cx="3" cy="4"/>
              </a:xfrm>
              <a:custGeom>
                <a:avLst/>
                <a:gdLst>
                  <a:gd name="T0" fmla="*/ 2 w 27"/>
                  <a:gd name="T1" fmla="*/ 36 h 43"/>
                  <a:gd name="T2" fmla="*/ 11 w 27"/>
                  <a:gd name="T3" fmla="*/ 39 h 43"/>
                  <a:gd name="T4" fmla="*/ 21 w 27"/>
                  <a:gd name="T5" fmla="*/ 31 h 43"/>
                  <a:gd name="T6" fmla="*/ 10 w 27"/>
                  <a:gd name="T7" fmla="*/ 22 h 43"/>
                  <a:gd name="T8" fmla="*/ 7 w 27"/>
                  <a:gd name="T9" fmla="*/ 22 h 43"/>
                  <a:gd name="T10" fmla="*/ 7 w 27"/>
                  <a:gd name="T11" fmla="*/ 18 h 43"/>
                  <a:gd name="T12" fmla="*/ 10 w 27"/>
                  <a:gd name="T13" fmla="*/ 18 h 43"/>
                  <a:gd name="T14" fmla="*/ 19 w 27"/>
                  <a:gd name="T15" fmla="*/ 11 h 43"/>
                  <a:gd name="T16" fmla="*/ 12 w 27"/>
                  <a:gd name="T17" fmla="*/ 5 h 43"/>
                  <a:gd name="T18" fmla="*/ 3 w 27"/>
                  <a:gd name="T19" fmla="*/ 7 h 43"/>
                  <a:gd name="T20" fmla="*/ 2 w 27"/>
                  <a:gd name="T21" fmla="*/ 3 h 43"/>
                  <a:gd name="T22" fmla="*/ 13 w 27"/>
                  <a:gd name="T23" fmla="*/ 0 h 43"/>
                  <a:gd name="T24" fmla="*/ 25 w 27"/>
                  <a:gd name="T25" fmla="*/ 10 h 43"/>
                  <a:gd name="T26" fmla="*/ 17 w 27"/>
                  <a:gd name="T27" fmla="*/ 20 h 43"/>
                  <a:gd name="T28" fmla="*/ 17 w 27"/>
                  <a:gd name="T29" fmla="*/ 20 h 43"/>
                  <a:gd name="T30" fmla="*/ 27 w 27"/>
                  <a:gd name="T31" fmla="*/ 31 h 43"/>
                  <a:gd name="T32" fmla="*/ 11 w 27"/>
                  <a:gd name="T33" fmla="*/ 43 h 43"/>
                  <a:gd name="T34" fmla="*/ 0 w 27"/>
                  <a:gd name="T35" fmla="*/ 41 h 43"/>
                  <a:gd name="T36" fmla="*/ 2 w 27"/>
                  <a:gd name="T37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43">
                    <a:moveTo>
                      <a:pt x="2" y="36"/>
                    </a:moveTo>
                    <a:cubicBezTo>
                      <a:pt x="4" y="37"/>
                      <a:pt x="7" y="39"/>
                      <a:pt x="11" y="39"/>
                    </a:cubicBezTo>
                    <a:cubicBezTo>
                      <a:pt x="19" y="39"/>
                      <a:pt x="21" y="34"/>
                      <a:pt x="21" y="31"/>
                    </a:cubicBezTo>
                    <a:cubicBezTo>
                      <a:pt x="21" y="25"/>
                      <a:pt x="15" y="22"/>
                      <a:pt x="10" y="22"/>
                    </a:cubicBezTo>
                    <a:lnTo>
                      <a:pt x="7" y="22"/>
                    </a:lnTo>
                    <a:lnTo>
                      <a:pt x="7" y="18"/>
                    </a:lnTo>
                    <a:lnTo>
                      <a:pt x="10" y="18"/>
                    </a:lnTo>
                    <a:cubicBezTo>
                      <a:pt x="14" y="18"/>
                      <a:pt x="19" y="16"/>
                      <a:pt x="19" y="11"/>
                    </a:cubicBezTo>
                    <a:cubicBezTo>
                      <a:pt x="19" y="8"/>
                      <a:pt x="17" y="5"/>
                      <a:pt x="12" y="5"/>
                    </a:cubicBezTo>
                    <a:cubicBezTo>
                      <a:pt x="9" y="5"/>
                      <a:pt x="5" y="6"/>
                      <a:pt x="3" y="7"/>
                    </a:cubicBezTo>
                    <a:lnTo>
                      <a:pt x="2" y="3"/>
                    </a:lnTo>
                    <a:cubicBezTo>
                      <a:pt x="4" y="2"/>
                      <a:pt x="8" y="0"/>
                      <a:pt x="13" y="0"/>
                    </a:cubicBezTo>
                    <a:cubicBezTo>
                      <a:pt x="21" y="0"/>
                      <a:pt x="25" y="5"/>
                      <a:pt x="25" y="10"/>
                    </a:cubicBezTo>
                    <a:cubicBezTo>
                      <a:pt x="25" y="14"/>
                      <a:pt x="22" y="18"/>
                      <a:pt x="17" y="20"/>
                    </a:cubicBezTo>
                    <a:lnTo>
                      <a:pt x="17" y="20"/>
                    </a:lnTo>
                    <a:cubicBezTo>
                      <a:pt x="22" y="21"/>
                      <a:pt x="27" y="25"/>
                      <a:pt x="27" y="31"/>
                    </a:cubicBezTo>
                    <a:cubicBezTo>
                      <a:pt x="27" y="38"/>
                      <a:pt x="21" y="43"/>
                      <a:pt x="11" y="43"/>
                    </a:cubicBezTo>
                    <a:cubicBezTo>
                      <a:pt x="7" y="43"/>
                      <a:pt x="2" y="42"/>
                      <a:pt x="0" y="41"/>
                    </a:cubicBez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17183">
                <a:extLst>
                  <a:ext uri="{FF2B5EF4-FFF2-40B4-BE49-F238E27FC236}">
                    <a16:creationId xmlns:a16="http://schemas.microsoft.com/office/drawing/2014/main" xmlns="" id="{00265B41-4B40-4574-8604-089A7C4557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" y="3250"/>
                <a:ext cx="3" cy="4"/>
              </a:xfrm>
              <a:custGeom>
                <a:avLst/>
                <a:gdLst>
                  <a:gd name="T0" fmla="*/ 6 w 29"/>
                  <a:gd name="T1" fmla="*/ 22 h 43"/>
                  <a:gd name="T2" fmla="*/ 14 w 29"/>
                  <a:gd name="T3" fmla="*/ 39 h 43"/>
                  <a:gd name="T4" fmla="*/ 23 w 29"/>
                  <a:gd name="T5" fmla="*/ 22 h 43"/>
                  <a:gd name="T6" fmla="*/ 14 w 29"/>
                  <a:gd name="T7" fmla="*/ 4 h 43"/>
                  <a:gd name="T8" fmla="*/ 6 w 29"/>
                  <a:gd name="T9" fmla="*/ 22 h 43"/>
                  <a:gd name="T10" fmla="*/ 29 w 29"/>
                  <a:gd name="T11" fmla="*/ 21 h 43"/>
                  <a:gd name="T12" fmla="*/ 14 w 29"/>
                  <a:gd name="T13" fmla="*/ 43 h 43"/>
                  <a:gd name="T14" fmla="*/ 0 w 29"/>
                  <a:gd name="T15" fmla="*/ 22 h 43"/>
                  <a:gd name="T16" fmla="*/ 15 w 29"/>
                  <a:gd name="T17" fmla="*/ 0 h 43"/>
                  <a:gd name="T18" fmla="*/ 29 w 29"/>
                  <a:gd name="T19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3">
                    <a:moveTo>
                      <a:pt x="6" y="22"/>
                    </a:moveTo>
                    <a:cubicBezTo>
                      <a:pt x="6" y="33"/>
                      <a:pt x="9" y="39"/>
                      <a:pt x="14" y="39"/>
                    </a:cubicBezTo>
                    <a:cubicBezTo>
                      <a:pt x="20" y="39"/>
                      <a:pt x="23" y="32"/>
                      <a:pt x="23" y="22"/>
                    </a:cubicBezTo>
                    <a:cubicBezTo>
                      <a:pt x="23" y="11"/>
                      <a:pt x="20" y="4"/>
                      <a:pt x="14" y="4"/>
                    </a:cubicBezTo>
                    <a:cubicBezTo>
                      <a:pt x="9" y="4"/>
                      <a:pt x="6" y="11"/>
                      <a:pt x="6" y="22"/>
                    </a:cubicBezTo>
                    <a:close/>
                    <a:moveTo>
                      <a:pt x="29" y="21"/>
                    </a:moveTo>
                    <a:cubicBezTo>
                      <a:pt x="29" y="36"/>
                      <a:pt x="23" y="43"/>
                      <a:pt x="14" y="43"/>
                    </a:cubicBezTo>
                    <a:cubicBezTo>
                      <a:pt x="6" y="43"/>
                      <a:pt x="0" y="36"/>
                      <a:pt x="0" y="22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24" y="0"/>
                      <a:pt x="29" y="8"/>
                      <a:pt x="29" y="21"/>
                    </a:cubicBez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17184">
                <a:extLst>
                  <a:ext uri="{FF2B5EF4-FFF2-40B4-BE49-F238E27FC236}">
                    <a16:creationId xmlns:a16="http://schemas.microsoft.com/office/drawing/2014/main" xmlns="" id="{8AD84F5A-6D0C-42F3-8621-C3C19959F8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8" y="3229"/>
                <a:ext cx="3" cy="4"/>
              </a:xfrm>
              <a:custGeom>
                <a:avLst/>
                <a:gdLst>
                  <a:gd name="T0" fmla="*/ 19 w 30"/>
                  <a:gd name="T1" fmla="*/ 26 h 42"/>
                  <a:gd name="T2" fmla="*/ 19 w 30"/>
                  <a:gd name="T3" fmla="*/ 12 h 42"/>
                  <a:gd name="T4" fmla="*/ 19 w 30"/>
                  <a:gd name="T5" fmla="*/ 6 h 42"/>
                  <a:gd name="T6" fmla="*/ 19 w 30"/>
                  <a:gd name="T7" fmla="*/ 6 h 42"/>
                  <a:gd name="T8" fmla="*/ 16 w 30"/>
                  <a:gd name="T9" fmla="*/ 12 h 42"/>
                  <a:gd name="T10" fmla="*/ 5 w 30"/>
                  <a:gd name="T11" fmla="*/ 26 h 42"/>
                  <a:gd name="T12" fmla="*/ 5 w 30"/>
                  <a:gd name="T13" fmla="*/ 26 h 42"/>
                  <a:gd name="T14" fmla="*/ 19 w 30"/>
                  <a:gd name="T15" fmla="*/ 26 h 42"/>
                  <a:gd name="T16" fmla="*/ 19 w 30"/>
                  <a:gd name="T17" fmla="*/ 42 h 42"/>
                  <a:gd name="T18" fmla="*/ 19 w 30"/>
                  <a:gd name="T19" fmla="*/ 31 h 42"/>
                  <a:gd name="T20" fmla="*/ 0 w 30"/>
                  <a:gd name="T21" fmla="*/ 31 h 42"/>
                  <a:gd name="T22" fmla="*/ 0 w 30"/>
                  <a:gd name="T23" fmla="*/ 27 h 42"/>
                  <a:gd name="T24" fmla="*/ 18 w 30"/>
                  <a:gd name="T25" fmla="*/ 0 h 42"/>
                  <a:gd name="T26" fmla="*/ 25 w 30"/>
                  <a:gd name="T27" fmla="*/ 0 h 42"/>
                  <a:gd name="T28" fmla="*/ 25 w 30"/>
                  <a:gd name="T29" fmla="*/ 26 h 42"/>
                  <a:gd name="T30" fmla="*/ 30 w 30"/>
                  <a:gd name="T31" fmla="*/ 26 h 42"/>
                  <a:gd name="T32" fmla="*/ 30 w 30"/>
                  <a:gd name="T33" fmla="*/ 31 h 42"/>
                  <a:gd name="T34" fmla="*/ 25 w 30"/>
                  <a:gd name="T35" fmla="*/ 31 h 42"/>
                  <a:gd name="T36" fmla="*/ 25 w 30"/>
                  <a:gd name="T37" fmla="*/ 42 h 42"/>
                  <a:gd name="T38" fmla="*/ 19 w 30"/>
                  <a:gd name="T3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42">
                    <a:moveTo>
                      <a:pt x="19" y="26"/>
                    </a:moveTo>
                    <a:lnTo>
                      <a:pt x="19" y="12"/>
                    </a:lnTo>
                    <a:cubicBezTo>
                      <a:pt x="19" y="10"/>
                      <a:pt x="19" y="8"/>
                      <a:pt x="19" y="6"/>
                    </a:cubicBezTo>
                    <a:lnTo>
                      <a:pt x="19" y="6"/>
                    </a:lnTo>
                    <a:cubicBezTo>
                      <a:pt x="18" y="8"/>
                      <a:pt x="17" y="10"/>
                      <a:pt x="16" y="12"/>
                    </a:cubicBezTo>
                    <a:lnTo>
                      <a:pt x="5" y="26"/>
                    </a:lnTo>
                    <a:lnTo>
                      <a:pt x="5" y="26"/>
                    </a:lnTo>
                    <a:lnTo>
                      <a:pt x="19" y="26"/>
                    </a:lnTo>
                    <a:close/>
                    <a:moveTo>
                      <a:pt x="19" y="42"/>
                    </a:moveTo>
                    <a:lnTo>
                      <a:pt x="19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26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25" y="31"/>
                    </a:lnTo>
                    <a:lnTo>
                      <a:pt x="25" y="42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17185">
                <a:extLst>
                  <a:ext uri="{FF2B5EF4-FFF2-40B4-BE49-F238E27FC236}">
                    <a16:creationId xmlns:a16="http://schemas.microsoft.com/office/drawing/2014/main" xmlns="" id="{245917F3-0956-4D85-95FB-2053240AC2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" y="3229"/>
                <a:ext cx="3" cy="4"/>
              </a:xfrm>
              <a:custGeom>
                <a:avLst/>
                <a:gdLst>
                  <a:gd name="T0" fmla="*/ 6 w 29"/>
                  <a:gd name="T1" fmla="*/ 22 h 44"/>
                  <a:gd name="T2" fmla="*/ 14 w 29"/>
                  <a:gd name="T3" fmla="*/ 39 h 44"/>
                  <a:gd name="T4" fmla="*/ 23 w 29"/>
                  <a:gd name="T5" fmla="*/ 22 h 44"/>
                  <a:gd name="T6" fmla="*/ 14 w 29"/>
                  <a:gd name="T7" fmla="*/ 5 h 44"/>
                  <a:gd name="T8" fmla="*/ 6 w 29"/>
                  <a:gd name="T9" fmla="*/ 22 h 44"/>
                  <a:gd name="T10" fmla="*/ 29 w 29"/>
                  <a:gd name="T11" fmla="*/ 22 h 44"/>
                  <a:gd name="T12" fmla="*/ 14 w 29"/>
                  <a:gd name="T13" fmla="*/ 44 h 44"/>
                  <a:gd name="T14" fmla="*/ 0 w 29"/>
                  <a:gd name="T15" fmla="*/ 22 h 44"/>
                  <a:gd name="T16" fmla="*/ 15 w 29"/>
                  <a:gd name="T17" fmla="*/ 0 h 44"/>
                  <a:gd name="T18" fmla="*/ 29 w 29"/>
                  <a:gd name="T1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4">
                    <a:moveTo>
                      <a:pt x="6" y="22"/>
                    </a:moveTo>
                    <a:cubicBezTo>
                      <a:pt x="6" y="33"/>
                      <a:pt x="9" y="39"/>
                      <a:pt x="14" y="39"/>
                    </a:cubicBezTo>
                    <a:cubicBezTo>
                      <a:pt x="20" y="39"/>
                      <a:pt x="23" y="33"/>
                      <a:pt x="23" y="22"/>
                    </a:cubicBezTo>
                    <a:cubicBezTo>
                      <a:pt x="23" y="12"/>
                      <a:pt x="20" y="5"/>
                      <a:pt x="14" y="5"/>
                    </a:cubicBezTo>
                    <a:cubicBezTo>
                      <a:pt x="9" y="5"/>
                      <a:pt x="6" y="11"/>
                      <a:pt x="6" y="22"/>
                    </a:cubicBezTo>
                    <a:close/>
                    <a:moveTo>
                      <a:pt x="29" y="22"/>
                    </a:moveTo>
                    <a:cubicBezTo>
                      <a:pt x="29" y="36"/>
                      <a:pt x="23" y="44"/>
                      <a:pt x="14" y="44"/>
                    </a:cubicBezTo>
                    <a:cubicBezTo>
                      <a:pt x="6" y="44"/>
                      <a:pt x="0" y="36"/>
                      <a:pt x="0" y="22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24" y="0"/>
                      <a:pt x="29" y="8"/>
                      <a:pt x="29" y="22"/>
                    </a:cubicBez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17186">
                <a:extLst>
                  <a:ext uri="{FF2B5EF4-FFF2-40B4-BE49-F238E27FC236}">
                    <a16:creationId xmlns:a16="http://schemas.microsoft.com/office/drawing/2014/main" xmlns="" id="{449A2F26-E33B-43F5-BE88-36826D374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3209"/>
                <a:ext cx="3" cy="4"/>
              </a:xfrm>
              <a:custGeom>
                <a:avLst/>
                <a:gdLst>
                  <a:gd name="T0" fmla="*/ 26 w 26"/>
                  <a:gd name="T1" fmla="*/ 4 h 42"/>
                  <a:gd name="T2" fmla="*/ 10 w 26"/>
                  <a:gd name="T3" fmla="*/ 4 h 42"/>
                  <a:gd name="T4" fmla="*/ 8 w 26"/>
                  <a:gd name="T5" fmla="*/ 15 h 42"/>
                  <a:gd name="T6" fmla="*/ 11 w 26"/>
                  <a:gd name="T7" fmla="*/ 15 h 42"/>
                  <a:gd name="T8" fmla="*/ 20 w 26"/>
                  <a:gd name="T9" fmla="*/ 17 h 42"/>
                  <a:gd name="T10" fmla="*/ 26 w 26"/>
                  <a:gd name="T11" fmla="*/ 28 h 42"/>
                  <a:gd name="T12" fmla="*/ 11 w 26"/>
                  <a:gd name="T13" fmla="*/ 42 h 42"/>
                  <a:gd name="T14" fmla="*/ 0 w 26"/>
                  <a:gd name="T15" fmla="*/ 40 h 42"/>
                  <a:gd name="T16" fmla="*/ 2 w 26"/>
                  <a:gd name="T17" fmla="*/ 35 h 42"/>
                  <a:gd name="T18" fmla="*/ 11 w 26"/>
                  <a:gd name="T19" fmla="*/ 38 h 42"/>
                  <a:gd name="T20" fmla="*/ 21 w 26"/>
                  <a:gd name="T21" fmla="*/ 29 h 42"/>
                  <a:gd name="T22" fmla="*/ 9 w 26"/>
                  <a:gd name="T23" fmla="*/ 19 h 42"/>
                  <a:gd name="T24" fmla="*/ 3 w 26"/>
                  <a:gd name="T25" fmla="*/ 20 h 42"/>
                  <a:gd name="T26" fmla="*/ 6 w 26"/>
                  <a:gd name="T27" fmla="*/ 0 h 42"/>
                  <a:gd name="T28" fmla="*/ 26 w 26"/>
                  <a:gd name="T29" fmla="*/ 0 h 42"/>
                  <a:gd name="T30" fmla="*/ 26 w 26"/>
                  <a:gd name="T31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42">
                    <a:moveTo>
                      <a:pt x="26" y="4"/>
                    </a:moveTo>
                    <a:lnTo>
                      <a:pt x="10" y="4"/>
                    </a:lnTo>
                    <a:lnTo>
                      <a:pt x="8" y="15"/>
                    </a:lnTo>
                    <a:cubicBezTo>
                      <a:pt x="9" y="15"/>
                      <a:pt x="10" y="15"/>
                      <a:pt x="11" y="15"/>
                    </a:cubicBezTo>
                    <a:cubicBezTo>
                      <a:pt x="15" y="15"/>
                      <a:pt x="18" y="16"/>
                      <a:pt x="20" y="17"/>
                    </a:cubicBezTo>
                    <a:cubicBezTo>
                      <a:pt x="24" y="19"/>
                      <a:pt x="26" y="23"/>
                      <a:pt x="26" y="28"/>
                    </a:cubicBezTo>
                    <a:cubicBezTo>
                      <a:pt x="26" y="36"/>
                      <a:pt x="20" y="42"/>
                      <a:pt x="11" y="42"/>
                    </a:cubicBezTo>
                    <a:cubicBezTo>
                      <a:pt x="6" y="42"/>
                      <a:pt x="2" y="41"/>
                      <a:pt x="0" y="40"/>
                    </a:cubicBezTo>
                    <a:lnTo>
                      <a:pt x="2" y="35"/>
                    </a:lnTo>
                    <a:cubicBezTo>
                      <a:pt x="4" y="36"/>
                      <a:pt x="7" y="38"/>
                      <a:pt x="11" y="38"/>
                    </a:cubicBezTo>
                    <a:cubicBezTo>
                      <a:pt x="16" y="38"/>
                      <a:pt x="21" y="34"/>
                      <a:pt x="21" y="29"/>
                    </a:cubicBezTo>
                    <a:cubicBezTo>
                      <a:pt x="21" y="23"/>
                      <a:pt x="17" y="19"/>
                      <a:pt x="9" y="19"/>
                    </a:cubicBezTo>
                    <a:cubicBezTo>
                      <a:pt x="6" y="19"/>
                      <a:pt x="4" y="19"/>
                      <a:pt x="3" y="20"/>
                    </a:cubicBezTo>
                    <a:lnTo>
                      <a:pt x="6" y="0"/>
                    </a:lnTo>
                    <a:lnTo>
                      <a:pt x="26" y="0"/>
                    </a:lnTo>
                    <a:lnTo>
                      <a:pt x="26" y="4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17187">
                <a:extLst>
                  <a:ext uri="{FF2B5EF4-FFF2-40B4-BE49-F238E27FC236}">
                    <a16:creationId xmlns:a16="http://schemas.microsoft.com/office/drawing/2014/main" xmlns="" id="{56339C8F-434F-4888-93E5-1A38D95FD3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" y="3209"/>
                <a:ext cx="3" cy="4"/>
              </a:xfrm>
              <a:custGeom>
                <a:avLst/>
                <a:gdLst>
                  <a:gd name="T0" fmla="*/ 6 w 29"/>
                  <a:gd name="T1" fmla="*/ 22 h 43"/>
                  <a:gd name="T2" fmla="*/ 14 w 29"/>
                  <a:gd name="T3" fmla="*/ 39 h 43"/>
                  <a:gd name="T4" fmla="*/ 23 w 29"/>
                  <a:gd name="T5" fmla="*/ 21 h 43"/>
                  <a:gd name="T6" fmla="*/ 14 w 29"/>
                  <a:gd name="T7" fmla="*/ 4 h 43"/>
                  <a:gd name="T8" fmla="*/ 6 w 29"/>
                  <a:gd name="T9" fmla="*/ 22 h 43"/>
                  <a:gd name="T10" fmla="*/ 29 w 29"/>
                  <a:gd name="T11" fmla="*/ 21 h 43"/>
                  <a:gd name="T12" fmla="*/ 14 w 29"/>
                  <a:gd name="T13" fmla="*/ 43 h 43"/>
                  <a:gd name="T14" fmla="*/ 0 w 29"/>
                  <a:gd name="T15" fmla="*/ 22 h 43"/>
                  <a:gd name="T16" fmla="*/ 15 w 29"/>
                  <a:gd name="T17" fmla="*/ 0 h 43"/>
                  <a:gd name="T18" fmla="*/ 29 w 29"/>
                  <a:gd name="T19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3">
                    <a:moveTo>
                      <a:pt x="6" y="22"/>
                    </a:moveTo>
                    <a:cubicBezTo>
                      <a:pt x="6" y="33"/>
                      <a:pt x="9" y="39"/>
                      <a:pt x="14" y="39"/>
                    </a:cubicBezTo>
                    <a:cubicBezTo>
                      <a:pt x="20" y="39"/>
                      <a:pt x="23" y="32"/>
                      <a:pt x="23" y="21"/>
                    </a:cubicBezTo>
                    <a:cubicBezTo>
                      <a:pt x="23" y="11"/>
                      <a:pt x="20" y="4"/>
                      <a:pt x="14" y="4"/>
                    </a:cubicBezTo>
                    <a:cubicBezTo>
                      <a:pt x="9" y="4"/>
                      <a:pt x="6" y="10"/>
                      <a:pt x="6" y="22"/>
                    </a:cubicBezTo>
                    <a:close/>
                    <a:moveTo>
                      <a:pt x="29" y="21"/>
                    </a:moveTo>
                    <a:cubicBezTo>
                      <a:pt x="29" y="35"/>
                      <a:pt x="23" y="43"/>
                      <a:pt x="14" y="43"/>
                    </a:cubicBezTo>
                    <a:cubicBezTo>
                      <a:pt x="6" y="43"/>
                      <a:pt x="0" y="36"/>
                      <a:pt x="0" y="22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24" y="0"/>
                      <a:pt x="29" y="8"/>
                      <a:pt x="29" y="21"/>
                    </a:cubicBez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Freeform 17188">
                <a:extLst>
                  <a:ext uri="{FF2B5EF4-FFF2-40B4-BE49-F238E27FC236}">
                    <a16:creationId xmlns:a16="http://schemas.microsoft.com/office/drawing/2014/main" xmlns="" id="{2AE6E43E-1F41-4C41-A659-FF2978E5D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8" y="3188"/>
                <a:ext cx="3" cy="4"/>
              </a:xfrm>
              <a:custGeom>
                <a:avLst/>
                <a:gdLst>
                  <a:gd name="T0" fmla="*/ 23 w 29"/>
                  <a:gd name="T1" fmla="*/ 29 h 44"/>
                  <a:gd name="T2" fmla="*/ 14 w 29"/>
                  <a:gd name="T3" fmla="*/ 19 h 44"/>
                  <a:gd name="T4" fmla="*/ 6 w 29"/>
                  <a:gd name="T5" fmla="*/ 25 h 44"/>
                  <a:gd name="T6" fmla="*/ 5 w 29"/>
                  <a:gd name="T7" fmla="*/ 27 h 44"/>
                  <a:gd name="T8" fmla="*/ 15 w 29"/>
                  <a:gd name="T9" fmla="*/ 39 h 44"/>
                  <a:gd name="T10" fmla="*/ 23 w 29"/>
                  <a:gd name="T11" fmla="*/ 29 h 44"/>
                  <a:gd name="T12" fmla="*/ 25 w 29"/>
                  <a:gd name="T13" fmla="*/ 5 h 44"/>
                  <a:gd name="T14" fmla="*/ 20 w 29"/>
                  <a:gd name="T15" fmla="*/ 5 h 44"/>
                  <a:gd name="T16" fmla="*/ 6 w 29"/>
                  <a:gd name="T17" fmla="*/ 20 h 44"/>
                  <a:gd name="T18" fmla="*/ 6 w 29"/>
                  <a:gd name="T19" fmla="*/ 20 h 44"/>
                  <a:gd name="T20" fmla="*/ 16 w 29"/>
                  <a:gd name="T21" fmla="*/ 15 h 44"/>
                  <a:gd name="T22" fmla="*/ 29 w 29"/>
                  <a:gd name="T23" fmla="*/ 29 h 44"/>
                  <a:gd name="T24" fmla="*/ 15 w 29"/>
                  <a:gd name="T25" fmla="*/ 44 h 44"/>
                  <a:gd name="T26" fmla="*/ 0 w 29"/>
                  <a:gd name="T27" fmla="*/ 26 h 44"/>
                  <a:gd name="T28" fmla="*/ 7 w 29"/>
                  <a:gd name="T29" fmla="*/ 7 h 44"/>
                  <a:gd name="T30" fmla="*/ 20 w 29"/>
                  <a:gd name="T31" fmla="*/ 1 h 44"/>
                  <a:gd name="T32" fmla="*/ 25 w 29"/>
                  <a:gd name="T33" fmla="*/ 0 h 44"/>
                  <a:gd name="T34" fmla="*/ 25 w 29"/>
                  <a:gd name="T35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44">
                    <a:moveTo>
                      <a:pt x="23" y="29"/>
                    </a:moveTo>
                    <a:cubicBezTo>
                      <a:pt x="23" y="23"/>
                      <a:pt x="20" y="19"/>
                      <a:pt x="14" y="19"/>
                    </a:cubicBezTo>
                    <a:cubicBezTo>
                      <a:pt x="11" y="19"/>
                      <a:pt x="8" y="22"/>
                      <a:pt x="6" y="25"/>
                    </a:cubicBezTo>
                    <a:lnTo>
                      <a:pt x="5" y="27"/>
                    </a:lnTo>
                    <a:cubicBezTo>
                      <a:pt x="6" y="34"/>
                      <a:pt x="9" y="39"/>
                      <a:pt x="15" y="39"/>
                    </a:cubicBezTo>
                    <a:cubicBezTo>
                      <a:pt x="20" y="39"/>
                      <a:pt x="23" y="35"/>
                      <a:pt x="23" y="29"/>
                    </a:cubicBezTo>
                    <a:close/>
                    <a:moveTo>
                      <a:pt x="25" y="5"/>
                    </a:moveTo>
                    <a:cubicBezTo>
                      <a:pt x="23" y="5"/>
                      <a:pt x="22" y="5"/>
                      <a:pt x="20" y="5"/>
                    </a:cubicBezTo>
                    <a:cubicBezTo>
                      <a:pt x="11" y="7"/>
                      <a:pt x="7" y="13"/>
                      <a:pt x="6" y="20"/>
                    </a:cubicBezTo>
                    <a:lnTo>
                      <a:pt x="6" y="20"/>
                    </a:lnTo>
                    <a:cubicBezTo>
                      <a:pt x="8" y="17"/>
                      <a:pt x="11" y="15"/>
                      <a:pt x="16" y="15"/>
                    </a:cubicBezTo>
                    <a:cubicBezTo>
                      <a:pt x="23" y="15"/>
                      <a:pt x="29" y="21"/>
                      <a:pt x="29" y="29"/>
                    </a:cubicBezTo>
                    <a:cubicBezTo>
                      <a:pt x="29" y="36"/>
                      <a:pt x="23" y="44"/>
                      <a:pt x="15" y="44"/>
                    </a:cubicBezTo>
                    <a:cubicBezTo>
                      <a:pt x="6" y="44"/>
                      <a:pt x="0" y="37"/>
                      <a:pt x="0" y="26"/>
                    </a:cubicBezTo>
                    <a:cubicBezTo>
                      <a:pt x="0" y="17"/>
                      <a:pt x="3" y="11"/>
                      <a:pt x="7" y="7"/>
                    </a:cubicBezTo>
                    <a:cubicBezTo>
                      <a:pt x="10" y="3"/>
                      <a:pt x="15" y="1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lnTo>
                      <a:pt x="25" y="5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17189">
                <a:extLst>
                  <a:ext uri="{FF2B5EF4-FFF2-40B4-BE49-F238E27FC236}">
                    <a16:creationId xmlns:a16="http://schemas.microsoft.com/office/drawing/2014/main" xmlns="" id="{683BD512-0FA7-4E71-8A08-5452113DCE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" y="3188"/>
                <a:ext cx="3" cy="4"/>
              </a:xfrm>
              <a:custGeom>
                <a:avLst/>
                <a:gdLst>
                  <a:gd name="T0" fmla="*/ 6 w 29"/>
                  <a:gd name="T1" fmla="*/ 22 h 44"/>
                  <a:gd name="T2" fmla="*/ 14 w 29"/>
                  <a:gd name="T3" fmla="*/ 39 h 44"/>
                  <a:gd name="T4" fmla="*/ 23 w 29"/>
                  <a:gd name="T5" fmla="*/ 22 h 44"/>
                  <a:gd name="T6" fmla="*/ 14 w 29"/>
                  <a:gd name="T7" fmla="*/ 5 h 44"/>
                  <a:gd name="T8" fmla="*/ 6 w 29"/>
                  <a:gd name="T9" fmla="*/ 22 h 44"/>
                  <a:gd name="T10" fmla="*/ 29 w 29"/>
                  <a:gd name="T11" fmla="*/ 21 h 44"/>
                  <a:gd name="T12" fmla="*/ 14 w 29"/>
                  <a:gd name="T13" fmla="*/ 44 h 44"/>
                  <a:gd name="T14" fmla="*/ 0 w 29"/>
                  <a:gd name="T15" fmla="*/ 22 h 44"/>
                  <a:gd name="T16" fmla="*/ 15 w 29"/>
                  <a:gd name="T17" fmla="*/ 0 h 44"/>
                  <a:gd name="T18" fmla="*/ 29 w 29"/>
                  <a:gd name="T1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4">
                    <a:moveTo>
                      <a:pt x="6" y="22"/>
                    </a:moveTo>
                    <a:cubicBezTo>
                      <a:pt x="6" y="33"/>
                      <a:pt x="9" y="39"/>
                      <a:pt x="14" y="39"/>
                    </a:cubicBezTo>
                    <a:cubicBezTo>
                      <a:pt x="20" y="39"/>
                      <a:pt x="23" y="32"/>
                      <a:pt x="23" y="22"/>
                    </a:cubicBezTo>
                    <a:cubicBezTo>
                      <a:pt x="23" y="11"/>
                      <a:pt x="20" y="5"/>
                      <a:pt x="14" y="5"/>
                    </a:cubicBezTo>
                    <a:cubicBezTo>
                      <a:pt x="9" y="5"/>
                      <a:pt x="6" y="11"/>
                      <a:pt x="6" y="22"/>
                    </a:cubicBezTo>
                    <a:close/>
                    <a:moveTo>
                      <a:pt x="29" y="21"/>
                    </a:moveTo>
                    <a:cubicBezTo>
                      <a:pt x="29" y="36"/>
                      <a:pt x="23" y="44"/>
                      <a:pt x="14" y="44"/>
                    </a:cubicBezTo>
                    <a:cubicBezTo>
                      <a:pt x="6" y="44"/>
                      <a:pt x="0" y="36"/>
                      <a:pt x="0" y="22"/>
                    </a:cubicBezTo>
                    <a:cubicBezTo>
                      <a:pt x="0" y="8"/>
                      <a:pt x="6" y="0"/>
                      <a:pt x="15" y="0"/>
                    </a:cubicBezTo>
                    <a:cubicBezTo>
                      <a:pt x="24" y="0"/>
                      <a:pt x="29" y="8"/>
                      <a:pt x="29" y="21"/>
                    </a:cubicBez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Freeform 17190">
                <a:extLst>
                  <a:ext uri="{FF2B5EF4-FFF2-40B4-BE49-F238E27FC236}">
                    <a16:creationId xmlns:a16="http://schemas.microsoft.com/office/drawing/2014/main" xmlns="" id="{DC209DE4-E36C-455F-9D10-71408C47F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3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0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3 h 3"/>
                  <a:gd name="T14" fmla="*/ 0 w 1"/>
                  <a:gd name="T15" fmla="*/ 3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17191">
                <a:extLst>
                  <a:ext uri="{FF2B5EF4-FFF2-40B4-BE49-F238E27FC236}">
                    <a16:creationId xmlns:a16="http://schemas.microsoft.com/office/drawing/2014/main" xmlns="" id="{A8DE357D-2D77-4077-9E84-058367E73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310"/>
                <a:ext cx="3" cy="3"/>
              </a:xfrm>
              <a:custGeom>
                <a:avLst/>
                <a:gdLst>
                  <a:gd name="T0" fmla="*/ 0 w 24"/>
                  <a:gd name="T1" fmla="*/ 37 h 37"/>
                  <a:gd name="T2" fmla="*/ 0 w 24"/>
                  <a:gd name="T3" fmla="*/ 34 h 37"/>
                  <a:gd name="T4" fmla="*/ 4 w 24"/>
                  <a:gd name="T5" fmla="*/ 31 h 37"/>
                  <a:gd name="T6" fmla="*/ 18 w 24"/>
                  <a:gd name="T7" fmla="*/ 11 h 37"/>
                  <a:gd name="T8" fmla="*/ 10 w 24"/>
                  <a:gd name="T9" fmla="*/ 4 h 37"/>
                  <a:gd name="T10" fmla="*/ 3 w 24"/>
                  <a:gd name="T11" fmla="*/ 7 h 37"/>
                  <a:gd name="T12" fmla="*/ 1 w 24"/>
                  <a:gd name="T13" fmla="*/ 4 h 37"/>
                  <a:gd name="T14" fmla="*/ 11 w 24"/>
                  <a:gd name="T15" fmla="*/ 0 h 37"/>
                  <a:gd name="T16" fmla="*/ 23 w 24"/>
                  <a:gd name="T17" fmla="*/ 11 h 37"/>
                  <a:gd name="T18" fmla="*/ 10 w 24"/>
                  <a:gd name="T19" fmla="*/ 31 h 37"/>
                  <a:gd name="T20" fmla="*/ 7 w 24"/>
                  <a:gd name="T21" fmla="*/ 33 h 37"/>
                  <a:gd name="T22" fmla="*/ 7 w 24"/>
                  <a:gd name="T23" fmla="*/ 33 h 37"/>
                  <a:gd name="T24" fmla="*/ 24 w 24"/>
                  <a:gd name="T25" fmla="*/ 33 h 37"/>
                  <a:gd name="T26" fmla="*/ 24 w 24"/>
                  <a:gd name="T27" fmla="*/ 37 h 37"/>
                  <a:gd name="T28" fmla="*/ 0 w 24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0" y="37"/>
                    </a:moveTo>
                    <a:lnTo>
                      <a:pt x="0" y="34"/>
                    </a:lnTo>
                    <a:lnTo>
                      <a:pt x="4" y="31"/>
                    </a:lnTo>
                    <a:cubicBezTo>
                      <a:pt x="13" y="22"/>
                      <a:pt x="17" y="17"/>
                      <a:pt x="18" y="11"/>
                    </a:cubicBezTo>
                    <a:cubicBezTo>
                      <a:pt x="18" y="8"/>
                      <a:pt x="16" y="4"/>
                      <a:pt x="10" y="4"/>
                    </a:cubicBezTo>
                    <a:cubicBezTo>
                      <a:pt x="7" y="4"/>
                      <a:pt x="4" y="6"/>
                      <a:pt x="3" y="7"/>
                    </a:cubicBezTo>
                    <a:lnTo>
                      <a:pt x="1" y="4"/>
                    </a:lnTo>
                    <a:cubicBezTo>
                      <a:pt x="3" y="2"/>
                      <a:pt x="7" y="0"/>
                      <a:pt x="11" y="0"/>
                    </a:cubicBezTo>
                    <a:cubicBezTo>
                      <a:pt x="19" y="0"/>
                      <a:pt x="23" y="6"/>
                      <a:pt x="23" y="11"/>
                    </a:cubicBezTo>
                    <a:cubicBezTo>
                      <a:pt x="23" y="18"/>
                      <a:pt x="18" y="23"/>
                      <a:pt x="10" y="31"/>
                    </a:cubicBezTo>
                    <a:lnTo>
                      <a:pt x="7" y="33"/>
                    </a:lnTo>
                    <a:lnTo>
                      <a:pt x="7" y="33"/>
                    </a:lnTo>
                    <a:lnTo>
                      <a:pt x="24" y="33"/>
                    </a:lnTo>
                    <a:lnTo>
                      <a:pt x="24" y="37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17192">
                <a:extLst>
                  <a:ext uri="{FF2B5EF4-FFF2-40B4-BE49-F238E27FC236}">
                    <a16:creationId xmlns:a16="http://schemas.microsoft.com/office/drawing/2014/main" xmlns="" id="{23C51136-8510-4321-9068-78D046616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3310"/>
                <a:ext cx="2" cy="3"/>
              </a:xfrm>
              <a:custGeom>
                <a:avLst/>
                <a:gdLst>
                  <a:gd name="T0" fmla="*/ 1 w 23"/>
                  <a:gd name="T1" fmla="*/ 32 h 38"/>
                  <a:gd name="T2" fmla="*/ 9 w 23"/>
                  <a:gd name="T3" fmla="*/ 34 h 38"/>
                  <a:gd name="T4" fmla="*/ 17 w 23"/>
                  <a:gd name="T5" fmla="*/ 27 h 38"/>
                  <a:gd name="T6" fmla="*/ 8 w 23"/>
                  <a:gd name="T7" fmla="*/ 19 h 38"/>
                  <a:gd name="T8" fmla="*/ 5 w 23"/>
                  <a:gd name="T9" fmla="*/ 19 h 38"/>
                  <a:gd name="T10" fmla="*/ 5 w 23"/>
                  <a:gd name="T11" fmla="*/ 16 h 38"/>
                  <a:gd name="T12" fmla="*/ 8 w 23"/>
                  <a:gd name="T13" fmla="*/ 16 h 38"/>
                  <a:gd name="T14" fmla="*/ 16 w 23"/>
                  <a:gd name="T15" fmla="*/ 10 h 38"/>
                  <a:gd name="T16" fmla="*/ 10 w 23"/>
                  <a:gd name="T17" fmla="*/ 4 h 38"/>
                  <a:gd name="T18" fmla="*/ 2 w 23"/>
                  <a:gd name="T19" fmla="*/ 6 h 38"/>
                  <a:gd name="T20" fmla="*/ 1 w 23"/>
                  <a:gd name="T21" fmla="*/ 3 h 38"/>
                  <a:gd name="T22" fmla="*/ 11 w 23"/>
                  <a:gd name="T23" fmla="*/ 0 h 38"/>
                  <a:gd name="T24" fmla="*/ 21 w 23"/>
                  <a:gd name="T25" fmla="*/ 9 h 38"/>
                  <a:gd name="T26" fmla="*/ 14 w 23"/>
                  <a:gd name="T27" fmla="*/ 17 h 38"/>
                  <a:gd name="T28" fmla="*/ 14 w 23"/>
                  <a:gd name="T29" fmla="*/ 17 h 38"/>
                  <a:gd name="T30" fmla="*/ 23 w 23"/>
                  <a:gd name="T31" fmla="*/ 27 h 38"/>
                  <a:gd name="T32" fmla="*/ 9 w 23"/>
                  <a:gd name="T33" fmla="*/ 38 h 38"/>
                  <a:gd name="T34" fmla="*/ 0 w 23"/>
                  <a:gd name="T35" fmla="*/ 35 h 38"/>
                  <a:gd name="T36" fmla="*/ 1 w 23"/>
                  <a:gd name="T3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8">
                    <a:moveTo>
                      <a:pt x="1" y="32"/>
                    </a:moveTo>
                    <a:cubicBezTo>
                      <a:pt x="2" y="33"/>
                      <a:pt x="6" y="34"/>
                      <a:pt x="9" y="34"/>
                    </a:cubicBezTo>
                    <a:cubicBezTo>
                      <a:pt x="15" y="34"/>
                      <a:pt x="17" y="30"/>
                      <a:pt x="17" y="27"/>
                    </a:cubicBezTo>
                    <a:cubicBezTo>
                      <a:pt x="17" y="22"/>
                      <a:pt x="13" y="19"/>
                      <a:pt x="8" y="19"/>
                    </a:cubicBezTo>
                    <a:lnTo>
                      <a:pt x="5" y="19"/>
                    </a:lnTo>
                    <a:lnTo>
                      <a:pt x="5" y="16"/>
                    </a:lnTo>
                    <a:lnTo>
                      <a:pt x="8" y="16"/>
                    </a:lnTo>
                    <a:cubicBezTo>
                      <a:pt x="12" y="16"/>
                      <a:pt x="16" y="14"/>
                      <a:pt x="16" y="10"/>
                    </a:cubicBezTo>
                    <a:cubicBezTo>
                      <a:pt x="16" y="7"/>
                      <a:pt x="14" y="4"/>
                      <a:pt x="10" y="4"/>
                    </a:cubicBezTo>
                    <a:cubicBezTo>
                      <a:pt x="7" y="4"/>
                      <a:pt x="4" y="5"/>
                      <a:pt x="2" y="6"/>
                    </a:cubicBezTo>
                    <a:lnTo>
                      <a:pt x="1" y="3"/>
                    </a:lnTo>
                    <a:cubicBezTo>
                      <a:pt x="3" y="1"/>
                      <a:pt x="7" y="0"/>
                      <a:pt x="11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13"/>
                      <a:pt x="19" y="16"/>
                      <a:pt x="14" y="17"/>
                    </a:cubicBezTo>
                    <a:lnTo>
                      <a:pt x="14" y="17"/>
                    </a:lnTo>
                    <a:cubicBezTo>
                      <a:pt x="19" y="18"/>
                      <a:pt x="23" y="22"/>
                      <a:pt x="23" y="27"/>
                    </a:cubicBezTo>
                    <a:cubicBezTo>
                      <a:pt x="23" y="33"/>
                      <a:pt x="18" y="38"/>
                      <a:pt x="9" y="38"/>
                    </a:cubicBezTo>
                    <a:cubicBezTo>
                      <a:pt x="5" y="38"/>
                      <a:pt x="1" y="37"/>
                      <a:pt x="0" y="35"/>
                    </a:cubicBezTo>
                    <a:lnTo>
                      <a:pt x="1" y="32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5" name="Freeform 17193">
                <a:extLst>
                  <a:ext uri="{FF2B5EF4-FFF2-40B4-BE49-F238E27FC236}">
                    <a16:creationId xmlns:a16="http://schemas.microsoft.com/office/drawing/2014/main" xmlns="" id="{3B3B945B-01F1-4555-B4DC-EB4FAFFC49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8" y="3310"/>
                <a:ext cx="3" cy="3"/>
              </a:xfrm>
              <a:custGeom>
                <a:avLst/>
                <a:gdLst>
                  <a:gd name="T0" fmla="*/ 17 w 26"/>
                  <a:gd name="T1" fmla="*/ 22 h 36"/>
                  <a:gd name="T2" fmla="*/ 17 w 26"/>
                  <a:gd name="T3" fmla="*/ 10 h 36"/>
                  <a:gd name="T4" fmla="*/ 17 w 26"/>
                  <a:gd name="T5" fmla="*/ 4 h 36"/>
                  <a:gd name="T6" fmla="*/ 17 w 26"/>
                  <a:gd name="T7" fmla="*/ 4 h 36"/>
                  <a:gd name="T8" fmla="*/ 14 w 26"/>
                  <a:gd name="T9" fmla="*/ 10 h 36"/>
                  <a:gd name="T10" fmla="*/ 5 w 26"/>
                  <a:gd name="T11" fmla="*/ 22 h 36"/>
                  <a:gd name="T12" fmla="*/ 5 w 26"/>
                  <a:gd name="T13" fmla="*/ 22 h 36"/>
                  <a:gd name="T14" fmla="*/ 17 w 26"/>
                  <a:gd name="T15" fmla="*/ 22 h 36"/>
                  <a:gd name="T16" fmla="*/ 17 w 26"/>
                  <a:gd name="T17" fmla="*/ 36 h 36"/>
                  <a:gd name="T18" fmla="*/ 17 w 26"/>
                  <a:gd name="T19" fmla="*/ 26 h 36"/>
                  <a:gd name="T20" fmla="*/ 0 w 26"/>
                  <a:gd name="T21" fmla="*/ 26 h 36"/>
                  <a:gd name="T22" fmla="*/ 0 w 26"/>
                  <a:gd name="T23" fmla="*/ 23 h 36"/>
                  <a:gd name="T24" fmla="*/ 16 w 26"/>
                  <a:gd name="T25" fmla="*/ 0 h 36"/>
                  <a:gd name="T26" fmla="*/ 21 w 26"/>
                  <a:gd name="T27" fmla="*/ 0 h 36"/>
                  <a:gd name="T28" fmla="*/ 21 w 26"/>
                  <a:gd name="T29" fmla="*/ 22 h 36"/>
                  <a:gd name="T30" fmla="*/ 26 w 26"/>
                  <a:gd name="T31" fmla="*/ 22 h 36"/>
                  <a:gd name="T32" fmla="*/ 26 w 26"/>
                  <a:gd name="T33" fmla="*/ 26 h 36"/>
                  <a:gd name="T34" fmla="*/ 21 w 26"/>
                  <a:gd name="T35" fmla="*/ 26 h 36"/>
                  <a:gd name="T36" fmla="*/ 21 w 26"/>
                  <a:gd name="T37" fmla="*/ 36 h 36"/>
                  <a:gd name="T38" fmla="*/ 17 w 26"/>
                  <a:gd name="T3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6">
                    <a:moveTo>
                      <a:pt x="17" y="22"/>
                    </a:moveTo>
                    <a:lnTo>
                      <a:pt x="17" y="10"/>
                    </a:lnTo>
                    <a:cubicBezTo>
                      <a:pt x="17" y="8"/>
                      <a:pt x="17" y="6"/>
                      <a:pt x="17" y="4"/>
                    </a:cubicBezTo>
                    <a:lnTo>
                      <a:pt x="17" y="4"/>
                    </a:lnTo>
                    <a:cubicBezTo>
                      <a:pt x="15" y="7"/>
                      <a:pt x="15" y="8"/>
                      <a:pt x="14" y="10"/>
                    </a:cubicBezTo>
                    <a:lnTo>
                      <a:pt x="5" y="22"/>
                    </a:lnTo>
                    <a:lnTo>
                      <a:pt x="5" y="22"/>
                    </a:lnTo>
                    <a:lnTo>
                      <a:pt x="17" y="22"/>
                    </a:lnTo>
                    <a:close/>
                    <a:moveTo>
                      <a:pt x="17" y="36"/>
                    </a:moveTo>
                    <a:lnTo>
                      <a:pt x="17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22"/>
                    </a:lnTo>
                    <a:lnTo>
                      <a:pt x="26" y="22"/>
                    </a:lnTo>
                    <a:lnTo>
                      <a:pt x="26" y="26"/>
                    </a:lnTo>
                    <a:lnTo>
                      <a:pt x="21" y="26"/>
                    </a:lnTo>
                    <a:lnTo>
                      <a:pt x="21" y="36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6" name="Freeform 17194">
                <a:extLst>
                  <a:ext uri="{FF2B5EF4-FFF2-40B4-BE49-F238E27FC236}">
                    <a16:creationId xmlns:a16="http://schemas.microsoft.com/office/drawing/2014/main" xmlns="" id="{6C19E06F-0213-4B9D-8553-0E73E6C9C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3310"/>
                <a:ext cx="2" cy="3"/>
              </a:xfrm>
              <a:custGeom>
                <a:avLst/>
                <a:gdLst>
                  <a:gd name="T0" fmla="*/ 22 w 22"/>
                  <a:gd name="T1" fmla="*/ 4 h 37"/>
                  <a:gd name="T2" fmla="*/ 8 w 22"/>
                  <a:gd name="T3" fmla="*/ 4 h 37"/>
                  <a:gd name="T4" fmla="*/ 6 w 22"/>
                  <a:gd name="T5" fmla="*/ 13 h 37"/>
                  <a:gd name="T6" fmla="*/ 9 w 22"/>
                  <a:gd name="T7" fmla="*/ 13 h 37"/>
                  <a:gd name="T8" fmla="*/ 17 w 22"/>
                  <a:gd name="T9" fmla="*/ 15 h 37"/>
                  <a:gd name="T10" fmla="*/ 22 w 22"/>
                  <a:gd name="T11" fmla="*/ 24 h 37"/>
                  <a:gd name="T12" fmla="*/ 9 w 22"/>
                  <a:gd name="T13" fmla="*/ 37 h 37"/>
                  <a:gd name="T14" fmla="*/ 0 w 22"/>
                  <a:gd name="T15" fmla="*/ 35 h 37"/>
                  <a:gd name="T16" fmla="*/ 1 w 22"/>
                  <a:gd name="T17" fmla="*/ 31 h 37"/>
                  <a:gd name="T18" fmla="*/ 9 w 22"/>
                  <a:gd name="T19" fmla="*/ 33 h 37"/>
                  <a:gd name="T20" fmla="*/ 17 w 22"/>
                  <a:gd name="T21" fmla="*/ 25 h 37"/>
                  <a:gd name="T22" fmla="*/ 7 w 22"/>
                  <a:gd name="T23" fmla="*/ 17 h 37"/>
                  <a:gd name="T24" fmla="*/ 2 w 22"/>
                  <a:gd name="T25" fmla="*/ 17 h 37"/>
                  <a:gd name="T26" fmla="*/ 4 w 22"/>
                  <a:gd name="T27" fmla="*/ 0 h 37"/>
                  <a:gd name="T28" fmla="*/ 22 w 22"/>
                  <a:gd name="T29" fmla="*/ 0 h 37"/>
                  <a:gd name="T30" fmla="*/ 22 w 22"/>
                  <a:gd name="T3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37">
                    <a:moveTo>
                      <a:pt x="22" y="4"/>
                    </a:moveTo>
                    <a:lnTo>
                      <a:pt x="8" y="4"/>
                    </a:lnTo>
                    <a:lnTo>
                      <a:pt x="6" y="13"/>
                    </a:lnTo>
                    <a:lnTo>
                      <a:pt x="9" y="13"/>
                    </a:lnTo>
                    <a:cubicBezTo>
                      <a:pt x="12" y="13"/>
                      <a:pt x="15" y="14"/>
                      <a:pt x="17" y="15"/>
                    </a:cubicBezTo>
                    <a:cubicBezTo>
                      <a:pt x="20" y="17"/>
                      <a:pt x="22" y="20"/>
                      <a:pt x="22" y="24"/>
                    </a:cubicBezTo>
                    <a:cubicBezTo>
                      <a:pt x="22" y="32"/>
                      <a:pt x="17" y="37"/>
                      <a:pt x="9" y="37"/>
                    </a:cubicBezTo>
                    <a:cubicBezTo>
                      <a:pt x="5" y="37"/>
                      <a:pt x="1" y="36"/>
                      <a:pt x="0" y="35"/>
                    </a:cubicBezTo>
                    <a:lnTo>
                      <a:pt x="1" y="31"/>
                    </a:lnTo>
                    <a:cubicBezTo>
                      <a:pt x="2" y="32"/>
                      <a:pt x="5" y="33"/>
                      <a:pt x="9" y="33"/>
                    </a:cubicBezTo>
                    <a:cubicBezTo>
                      <a:pt x="13" y="33"/>
                      <a:pt x="17" y="30"/>
                      <a:pt x="17" y="25"/>
                    </a:cubicBezTo>
                    <a:cubicBezTo>
                      <a:pt x="17" y="20"/>
                      <a:pt x="14" y="17"/>
                      <a:pt x="7" y="17"/>
                    </a:cubicBezTo>
                    <a:cubicBezTo>
                      <a:pt x="5" y="17"/>
                      <a:pt x="3" y="17"/>
                      <a:pt x="2" y="17"/>
                    </a:cubicBezTo>
                    <a:lnTo>
                      <a:pt x="4" y="0"/>
                    </a:lnTo>
                    <a:lnTo>
                      <a:pt x="22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7" name="Freeform 17195">
                <a:extLst>
                  <a:ext uri="{FF2B5EF4-FFF2-40B4-BE49-F238E27FC236}">
                    <a16:creationId xmlns:a16="http://schemas.microsoft.com/office/drawing/2014/main" xmlns="" id="{04BE3C11-68D6-49CD-8C3A-031037845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8"/>
                <a:ext cx="162" cy="128"/>
              </a:xfrm>
              <a:custGeom>
                <a:avLst/>
                <a:gdLst>
                  <a:gd name="T0" fmla="*/ 0 w 162"/>
                  <a:gd name="T1" fmla="*/ 1 h 128"/>
                  <a:gd name="T2" fmla="*/ 0 w 162"/>
                  <a:gd name="T3" fmla="*/ 1 h 128"/>
                  <a:gd name="T4" fmla="*/ 162 w 162"/>
                  <a:gd name="T5" fmla="*/ 1 h 128"/>
                  <a:gd name="T6" fmla="*/ 162 w 162"/>
                  <a:gd name="T7" fmla="*/ 127 h 128"/>
                  <a:gd name="T8" fmla="*/ 1 w 162"/>
                  <a:gd name="T9" fmla="*/ 127 h 128"/>
                  <a:gd name="T10" fmla="*/ 1 w 162"/>
                  <a:gd name="T11" fmla="*/ 1 h 128"/>
                  <a:gd name="T12" fmla="*/ 0 w 162"/>
                  <a:gd name="T13" fmla="*/ 1 h 128"/>
                  <a:gd name="T14" fmla="*/ 0 w 162"/>
                  <a:gd name="T15" fmla="*/ 1 h 128"/>
                  <a:gd name="T16" fmla="*/ 0 w 162"/>
                  <a:gd name="T17" fmla="*/ 1 h 128"/>
                  <a:gd name="T18" fmla="*/ 0 w 162"/>
                  <a:gd name="T19" fmla="*/ 1 h 128"/>
                  <a:gd name="T20" fmla="*/ 0 w 162"/>
                  <a:gd name="T21" fmla="*/ 128 h 128"/>
                  <a:gd name="T22" fmla="*/ 162 w 162"/>
                  <a:gd name="T23" fmla="*/ 128 h 128"/>
                  <a:gd name="T24" fmla="*/ 162 w 162"/>
                  <a:gd name="T25" fmla="*/ 0 h 128"/>
                  <a:gd name="T26" fmla="*/ 0 w 162"/>
                  <a:gd name="T27" fmla="*/ 0 h 128"/>
                  <a:gd name="T28" fmla="*/ 0 w 162"/>
                  <a:gd name="T29" fmla="*/ 1 h 128"/>
                  <a:gd name="T30" fmla="*/ 0 w 162"/>
                  <a:gd name="T31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128">
                    <a:moveTo>
                      <a:pt x="0" y="1"/>
                    </a:moveTo>
                    <a:lnTo>
                      <a:pt x="0" y="1"/>
                    </a:lnTo>
                    <a:lnTo>
                      <a:pt x="162" y="1"/>
                    </a:lnTo>
                    <a:lnTo>
                      <a:pt x="162" y="127"/>
                    </a:lnTo>
                    <a:lnTo>
                      <a:pt x="1" y="127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28"/>
                    </a:lnTo>
                    <a:lnTo>
                      <a:pt x="162" y="128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8" name="Freeform 17196">
                <a:extLst>
                  <a:ext uri="{FF2B5EF4-FFF2-40B4-BE49-F238E27FC236}">
                    <a16:creationId xmlns:a16="http://schemas.microsoft.com/office/drawing/2014/main" xmlns="" id="{1222D37E-06AB-4537-95D1-639E359FB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284"/>
                <a:ext cx="162" cy="1"/>
              </a:xfrm>
              <a:custGeom>
                <a:avLst/>
                <a:gdLst>
                  <a:gd name="T0" fmla="*/ 0 w 1686"/>
                  <a:gd name="T1" fmla="*/ 4 h 4"/>
                  <a:gd name="T2" fmla="*/ 1686 w 1686"/>
                  <a:gd name="T3" fmla="*/ 4 h 4"/>
                  <a:gd name="T4" fmla="*/ 1686 w 1686"/>
                  <a:gd name="T5" fmla="*/ 0 h 4"/>
                  <a:gd name="T6" fmla="*/ 0 w 168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6" h="4">
                    <a:moveTo>
                      <a:pt x="0" y="4"/>
                    </a:moveTo>
                    <a:lnTo>
                      <a:pt x="1686" y="4"/>
                    </a:lnTo>
                    <a:lnTo>
                      <a:pt x="168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17197">
                <a:extLst>
                  <a:ext uri="{FF2B5EF4-FFF2-40B4-BE49-F238E27FC236}">
                    <a16:creationId xmlns:a16="http://schemas.microsoft.com/office/drawing/2014/main" xmlns="" id="{03E9428C-E439-4FB4-827C-6670BE3A2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263"/>
                <a:ext cx="162" cy="0"/>
              </a:xfrm>
              <a:custGeom>
                <a:avLst/>
                <a:gdLst>
                  <a:gd name="T0" fmla="*/ 0 w 1686"/>
                  <a:gd name="T1" fmla="*/ 4 h 4"/>
                  <a:gd name="T2" fmla="*/ 1686 w 1686"/>
                  <a:gd name="T3" fmla="*/ 4 h 4"/>
                  <a:gd name="T4" fmla="*/ 1686 w 1686"/>
                  <a:gd name="T5" fmla="*/ 0 h 4"/>
                  <a:gd name="T6" fmla="*/ 0 w 168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6" h="4">
                    <a:moveTo>
                      <a:pt x="0" y="4"/>
                    </a:moveTo>
                    <a:lnTo>
                      <a:pt x="1686" y="4"/>
                    </a:lnTo>
                    <a:lnTo>
                      <a:pt x="168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17198">
                <a:extLst>
                  <a:ext uri="{FF2B5EF4-FFF2-40B4-BE49-F238E27FC236}">
                    <a16:creationId xmlns:a16="http://schemas.microsoft.com/office/drawing/2014/main" xmlns="" id="{61A64C40-B3E0-4CA0-84AA-287F01AEB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242"/>
                <a:ext cx="162" cy="0"/>
              </a:xfrm>
              <a:custGeom>
                <a:avLst/>
                <a:gdLst>
                  <a:gd name="T0" fmla="*/ 0 w 1686"/>
                  <a:gd name="T1" fmla="*/ 3 h 3"/>
                  <a:gd name="T2" fmla="*/ 1686 w 1686"/>
                  <a:gd name="T3" fmla="*/ 3 h 3"/>
                  <a:gd name="T4" fmla="*/ 1686 w 1686"/>
                  <a:gd name="T5" fmla="*/ 0 h 3"/>
                  <a:gd name="T6" fmla="*/ 0 w 168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6" h="3">
                    <a:moveTo>
                      <a:pt x="0" y="3"/>
                    </a:moveTo>
                    <a:lnTo>
                      <a:pt x="1686" y="3"/>
                    </a:lnTo>
                    <a:lnTo>
                      <a:pt x="168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17199">
                <a:extLst>
                  <a:ext uri="{FF2B5EF4-FFF2-40B4-BE49-F238E27FC236}">
                    <a16:creationId xmlns:a16="http://schemas.microsoft.com/office/drawing/2014/main" xmlns="" id="{043C7C32-B23A-480C-B540-CD9F64E84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221"/>
                <a:ext cx="162" cy="0"/>
              </a:xfrm>
              <a:custGeom>
                <a:avLst/>
                <a:gdLst>
                  <a:gd name="T0" fmla="*/ 0 w 1686"/>
                  <a:gd name="T1" fmla="*/ 3 h 3"/>
                  <a:gd name="T2" fmla="*/ 1686 w 1686"/>
                  <a:gd name="T3" fmla="*/ 3 h 3"/>
                  <a:gd name="T4" fmla="*/ 1686 w 1686"/>
                  <a:gd name="T5" fmla="*/ 0 h 3"/>
                  <a:gd name="T6" fmla="*/ 0 w 168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6" h="3">
                    <a:moveTo>
                      <a:pt x="0" y="3"/>
                    </a:moveTo>
                    <a:lnTo>
                      <a:pt x="1686" y="3"/>
                    </a:lnTo>
                    <a:lnTo>
                      <a:pt x="168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17200">
                <a:extLst>
                  <a:ext uri="{FF2B5EF4-FFF2-40B4-BE49-F238E27FC236}">
                    <a16:creationId xmlns:a16="http://schemas.microsoft.com/office/drawing/2014/main" xmlns="" id="{00FC556C-8352-4AFD-B602-4848A8F56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200"/>
                <a:ext cx="162" cy="0"/>
              </a:xfrm>
              <a:custGeom>
                <a:avLst/>
                <a:gdLst>
                  <a:gd name="T0" fmla="*/ 0 w 1686"/>
                  <a:gd name="T1" fmla="*/ 3 h 3"/>
                  <a:gd name="T2" fmla="*/ 1686 w 1686"/>
                  <a:gd name="T3" fmla="*/ 3 h 3"/>
                  <a:gd name="T4" fmla="*/ 1686 w 1686"/>
                  <a:gd name="T5" fmla="*/ 0 h 3"/>
                  <a:gd name="T6" fmla="*/ 0 w 168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6" h="3">
                    <a:moveTo>
                      <a:pt x="0" y="3"/>
                    </a:moveTo>
                    <a:lnTo>
                      <a:pt x="1686" y="3"/>
                    </a:lnTo>
                    <a:lnTo>
                      <a:pt x="168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17201">
                <a:extLst>
                  <a:ext uri="{FF2B5EF4-FFF2-40B4-BE49-F238E27FC236}">
                    <a16:creationId xmlns:a16="http://schemas.microsoft.com/office/drawing/2014/main" xmlns="" id="{2B9FDF81-BC69-40BC-BD11-AAD19DD08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3179"/>
                <a:ext cx="1" cy="127"/>
              </a:xfrm>
              <a:custGeom>
                <a:avLst/>
                <a:gdLst>
                  <a:gd name="T0" fmla="*/ 0 w 3"/>
                  <a:gd name="T1" fmla="*/ 0 h 1325"/>
                  <a:gd name="T2" fmla="*/ 0 w 3"/>
                  <a:gd name="T3" fmla="*/ 1325 h 1325"/>
                  <a:gd name="T4" fmla="*/ 3 w 3"/>
                  <a:gd name="T5" fmla="*/ 1325 h 1325"/>
                  <a:gd name="T6" fmla="*/ 3 w 3"/>
                  <a:gd name="T7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325">
                    <a:moveTo>
                      <a:pt x="0" y="0"/>
                    </a:moveTo>
                    <a:lnTo>
                      <a:pt x="0" y="1325"/>
                    </a:lnTo>
                    <a:lnTo>
                      <a:pt x="3" y="132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17202">
                <a:extLst>
                  <a:ext uri="{FF2B5EF4-FFF2-40B4-BE49-F238E27FC236}">
                    <a16:creationId xmlns:a16="http://schemas.microsoft.com/office/drawing/2014/main" xmlns="" id="{8339E50F-2299-4E11-A87C-D81F58214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3179"/>
                <a:ext cx="0" cy="127"/>
              </a:xfrm>
              <a:custGeom>
                <a:avLst/>
                <a:gdLst>
                  <a:gd name="T0" fmla="*/ 0 w 3"/>
                  <a:gd name="T1" fmla="*/ 0 h 1325"/>
                  <a:gd name="T2" fmla="*/ 0 w 3"/>
                  <a:gd name="T3" fmla="*/ 1325 h 1325"/>
                  <a:gd name="T4" fmla="*/ 3 w 3"/>
                  <a:gd name="T5" fmla="*/ 1325 h 1325"/>
                  <a:gd name="T6" fmla="*/ 3 w 3"/>
                  <a:gd name="T7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325">
                    <a:moveTo>
                      <a:pt x="0" y="0"/>
                    </a:moveTo>
                    <a:lnTo>
                      <a:pt x="0" y="1325"/>
                    </a:lnTo>
                    <a:lnTo>
                      <a:pt x="3" y="132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17203">
                <a:extLst>
                  <a:ext uri="{FF2B5EF4-FFF2-40B4-BE49-F238E27FC236}">
                    <a16:creationId xmlns:a16="http://schemas.microsoft.com/office/drawing/2014/main" xmlns="" id="{1F089D8D-B3E7-4E35-92D7-87003CD5E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3179"/>
                <a:ext cx="0" cy="127"/>
              </a:xfrm>
              <a:custGeom>
                <a:avLst/>
                <a:gdLst>
                  <a:gd name="T0" fmla="*/ 0 w 3"/>
                  <a:gd name="T1" fmla="*/ 0 h 1325"/>
                  <a:gd name="T2" fmla="*/ 0 w 3"/>
                  <a:gd name="T3" fmla="*/ 1325 h 1325"/>
                  <a:gd name="T4" fmla="*/ 3 w 3"/>
                  <a:gd name="T5" fmla="*/ 1325 h 1325"/>
                  <a:gd name="T6" fmla="*/ 3 w 3"/>
                  <a:gd name="T7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325">
                    <a:moveTo>
                      <a:pt x="0" y="0"/>
                    </a:moveTo>
                    <a:lnTo>
                      <a:pt x="0" y="1325"/>
                    </a:lnTo>
                    <a:lnTo>
                      <a:pt x="3" y="132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17204">
                <a:extLst>
                  <a:ext uri="{FF2B5EF4-FFF2-40B4-BE49-F238E27FC236}">
                    <a16:creationId xmlns:a16="http://schemas.microsoft.com/office/drawing/2014/main" xmlns="" id="{A40C96B1-46BA-49BE-A914-66F30C869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3179"/>
                <a:ext cx="0" cy="127"/>
              </a:xfrm>
              <a:custGeom>
                <a:avLst/>
                <a:gdLst>
                  <a:gd name="T0" fmla="*/ 0 w 3"/>
                  <a:gd name="T1" fmla="*/ 0 h 1325"/>
                  <a:gd name="T2" fmla="*/ 0 w 3"/>
                  <a:gd name="T3" fmla="*/ 1325 h 1325"/>
                  <a:gd name="T4" fmla="*/ 3 w 3"/>
                  <a:gd name="T5" fmla="*/ 1325 h 1325"/>
                  <a:gd name="T6" fmla="*/ 3 w 3"/>
                  <a:gd name="T7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325">
                    <a:moveTo>
                      <a:pt x="0" y="0"/>
                    </a:moveTo>
                    <a:lnTo>
                      <a:pt x="0" y="1325"/>
                    </a:lnTo>
                    <a:lnTo>
                      <a:pt x="3" y="132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A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Rectangle 17205">
                <a:extLst>
                  <a:ext uri="{FF2B5EF4-FFF2-40B4-BE49-F238E27FC236}">
                    <a16:creationId xmlns:a16="http://schemas.microsoft.com/office/drawing/2014/main" xmlns="" id="{4F83D312-D0E7-48DA-A55E-9432CFD49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3252"/>
                <a:ext cx="7" cy="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Rectangle 17206">
                <a:extLst>
                  <a:ext uri="{FF2B5EF4-FFF2-40B4-BE49-F238E27FC236}">
                    <a16:creationId xmlns:a16="http://schemas.microsoft.com/office/drawing/2014/main" xmlns="" id="{E62F60BE-6CD6-4D17-A21A-FABD41618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252"/>
                <a:ext cx="8" cy="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Rectangle 17207">
                <a:extLst>
                  <a:ext uri="{FF2B5EF4-FFF2-40B4-BE49-F238E27FC236}">
                    <a16:creationId xmlns:a16="http://schemas.microsoft.com/office/drawing/2014/main" xmlns="" id="{D5C3BFD8-D01C-40C9-81D8-A77C620DE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4" y="3252"/>
                <a:ext cx="8" cy="54"/>
              </a:xfrm>
              <a:prstGeom prst="rect">
                <a:avLst/>
              </a:prstGeom>
              <a:solidFill>
                <a:srgbClr val="3B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21" name="Rectangle 17209">
              <a:extLst>
                <a:ext uri="{FF2B5EF4-FFF2-40B4-BE49-F238E27FC236}">
                  <a16:creationId xmlns:a16="http://schemas.microsoft.com/office/drawing/2014/main" xmlns="" id="{72946176-E0E2-4338-935D-142E48E75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5162550"/>
              <a:ext cx="12700" cy="85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Rectangle 17210">
              <a:extLst>
                <a:ext uri="{FF2B5EF4-FFF2-40B4-BE49-F238E27FC236}">
                  <a16:creationId xmlns:a16="http://schemas.microsoft.com/office/drawing/2014/main" xmlns="" id="{9033E844-CCCE-4F5E-8B8B-BB75A3508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788" y="5162550"/>
              <a:ext cx="11112" cy="85725"/>
            </a:xfrm>
            <a:prstGeom prst="rect">
              <a:avLst/>
            </a:prstGeom>
            <a:solidFill>
              <a:srgbClr val="3BB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Rectangle 17211">
              <a:extLst>
                <a:ext uri="{FF2B5EF4-FFF2-40B4-BE49-F238E27FC236}">
                  <a16:creationId xmlns:a16="http://schemas.microsoft.com/office/drawing/2014/main" xmlns="" id="{6645A87D-8984-4D55-B0AA-08D6708EA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00" y="5146675"/>
              <a:ext cx="11112" cy="158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Rectangle 17212">
              <a:extLst>
                <a:ext uri="{FF2B5EF4-FFF2-40B4-BE49-F238E27FC236}">
                  <a16:creationId xmlns:a16="http://schemas.microsoft.com/office/drawing/2014/main" xmlns="" id="{40FE7EE8-9BB6-4700-9F46-FB8DDE169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5095875"/>
              <a:ext cx="12700" cy="666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Rectangle 17213">
              <a:extLst>
                <a:ext uri="{FF2B5EF4-FFF2-40B4-BE49-F238E27FC236}">
                  <a16:creationId xmlns:a16="http://schemas.microsoft.com/office/drawing/2014/main" xmlns="" id="{2431A0DD-C3E5-491F-97B9-FC888198D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5103813"/>
              <a:ext cx="12700" cy="587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Rectangle 17214">
              <a:extLst>
                <a:ext uri="{FF2B5EF4-FFF2-40B4-BE49-F238E27FC236}">
                  <a16:creationId xmlns:a16="http://schemas.microsoft.com/office/drawing/2014/main" xmlns="" id="{6202608B-7B19-4DA8-A84D-01F0AF3A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788" y="5054600"/>
              <a:ext cx="11112" cy="107950"/>
            </a:xfrm>
            <a:prstGeom prst="rect">
              <a:avLst/>
            </a:prstGeom>
            <a:solidFill>
              <a:srgbClr val="3BB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Oval 17215">
              <a:extLst>
                <a:ext uri="{FF2B5EF4-FFF2-40B4-BE49-F238E27FC236}">
                  <a16:creationId xmlns:a16="http://schemas.microsoft.com/office/drawing/2014/main" xmlns="" id="{BD880801-500E-49EF-8A77-5B849D369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113" y="5099050"/>
              <a:ext cx="28575" cy="285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17216">
              <a:extLst>
                <a:ext uri="{FF2B5EF4-FFF2-40B4-BE49-F238E27FC236}">
                  <a16:creationId xmlns:a16="http://schemas.microsoft.com/office/drawing/2014/main" xmlns="" id="{79EBA010-C2EE-4B26-B25F-BFFCFEA78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050" y="5108575"/>
              <a:ext cx="6350" cy="7938"/>
            </a:xfrm>
            <a:custGeom>
              <a:avLst/>
              <a:gdLst>
                <a:gd name="T0" fmla="*/ 27 w 42"/>
                <a:gd name="T1" fmla="*/ 36 h 58"/>
                <a:gd name="T2" fmla="*/ 27 w 42"/>
                <a:gd name="T3" fmla="*/ 17 h 58"/>
                <a:gd name="T4" fmla="*/ 27 w 42"/>
                <a:gd name="T5" fmla="*/ 8 h 58"/>
                <a:gd name="T6" fmla="*/ 27 w 42"/>
                <a:gd name="T7" fmla="*/ 8 h 58"/>
                <a:gd name="T8" fmla="*/ 22 w 42"/>
                <a:gd name="T9" fmla="*/ 16 h 58"/>
                <a:gd name="T10" fmla="*/ 8 w 42"/>
                <a:gd name="T11" fmla="*/ 36 h 58"/>
                <a:gd name="T12" fmla="*/ 8 w 42"/>
                <a:gd name="T13" fmla="*/ 36 h 58"/>
                <a:gd name="T14" fmla="*/ 27 w 42"/>
                <a:gd name="T15" fmla="*/ 36 h 58"/>
                <a:gd name="T16" fmla="*/ 27 w 42"/>
                <a:gd name="T17" fmla="*/ 58 h 58"/>
                <a:gd name="T18" fmla="*/ 27 w 42"/>
                <a:gd name="T19" fmla="*/ 42 h 58"/>
                <a:gd name="T20" fmla="*/ 0 w 42"/>
                <a:gd name="T21" fmla="*/ 42 h 58"/>
                <a:gd name="T22" fmla="*/ 0 w 42"/>
                <a:gd name="T23" fmla="*/ 37 h 58"/>
                <a:gd name="T24" fmla="*/ 25 w 42"/>
                <a:gd name="T25" fmla="*/ 0 h 58"/>
                <a:gd name="T26" fmla="*/ 34 w 42"/>
                <a:gd name="T27" fmla="*/ 0 h 58"/>
                <a:gd name="T28" fmla="*/ 34 w 42"/>
                <a:gd name="T29" fmla="*/ 36 h 58"/>
                <a:gd name="T30" fmla="*/ 42 w 42"/>
                <a:gd name="T31" fmla="*/ 36 h 58"/>
                <a:gd name="T32" fmla="*/ 42 w 42"/>
                <a:gd name="T33" fmla="*/ 42 h 58"/>
                <a:gd name="T34" fmla="*/ 34 w 42"/>
                <a:gd name="T35" fmla="*/ 42 h 58"/>
                <a:gd name="T36" fmla="*/ 34 w 42"/>
                <a:gd name="T37" fmla="*/ 58 h 58"/>
                <a:gd name="T38" fmla="*/ 27 w 42"/>
                <a:gd name="T3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58">
                  <a:moveTo>
                    <a:pt x="27" y="36"/>
                  </a:moveTo>
                  <a:lnTo>
                    <a:pt x="27" y="17"/>
                  </a:lnTo>
                  <a:cubicBezTo>
                    <a:pt x="27" y="14"/>
                    <a:pt x="27" y="11"/>
                    <a:pt x="27" y="8"/>
                  </a:cubicBezTo>
                  <a:lnTo>
                    <a:pt x="27" y="8"/>
                  </a:lnTo>
                  <a:cubicBezTo>
                    <a:pt x="25" y="11"/>
                    <a:pt x="23" y="13"/>
                    <a:pt x="22" y="16"/>
                  </a:cubicBezTo>
                  <a:lnTo>
                    <a:pt x="8" y="36"/>
                  </a:lnTo>
                  <a:lnTo>
                    <a:pt x="8" y="36"/>
                  </a:lnTo>
                  <a:lnTo>
                    <a:pt x="27" y="36"/>
                  </a:lnTo>
                  <a:close/>
                  <a:moveTo>
                    <a:pt x="27" y="58"/>
                  </a:moveTo>
                  <a:lnTo>
                    <a:pt x="27" y="42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4" y="58"/>
                  </a:lnTo>
                  <a:lnTo>
                    <a:pt x="27" y="58"/>
                  </a:lnTo>
                  <a:close/>
                </a:path>
              </a:pathLst>
            </a:custGeom>
            <a:solidFill>
              <a:srgbClr val="EC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17217">
              <a:extLst>
                <a:ext uri="{FF2B5EF4-FFF2-40B4-BE49-F238E27FC236}">
                  <a16:creationId xmlns:a16="http://schemas.microsoft.com/office/drawing/2014/main" xmlns="" id="{7E7A7EFF-C98C-4A43-9C32-32D38032C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5108575"/>
              <a:ext cx="4762" cy="9525"/>
            </a:xfrm>
            <a:custGeom>
              <a:avLst/>
              <a:gdLst>
                <a:gd name="T0" fmla="*/ 34 w 36"/>
                <a:gd name="T1" fmla="*/ 7 h 59"/>
                <a:gd name="T2" fmla="*/ 13 w 36"/>
                <a:gd name="T3" fmla="*/ 7 h 59"/>
                <a:gd name="T4" fmla="*/ 10 w 36"/>
                <a:gd name="T5" fmla="*/ 21 h 59"/>
                <a:gd name="T6" fmla="*/ 15 w 36"/>
                <a:gd name="T7" fmla="*/ 21 h 59"/>
                <a:gd name="T8" fmla="*/ 27 w 36"/>
                <a:gd name="T9" fmla="*/ 24 h 59"/>
                <a:gd name="T10" fmla="*/ 36 w 36"/>
                <a:gd name="T11" fmla="*/ 39 h 59"/>
                <a:gd name="T12" fmla="*/ 14 w 36"/>
                <a:gd name="T13" fmla="*/ 59 h 59"/>
                <a:gd name="T14" fmla="*/ 0 w 36"/>
                <a:gd name="T15" fmla="*/ 55 h 59"/>
                <a:gd name="T16" fmla="*/ 2 w 36"/>
                <a:gd name="T17" fmla="*/ 49 h 59"/>
                <a:gd name="T18" fmla="*/ 14 w 36"/>
                <a:gd name="T19" fmla="*/ 52 h 59"/>
                <a:gd name="T20" fmla="*/ 28 w 36"/>
                <a:gd name="T21" fmla="*/ 40 h 59"/>
                <a:gd name="T22" fmla="*/ 11 w 36"/>
                <a:gd name="T23" fmla="*/ 27 h 59"/>
                <a:gd name="T24" fmla="*/ 3 w 36"/>
                <a:gd name="T25" fmla="*/ 28 h 59"/>
                <a:gd name="T26" fmla="*/ 7 w 36"/>
                <a:gd name="T27" fmla="*/ 0 h 59"/>
                <a:gd name="T28" fmla="*/ 34 w 36"/>
                <a:gd name="T29" fmla="*/ 0 h 59"/>
                <a:gd name="T30" fmla="*/ 34 w 36"/>
                <a:gd name="T3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59">
                  <a:moveTo>
                    <a:pt x="34" y="7"/>
                  </a:moveTo>
                  <a:lnTo>
                    <a:pt x="13" y="7"/>
                  </a:lnTo>
                  <a:lnTo>
                    <a:pt x="10" y="21"/>
                  </a:lnTo>
                  <a:cubicBezTo>
                    <a:pt x="12" y="21"/>
                    <a:pt x="13" y="21"/>
                    <a:pt x="15" y="21"/>
                  </a:cubicBezTo>
                  <a:cubicBezTo>
                    <a:pt x="20" y="21"/>
                    <a:pt x="24" y="22"/>
                    <a:pt x="27" y="24"/>
                  </a:cubicBezTo>
                  <a:cubicBezTo>
                    <a:pt x="32" y="27"/>
                    <a:pt x="36" y="32"/>
                    <a:pt x="36" y="39"/>
                  </a:cubicBezTo>
                  <a:cubicBezTo>
                    <a:pt x="36" y="50"/>
                    <a:pt x="27" y="59"/>
                    <a:pt x="14" y="59"/>
                  </a:cubicBezTo>
                  <a:cubicBezTo>
                    <a:pt x="8" y="59"/>
                    <a:pt x="2" y="57"/>
                    <a:pt x="0" y="55"/>
                  </a:cubicBezTo>
                  <a:lnTo>
                    <a:pt x="2" y="49"/>
                  </a:lnTo>
                  <a:cubicBezTo>
                    <a:pt x="4" y="51"/>
                    <a:pt x="9" y="52"/>
                    <a:pt x="14" y="52"/>
                  </a:cubicBezTo>
                  <a:cubicBezTo>
                    <a:pt x="22" y="52"/>
                    <a:pt x="28" y="48"/>
                    <a:pt x="28" y="40"/>
                  </a:cubicBezTo>
                  <a:cubicBezTo>
                    <a:pt x="28" y="32"/>
                    <a:pt x="23" y="27"/>
                    <a:pt x="11" y="27"/>
                  </a:cubicBezTo>
                  <a:cubicBezTo>
                    <a:pt x="8" y="27"/>
                    <a:pt x="5" y="27"/>
                    <a:pt x="3" y="28"/>
                  </a:cubicBezTo>
                  <a:lnTo>
                    <a:pt x="7" y="0"/>
                  </a:lnTo>
                  <a:lnTo>
                    <a:pt x="34" y="0"/>
                  </a:lnTo>
                  <a:lnTo>
                    <a:pt x="34" y="7"/>
                  </a:lnTo>
                </a:path>
              </a:pathLst>
            </a:custGeom>
            <a:solidFill>
              <a:srgbClr val="EC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17218">
              <a:extLst>
                <a:ext uri="{FF2B5EF4-FFF2-40B4-BE49-F238E27FC236}">
                  <a16:creationId xmlns:a16="http://schemas.microsoft.com/office/drawing/2014/main" xmlns="" id="{2A80B5C5-E1E0-46D2-A503-5C1676CFB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5111750"/>
              <a:ext cx="11112" cy="1588"/>
            </a:xfrm>
            <a:custGeom>
              <a:avLst/>
              <a:gdLst>
                <a:gd name="T0" fmla="*/ 0 w 74"/>
                <a:gd name="T1" fmla="*/ 8 h 8"/>
                <a:gd name="T2" fmla="*/ 74 w 74"/>
                <a:gd name="T3" fmla="*/ 8 h 8"/>
                <a:gd name="T4" fmla="*/ 74 w 74"/>
                <a:gd name="T5" fmla="*/ 0 h 8"/>
                <a:gd name="T6" fmla="*/ 0 w 7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8">
                  <a:moveTo>
                    <a:pt x="0" y="8"/>
                  </a:moveTo>
                  <a:lnTo>
                    <a:pt x="74" y="8"/>
                  </a:lnTo>
                  <a:lnTo>
                    <a:pt x="74" y="0"/>
                  </a:lnTo>
                  <a:lnTo>
                    <a:pt x="0" y="0"/>
                  </a:lnTo>
                </a:path>
              </a:pathLst>
            </a:custGeom>
            <a:solidFill>
              <a:srgbClr val="FFC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Oval 17219">
              <a:extLst>
                <a:ext uri="{FF2B5EF4-FFF2-40B4-BE49-F238E27FC236}">
                  <a16:creationId xmlns:a16="http://schemas.microsoft.com/office/drawing/2014/main" xmlns="" id="{39B41528-452D-4D70-81A3-21DD83796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5065713"/>
              <a:ext cx="28575" cy="26988"/>
            </a:xfrm>
            <a:prstGeom prst="ellipse">
              <a:avLst/>
            </a:prstGeom>
            <a:solidFill>
              <a:srgbClr val="3BB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17220">
              <a:extLst>
                <a:ext uri="{FF2B5EF4-FFF2-40B4-BE49-F238E27FC236}">
                  <a16:creationId xmlns:a16="http://schemas.microsoft.com/office/drawing/2014/main" xmlns="" id="{C46B4C53-AD62-4757-B291-FE7215A7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5075238"/>
              <a:ext cx="4762" cy="7938"/>
            </a:xfrm>
            <a:custGeom>
              <a:avLst/>
              <a:gdLst>
                <a:gd name="T0" fmla="*/ 34 w 35"/>
                <a:gd name="T1" fmla="*/ 7 h 59"/>
                <a:gd name="T2" fmla="*/ 12 w 35"/>
                <a:gd name="T3" fmla="*/ 7 h 59"/>
                <a:gd name="T4" fmla="*/ 10 w 35"/>
                <a:gd name="T5" fmla="*/ 22 h 59"/>
                <a:gd name="T6" fmla="*/ 15 w 35"/>
                <a:gd name="T7" fmla="*/ 21 h 59"/>
                <a:gd name="T8" fmla="*/ 27 w 35"/>
                <a:gd name="T9" fmla="*/ 24 h 59"/>
                <a:gd name="T10" fmla="*/ 35 w 35"/>
                <a:gd name="T11" fmla="*/ 39 h 59"/>
                <a:gd name="T12" fmla="*/ 14 w 35"/>
                <a:gd name="T13" fmla="*/ 59 h 59"/>
                <a:gd name="T14" fmla="*/ 0 w 35"/>
                <a:gd name="T15" fmla="*/ 55 h 59"/>
                <a:gd name="T16" fmla="*/ 2 w 35"/>
                <a:gd name="T17" fmla="*/ 49 h 59"/>
                <a:gd name="T18" fmla="*/ 14 w 35"/>
                <a:gd name="T19" fmla="*/ 53 h 59"/>
                <a:gd name="T20" fmla="*/ 28 w 35"/>
                <a:gd name="T21" fmla="*/ 40 h 59"/>
                <a:gd name="T22" fmla="*/ 11 w 35"/>
                <a:gd name="T23" fmla="*/ 27 h 59"/>
                <a:gd name="T24" fmla="*/ 3 w 35"/>
                <a:gd name="T25" fmla="*/ 28 h 59"/>
                <a:gd name="T26" fmla="*/ 7 w 35"/>
                <a:gd name="T27" fmla="*/ 0 h 59"/>
                <a:gd name="T28" fmla="*/ 34 w 35"/>
                <a:gd name="T29" fmla="*/ 0 h 59"/>
                <a:gd name="T30" fmla="*/ 34 w 35"/>
                <a:gd name="T3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59">
                  <a:moveTo>
                    <a:pt x="34" y="7"/>
                  </a:moveTo>
                  <a:lnTo>
                    <a:pt x="12" y="7"/>
                  </a:lnTo>
                  <a:lnTo>
                    <a:pt x="10" y="22"/>
                  </a:lnTo>
                  <a:cubicBezTo>
                    <a:pt x="11" y="21"/>
                    <a:pt x="13" y="21"/>
                    <a:pt x="15" y="21"/>
                  </a:cubicBezTo>
                  <a:cubicBezTo>
                    <a:pt x="19" y="21"/>
                    <a:pt x="24" y="22"/>
                    <a:pt x="27" y="24"/>
                  </a:cubicBezTo>
                  <a:cubicBezTo>
                    <a:pt x="32" y="27"/>
                    <a:pt x="35" y="32"/>
                    <a:pt x="35" y="39"/>
                  </a:cubicBezTo>
                  <a:cubicBezTo>
                    <a:pt x="35" y="50"/>
                    <a:pt x="26" y="59"/>
                    <a:pt x="14" y="59"/>
                  </a:cubicBezTo>
                  <a:cubicBezTo>
                    <a:pt x="8" y="59"/>
                    <a:pt x="2" y="57"/>
                    <a:pt x="0" y="55"/>
                  </a:cubicBezTo>
                  <a:lnTo>
                    <a:pt x="2" y="49"/>
                  </a:lnTo>
                  <a:cubicBezTo>
                    <a:pt x="4" y="51"/>
                    <a:pt x="9" y="53"/>
                    <a:pt x="14" y="53"/>
                  </a:cubicBezTo>
                  <a:cubicBezTo>
                    <a:pt x="21" y="53"/>
                    <a:pt x="28" y="48"/>
                    <a:pt x="28" y="40"/>
                  </a:cubicBezTo>
                  <a:cubicBezTo>
                    <a:pt x="27" y="33"/>
                    <a:pt x="22" y="27"/>
                    <a:pt x="11" y="27"/>
                  </a:cubicBezTo>
                  <a:cubicBezTo>
                    <a:pt x="8" y="27"/>
                    <a:pt x="5" y="28"/>
                    <a:pt x="3" y="28"/>
                  </a:cubicBezTo>
                  <a:lnTo>
                    <a:pt x="7" y="0"/>
                  </a:lnTo>
                  <a:lnTo>
                    <a:pt x="34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EC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17221">
              <a:extLst>
                <a:ext uri="{FF2B5EF4-FFF2-40B4-BE49-F238E27FC236}">
                  <a16:creationId xmlns:a16="http://schemas.microsoft.com/office/drawing/2014/main" xmlns="" id="{B6E3CD94-1C33-429F-876C-7E18A5984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388" y="5075238"/>
              <a:ext cx="6350" cy="7938"/>
            </a:xfrm>
            <a:custGeom>
              <a:avLst/>
              <a:gdLst>
                <a:gd name="T0" fmla="*/ 9 w 39"/>
                <a:gd name="T1" fmla="*/ 15 h 60"/>
                <a:gd name="T2" fmla="*/ 21 w 39"/>
                <a:gd name="T3" fmla="*/ 26 h 60"/>
                <a:gd name="T4" fmla="*/ 29 w 39"/>
                <a:gd name="T5" fmla="*/ 15 h 60"/>
                <a:gd name="T6" fmla="*/ 19 w 39"/>
                <a:gd name="T7" fmla="*/ 6 h 60"/>
                <a:gd name="T8" fmla="*/ 9 w 39"/>
                <a:gd name="T9" fmla="*/ 15 h 60"/>
                <a:gd name="T10" fmla="*/ 31 w 39"/>
                <a:gd name="T11" fmla="*/ 44 h 60"/>
                <a:gd name="T12" fmla="*/ 18 w 39"/>
                <a:gd name="T13" fmla="*/ 31 h 60"/>
                <a:gd name="T14" fmla="*/ 8 w 39"/>
                <a:gd name="T15" fmla="*/ 43 h 60"/>
                <a:gd name="T16" fmla="*/ 19 w 39"/>
                <a:gd name="T17" fmla="*/ 54 h 60"/>
                <a:gd name="T18" fmla="*/ 31 w 39"/>
                <a:gd name="T19" fmla="*/ 44 h 60"/>
                <a:gd name="T20" fmla="*/ 0 w 39"/>
                <a:gd name="T21" fmla="*/ 44 h 60"/>
                <a:gd name="T22" fmla="*/ 11 w 39"/>
                <a:gd name="T23" fmla="*/ 29 h 60"/>
                <a:gd name="T24" fmla="*/ 11 w 39"/>
                <a:gd name="T25" fmla="*/ 28 h 60"/>
                <a:gd name="T26" fmla="*/ 2 w 39"/>
                <a:gd name="T27" fmla="*/ 15 h 60"/>
                <a:gd name="T28" fmla="*/ 20 w 39"/>
                <a:gd name="T29" fmla="*/ 0 h 60"/>
                <a:gd name="T30" fmla="*/ 37 w 39"/>
                <a:gd name="T31" fmla="*/ 14 h 60"/>
                <a:gd name="T32" fmla="*/ 27 w 39"/>
                <a:gd name="T33" fmla="*/ 28 h 60"/>
                <a:gd name="T34" fmla="*/ 27 w 39"/>
                <a:gd name="T35" fmla="*/ 28 h 60"/>
                <a:gd name="T36" fmla="*/ 39 w 39"/>
                <a:gd name="T37" fmla="*/ 43 h 60"/>
                <a:gd name="T38" fmla="*/ 19 w 39"/>
                <a:gd name="T39" fmla="*/ 60 h 60"/>
                <a:gd name="T40" fmla="*/ 0 w 39"/>
                <a:gd name="T4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60">
                  <a:moveTo>
                    <a:pt x="9" y="15"/>
                  </a:moveTo>
                  <a:cubicBezTo>
                    <a:pt x="9" y="21"/>
                    <a:pt x="14" y="24"/>
                    <a:pt x="21" y="26"/>
                  </a:cubicBezTo>
                  <a:cubicBezTo>
                    <a:pt x="25" y="24"/>
                    <a:pt x="29" y="20"/>
                    <a:pt x="29" y="15"/>
                  </a:cubicBezTo>
                  <a:cubicBezTo>
                    <a:pt x="29" y="10"/>
                    <a:pt x="26" y="6"/>
                    <a:pt x="19" y="6"/>
                  </a:cubicBezTo>
                  <a:cubicBezTo>
                    <a:pt x="13" y="6"/>
                    <a:pt x="9" y="10"/>
                    <a:pt x="9" y="15"/>
                  </a:cubicBezTo>
                  <a:close/>
                  <a:moveTo>
                    <a:pt x="31" y="44"/>
                  </a:moveTo>
                  <a:cubicBezTo>
                    <a:pt x="31" y="37"/>
                    <a:pt x="26" y="33"/>
                    <a:pt x="18" y="31"/>
                  </a:cubicBezTo>
                  <a:cubicBezTo>
                    <a:pt x="11" y="33"/>
                    <a:pt x="8" y="37"/>
                    <a:pt x="8" y="43"/>
                  </a:cubicBezTo>
                  <a:cubicBezTo>
                    <a:pt x="8" y="49"/>
                    <a:pt x="12" y="54"/>
                    <a:pt x="19" y="54"/>
                  </a:cubicBezTo>
                  <a:cubicBezTo>
                    <a:pt x="26" y="54"/>
                    <a:pt x="31" y="50"/>
                    <a:pt x="31" y="44"/>
                  </a:cubicBezTo>
                  <a:close/>
                  <a:moveTo>
                    <a:pt x="0" y="44"/>
                  </a:moveTo>
                  <a:cubicBezTo>
                    <a:pt x="0" y="37"/>
                    <a:pt x="4" y="32"/>
                    <a:pt x="11" y="29"/>
                  </a:cubicBezTo>
                  <a:lnTo>
                    <a:pt x="11" y="28"/>
                  </a:lnTo>
                  <a:cubicBezTo>
                    <a:pt x="5" y="25"/>
                    <a:pt x="2" y="20"/>
                    <a:pt x="2" y="15"/>
                  </a:cubicBezTo>
                  <a:cubicBezTo>
                    <a:pt x="2" y="6"/>
                    <a:pt x="10" y="0"/>
                    <a:pt x="20" y="0"/>
                  </a:cubicBezTo>
                  <a:cubicBezTo>
                    <a:pt x="31" y="0"/>
                    <a:pt x="37" y="7"/>
                    <a:pt x="37" y="14"/>
                  </a:cubicBezTo>
                  <a:cubicBezTo>
                    <a:pt x="37" y="19"/>
                    <a:pt x="34" y="24"/>
                    <a:pt x="27" y="28"/>
                  </a:cubicBezTo>
                  <a:lnTo>
                    <a:pt x="27" y="28"/>
                  </a:lnTo>
                  <a:cubicBezTo>
                    <a:pt x="34" y="31"/>
                    <a:pt x="39" y="36"/>
                    <a:pt x="39" y="43"/>
                  </a:cubicBezTo>
                  <a:cubicBezTo>
                    <a:pt x="39" y="53"/>
                    <a:pt x="30" y="60"/>
                    <a:pt x="19" y="60"/>
                  </a:cubicBezTo>
                  <a:cubicBezTo>
                    <a:pt x="7" y="60"/>
                    <a:pt x="0" y="52"/>
                    <a:pt x="0" y="44"/>
                  </a:cubicBezTo>
                  <a:close/>
                </a:path>
              </a:pathLst>
            </a:custGeom>
            <a:solidFill>
              <a:srgbClr val="EC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Line 17222">
              <a:extLst>
                <a:ext uri="{FF2B5EF4-FFF2-40B4-BE49-F238E27FC236}">
                  <a16:creationId xmlns:a16="http://schemas.microsoft.com/office/drawing/2014/main" xmlns="" id="{0CF5A71F-D9F8-4EA9-8036-DED822AF9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9675" y="5080000"/>
              <a:ext cx="1111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17223">
              <a:extLst>
                <a:ext uri="{FF2B5EF4-FFF2-40B4-BE49-F238E27FC236}">
                  <a16:creationId xmlns:a16="http://schemas.microsoft.com/office/drawing/2014/main" xmlns="" id="{C0B7556A-3713-4A70-A0A5-9479961F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5078413"/>
              <a:ext cx="11112" cy="1588"/>
            </a:xfrm>
            <a:custGeom>
              <a:avLst/>
              <a:gdLst>
                <a:gd name="T0" fmla="*/ 0 w 75"/>
                <a:gd name="T1" fmla="*/ 8 h 8"/>
                <a:gd name="T2" fmla="*/ 75 w 75"/>
                <a:gd name="T3" fmla="*/ 8 h 8"/>
                <a:gd name="T4" fmla="*/ 75 w 75"/>
                <a:gd name="T5" fmla="*/ 0 h 8"/>
                <a:gd name="T6" fmla="*/ 0 w 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8">
                  <a:moveTo>
                    <a:pt x="0" y="8"/>
                  </a:moveTo>
                  <a:lnTo>
                    <a:pt x="75" y="8"/>
                  </a:ln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solidFill>
              <a:srgbClr val="5BA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17224">
              <a:extLst>
                <a:ext uri="{FF2B5EF4-FFF2-40B4-BE49-F238E27FC236}">
                  <a16:creationId xmlns:a16="http://schemas.microsoft.com/office/drawing/2014/main" xmlns="" id="{4851F0AA-0952-4DA0-9E71-66CC762A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0" y="5376863"/>
              <a:ext cx="44450" cy="55563"/>
            </a:xfrm>
            <a:custGeom>
              <a:avLst/>
              <a:gdLst>
                <a:gd name="T0" fmla="*/ 2 w 290"/>
                <a:gd name="T1" fmla="*/ 8 h 363"/>
                <a:gd name="T2" fmla="*/ 0 w 290"/>
                <a:gd name="T3" fmla="*/ 119 h 363"/>
                <a:gd name="T4" fmla="*/ 11 w 290"/>
                <a:gd name="T5" fmla="*/ 212 h 363"/>
                <a:gd name="T6" fmla="*/ 46 w 290"/>
                <a:gd name="T7" fmla="*/ 240 h 363"/>
                <a:gd name="T8" fmla="*/ 73 w 290"/>
                <a:gd name="T9" fmla="*/ 251 h 363"/>
                <a:gd name="T10" fmla="*/ 79 w 290"/>
                <a:gd name="T11" fmla="*/ 267 h 363"/>
                <a:gd name="T12" fmla="*/ 169 w 290"/>
                <a:gd name="T13" fmla="*/ 340 h 363"/>
                <a:gd name="T14" fmla="*/ 275 w 290"/>
                <a:gd name="T15" fmla="*/ 357 h 363"/>
                <a:gd name="T16" fmla="*/ 269 w 290"/>
                <a:gd name="T17" fmla="*/ 305 h 363"/>
                <a:gd name="T18" fmla="*/ 200 w 290"/>
                <a:gd name="T19" fmla="*/ 223 h 363"/>
                <a:gd name="T20" fmla="*/ 134 w 290"/>
                <a:gd name="T21" fmla="*/ 124 h 363"/>
                <a:gd name="T22" fmla="*/ 61 w 290"/>
                <a:gd name="T23" fmla="*/ 0 h 363"/>
                <a:gd name="T24" fmla="*/ 2 w 290"/>
                <a:gd name="T25" fmla="*/ 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363">
                  <a:moveTo>
                    <a:pt x="2" y="8"/>
                  </a:moveTo>
                  <a:lnTo>
                    <a:pt x="0" y="119"/>
                  </a:lnTo>
                  <a:lnTo>
                    <a:pt x="11" y="212"/>
                  </a:lnTo>
                  <a:lnTo>
                    <a:pt x="46" y="240"/>
                  </a:lnTo>
                  <a:lnTo>
                    <a:pt x="73" y="251"/>
                  </a:lnTo>
                  <a:lnTo>
                    <a:pt x="79" y="267"/>
                  </a:lnTo>
                  <a:lnTo>
                    <a:pt x="169" y="340"/>
                  </a:lnTo>
                  <a:cubicBezTo>
                    <a:pt x="193" y="354"/>
                    <a:pt x="229" y="363"/>
                    <a:pt x="275" y="357"/>
                  </a:cubicBezTo>
                  <a:cubicBezTo>
                    <a:pt x="290" y="355"/>
                    <a:pt x="273" y="312"/>
                    <a:pt x="269" y="305"/>
                  </a:cubicBezTo>
                  <a:cubicBezTo>
                    <a:pt x="242" y="266"/>
                    <a:pt x="200" y="223"/>
                    <a:pt x="200" y="223"/>
                  </a:cubicBezTo>
                  <a:lnTo>
                    <a:pt x="134" y="124"/>
                  </a:lnTo>
                  <a:lnTo>
                    <a:pt x="61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1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Freeform 17225">
              <a:extLst>
                <a:ext uri="{FF2B5EF4-FFF2-40B4-BE49-F238E27FC236}">
                  <a16:creationId xmlns:a16="http://schemas.microsoft.com/office/drawing/2014/main" xmlns="" id="{5C893766-78E0-4B40-AD77-A30BEE7C4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5392738"/>
              <a:ext cx="63500" cy="30163"/>
            </a:xfrm>
            <a:custGeom>
              <a:avLst/>
              <a:gdLst>
                <a:gd name="T0" fmla="*/ 385 w 412"/>
                <a:gd name="T1" fmla="*/ 4 h 197"/>
                <a:gd name="T2" fmla="*/ 404 w 412"/>
                <a:gd name="T3" fmla="*/ 51 h 197"/>
                <a:gd name="T4" fmla="*/ 412 w 412"/>
                <a:gd name="T5" fmla="*/ 101 h 197"/>
                <a:gd name="T6" fmla="*/ 402 w 412"/>
                <a:gd name="T7" fmla="*/ 180 h 197"/>
                <a:gd name="T8" fmla="*/ 359 w 412"/>
                <a:gd name="T9" fmla="*/ 182 h 197"/>
                <a:gd name="T10" fmla="*/ 328 w 412"/>
                <a:gd name="T11" fmla="*/ 172 h 197"/>
                <a:gd name="T12" fmla="*/ 305 w 412"/>
                <a:gd name="T13" fmla="*/ 185 h 197"/>
                <a:gd name="T14" fmla="*/ 137 w 412"/>
                <a:gd name="T15" fmla="*/ 194 h 197"/>
                <a:gd name="T16" fmla="*/ 7 w 412"/>
                <a:gd name="T17" fmla="*/ 162 h 197"/>
                <a:gd name="T18" fmla="*/ 48 w 412"/>
                <a:gd name="T19" fmla="*/ 140 h 197"/>
                <a:gd name="T20" fmla="*/ 191 w 412"/>
                <a:gd name="T21" fmla="*/ 100 h 197"/>
                <a:gd name="T22" fmla="*/ 252 w 412"/>
                <a:gd name="T23" fmla="*/ 43 h 197"/>
                <a:gd name="T24" fmla="*/ 266 w 412"/>
                <a:gd name="T25" fmla="*/ 0 h 197"/>
                <a:gd name="T26" fmla="*/ 385 w 412"/>
                <a:gd name="T27" fmla="*/ 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" h="197">
                  <a:moveTo>
                    <a:pt x="385" y="4"/>
                  </a:moveTo>
                  <a:lnTo>
                    <a:pt x="404" y="51"/>
                  </a:lnTo>
                  <a:lnTo>
                    <a:pt x="412" y="101"/>
                  </a:lnTo>
                  <a:lnTo>
                    <a:pt x="402" y="180"/>
                  </a:lnTo>
                  <a:lnTo>
                    <a:pt x="359" y="182"/>
                  </a:lnTo>
                  <a:lnTo>
                    <a:pt x="328" y="172"/>
                  </a:lnTo>
                  <a:lnTo>
                    <a:pt x="305" y="185"/>
                  </a:lnTo>
                  <a:cubicBezTo>
                    <a:pt x="305" y="185"/>
                    <a:pt x="182" y="197"/>
                    <a:pt x="137" y="194"/>
                  </a:cubicBezTo>
                  <a:cubicBezTo>
                    <a:pt x="61" y="189"/>
                    <a:pt x="21" y="178"/>
                    <a:pt x="7" y="162"/>
                  </a:cubicBezTo>
                  <a:cubicBezTo>
                    <a:pt x="0" y="153"/>
                    <a:pt x="36" y="140"/>
                    <a:pt x="48" y="140"/>
                  </a:cubicBezTo>
                  <a:cubicBezTo>
                    <a:pt x="116" y="136"/>
                    <a:pt x="191" y="100"/>
                    <a:pt x="191" y="100"/>
                  </a:cubicBezTo>
                  <a:lnTo>
                    <a:pt x="252" y="43"/>
                  </a:lnTo>
                  <a:lnTo>
                    <a:pt x="266" y="0"/>
                  </a:lnTo>
                  <a:lnTo>
                    <a:pt x="385" y="4"/>
                  </a:lnTo>
                </a:path>
              </a:pathLst>
            </a:custGeom>
            <a:solidFill>
              <a:srgbClr val="1617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Freeform 17226">
              <a:extLst>
                <a:ext uri="{FF2B5EF4-FFF2-40B4-BE49-F238E27FC236}">
                  <a16:creationId xmlns:a16="http://schemas.microsoft.com/office/drawing/2014/main" xmlns="" id="{E187BEEF-747F-46CE-BA0D-35520602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705350"/>
              <a:ext cx="30162" cy="111125"/>
            </a:xfrm>
            <a:custGeom>
              <a:avLst/>
              <a:gdLst>
                <a:gd name="T0" fmla="*/ 0 w 198"/>
                <a:gd name="T1" fmla="*/ 553 h 728"/>
                <a:gd name="T2" fmla="*/ 45 w 198"/>
                <a:gd name="T3" fmla="*/ 0 h 728"/>
                <a:gd name="T4" fmla="*/ 147 w 198"/>
                <a:gd name="T5" fmla="*/ 558 h 728"/>
                <a:gd name="T6" fmla="*/ 0 w 198"/>
                <a:gd name="T7" fmla="*/ 55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728">
                  <a:moveTo>
                    <a:pt x="0" y="553"/>
                  </a:moveTo>
                  <a:lnTo>
                    <a:pt x="45" y="0"/>
                  </a:lnTo>
                  <a:cubicBezTo>
                    <a:pt x="45" y="0"/>
                    <a:pt x="198" y="388"/>
                    <a:pt x="147" y="558"/>
                  </a:cubicBezTo>
                  <a:cubicBezTo>
                    <a:pt x="96" y="728"/>
                    <a:pt x="0" y="553"/>
                    <a:pt x="0" y="553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17227">
              <a:extLst>
                <a:ext uri="{FF2B5EF4-FFF2-40B4-BE49-F238E27FC236}">
                  <a16:creationId xmlns:a16="http://schemas.microsoft.com/office/drawing/2014/main" xmlns="" id="{A00D3B38-9BA7-4BD2-B181-6B02DD6AD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4779963"/>
              <a:ext cx="76200" cy="122238"/>
            </a:xfrm>
            <a:custGeom>
              <a:avLst/>
              <a:gdLst>
                <a:gd name="T0" fmla="*/ 48 w 48"/>
                <a:gd name="T1" fmla="*/ 53 h 77"/>
                <a:gd name="T2" fmla="*/ 24 w 48"/>
                <a:gd name="T3" fmla="*/ 21 h 77"/>
                <a:gd name="T4" fmla="*/ 23 w 48"/>
                <a:gd name="T5" fmla="*/ 10 h 77"/>
                <a:gd name="T6" fmla="*/ 25 w 48"/>
                <a:gd name="T7" fmla="*/ 10 h 77"/>
                <a:gd name="T8" fmla="*/ 22 w 48"/>
                <a:gd name="T9" fmla="*/ 0 h 77"/>
                <a:gd name="T10" fmla="*/ 2 w 48"/>
                <a:gd name="T11" fmla="*/ 0 h 77"/>
                <a:gd name="T12" fmla="*/ 0 w 48"/>
                <a:gd name="T13" fmla="*/ 16 h 77"/>
                <a:gd name="T14" fmla="*/ 3 w 48"/>
                <a:gd name="T15" fmla="*/ 17 h 77"/>
                <a:gd name="T16" fmla="*/ 3 w 48"/>
                <a:gd name="T17" fmla="*/ 27 h 77"/>
                <a:gd name="T18" fmla="*/ 7 w 48"/>
                <a:gd name="T19" fmla="*/ 29 h 77"/>
                <a:gd name="T20" fmla="*/ 21 w 48"/>
                <a:gd name="T21" fmla="*/ 77 h 77"/>
                <a:gd name="T22" fmla="*/ 48 w 48"/>
                <a:gd name="T23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77">
                  <a:moveTo>
                    <a:pt x="48" y="53"/>
                  </a:moveTo>
                  <a:lnTo>
                    <a:pt x="24" y="21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7"/>
                  </a:lnTo>
                  <a:lnTo>
                    <a:pt x="7" y="29"/>
                  </a:lnTo>
                  <a:lnTo>
                    <a:pt x="21" y="77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B0B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17228">
              <a:extLst>
                <a:ext uri="{FF2B5EF4-FFF2-40B4-BE49-F238E27FC236}">
                  <a16:creationId xmlns:a16="http://schemas.microsoft.com/office/drawing/2014/main" xmlns="" id="{0A403C81-AC02-4632-B337-6114BDC8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4854575"/>
              <a:ext cx="155575" cy="190500"/>
            </a:xfrm>
            <a:custGeom>
              <a:avLst/>
              <a:gdLst>
                <a:gd name="T0" fmla="*/ 1023 w 1023"/>
                <a:gd name="T1" fmla="*/ 118 h 1256"/>
                <a:gd name="T2" fmla="*/ 479 w 1023"/>
                <a:gd name="T3" fmla="*/ 0 h 1256"/>
                <a:gd name="T4" fmla="*/ 0 w 1023"/>
                <a:gd name="T5" fmla="*/ 1021 h 1256"/>
                <a:gd name="T6" fmla="*/ 718 w 1023"/>
                <a:gd name="T7" fmla="*/ 1076 h 1256"/>
                <a:gd name="T8" fmla="*/ 1023 w 1023"/>
                <a:gd name="T9" fmla="*/ 118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1256">
                  <a:moveTo>
                    <a:pt x="1023" y="118"/>
                  </a:moveTo>
                  <a:lnTo>
                    <a:pt x="479" y="0"/>
                  </a:lnTo>
                  <a:cubicBezTo>
                    <a:pt x="479" y="0"/>
                    <a:pt x="11" y="69"/>
                    <a:pt x="0" y="1021"/>
                  </a:cubicBezTo>
                  <a:cubicBezTo>
                    <a:pt x="0" y="1026"/>
                    <a:pt x="715" y="1256"/>
                    <a:pt x="718" y="1076"/>
                  </a:cubicBezTo>
                  <a:cubicBezTo>
                    <a:pt x="727" y="626"/>
                    <a:pt x="1023" y="118"/>
                    <a:pt x="1023" y="118"/>
                  </a:cubicBezTo>
                  <a:close/>
                </a:path>
              </a:pathLst>
            </a:custGeom>
            <a:solidFill>
              <a:srgbClr val="D1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Freeform 17229">
              <a:extLst>
                <a:ext uri="{FF2B5EF4-FFF2-40B4-BE49-F238E27FC236}">
                  <a16:creationId xmlns:a16="http://schemas.microsoft.com/office/drawing/2014/main" xmlns="" id="{E338ABB4-E189-401A-865E-BAE7DCFF6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4803775"/>
              <a:ext cx="73025" cy="69850"/>
            </a:xfrm>
            <a:custGeom>
              <a:avLst/>
              <a:gdLst>
                <a:gd name="T0" fmla="*/ 20 w 472"/>
                <a:gd name="T1" fmla="*/ 256 h 468"/>
                <a:gd name="T2" fmla="*/ 472 w 472"/>
                <a:gd name="T3" fmla="*/ 0 h 468"/>
                <a:gd name="T4" fmla="*/ 112 w 472"/>
                <a:gd name="T5" fmla="*/ 408 h 468"/>
                <a:gd name="T6" fmla="*/ 20 w 472"/>
                <a:gd name="T7" fmla="*/ 25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468">
                  <a:moveTo>
                    <a:pt x="20" y="256"/>
                  </a:moveTo>
                  <a:lnTo>
                    <a:pt x="472" y="0"/>
                  </a:lnTo>
                  <a:cubicBezTo>
                    <a:pt x="472" y="0"/>
                    <a:pt x="223" y="349"/>
                    <a:pt x="112" y="408"/>
                  </a:cubicBezTo>
                  <a:cubicBezTo>
                    <a:pt x="0" y="468"/>
                    <a:pt x="20" y="256"/>
                    <a:pt x="20" y="25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17230">
              <a:extLst>
                <a:ext uri="{FF2B5EF4-FFF2-40B4-BE49-F238E27FC236}">
                  <a16:creationId xmlns:a16="http://schemas.microsoft.com/office/drawing/2014/main" xmlns="" id="{4E689FF6-9BFC-4CD3-B18A-34C1233CF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4832350"/>
              <a:ext cx="123825" cy="104775"/>
            </a:xfrm>
            <a:custGeom>
              <a:avLst/>
              <a:gdLst>
                <a:gd name="T0" fmla="*/ 4 w 78"/>
                <a:gd name="T1" fmla="*/ 27 h 66"/>
                <a:gd name="T2" fmla="*/ 52 w 78"/>
                <a:gd name="T3" fmla="*/ 4 h 66"/>
                <a:gd name="T4" fmla="*/ 51 w 78"/>
                <a:gd name="T5" fmla="*/ 2 h 66"/>
                <a:gd name="T6" fmla="*/ 63 w 78"/>
                <a:gd name="T7" fmla="*/ 0 h 66"/>
                <a:gd name="T8" fmla="*/ 78 w 78"/>
                <a:gd name="T9" fmla="*/ 20 h 66"/>
                <a:gd name="T10" fmla="*/ 65 w 78"/>
                <a:gd name="T11" fmla="*/ 29 h 66"/>
                <a:gd name="T12" fmla="*/ 63 w 78"/>
                <a:gd name="T13" fmla="*/ 25 h 66"/>
                <a:gd name="T14" fmla="*/ 60 w 78"/>
                <a:gd name="T15" fmla="*/ 20 h 66"/>
                <a:gd name="T16" fmla="*/ 62 w 78"/>
                <a:gd name="T17" fmla="*/ 26 h 66"/>
                <a:gd name="T18" fmla="*/ 50 w 78"/>
                <a:gd name="T19" fmla="*/ 38 h 66"/>
                <a:gd name="T20" fmla="*/ 39 w 78"/>
                <a:gd name="T21" fmla="*/ 39 h 66"/>
                <a:gd name="T22" fmla="*/ 0 w 78"/>
                <a:gd name="T23" fmla="*/ 66 h 66"/>
                <a:gd name="T24" fmla="*/ 4 w 78"/>
                <a:gd name="T25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6">
                  <a:moveTo>
                    <a:pt x="4" y="27"/>
                  </a:moveTo>
                  <a:lnTo>
                    <a:pt x="52" y="4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8" y="20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50" y="38"/>
                  </a:lnTo>
                  <a:lnTo>
                    <a:pt x="39" y="39"/>
                  </a:lnTo>
                  <a:lnTo>
                    <a:pt x="0" y="66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D1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17231">
              <a:extLst>
                <a:ext uri="{FF2B5EF4-FFF2-40B4-BE49-F238E27FC236}">
                  <a16:creationId xmlns:a16="http://schemas.microsoft.com/office/drawing/2014/main" xmlns="" id="{D47A4A44-3D92-4601-8664-36451113A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5013325"/>
              <a:ext cx="127000" cy="382588"/>
            </a:xfrm>
            <a:custGeom>
              <a:avLst/>
              <a:gdLst>
                <a:gd name="T0" fmla="*/ 36 w 80"/>
                <a:gd name="T1" fmla="*/ 2 h 241"/>
                <a:gd name="T2" fmla="*/ 80 w 80"/>
                <a:gd name="T3" fmla="*/ 241 h 241"/>
                <a:gd name="T4" fmla="*/ 63 w 80"/>
                <a:gd name="T5" fmla="*/ 240 h 241"/>
                <a:gd name="T6" fmla="*/ 38 w 80"/>
                <a:gd name="T7" fmla="*/ 163 h 241"/>
                <a:gd name="T8" fmla="*/ 33 w 80"/>
                <a:gd name="T9" fmla="*/ 140 h 241"/>
                <a:gd name="T10" fmla="*/ 3 w 80"/>
                <a:gd name="T11" fmla="*/ 48 h 241"/>
                <a:gd name="T12" fmla="*/ 0 w 80"/>
                <a:gd name="T13" fmla="*/ 0 h 241"/>
                <a:gd name="T14" fmla="*/ 36 w 80"/>
                <a:gd name="T15" fmla="*/ 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41">
                  <a:moveTo>
                    <a:pt x="36" y="2"/>
                  </a:moveTo>
                  <a:lnTo>
                    <a:pt x="80" y="241"/>
                  </a:lnTo>
                  <a:lnTo>
                    <a:pt x="63" y="240"/>
                  </a:lnTo>
                  <a:lnTo>
                    <a:pt x="38" y="163"/>
                  </a:lnTo>
                  <a:lnTo>
                    <a:pt x="33" y="140"/>
                  </a:lnTo>
                  <a:lnTo>
                    <a:pt x="3" y="48"/>
                  </a:lnTo>
                  <a:lnTo>
                    <a:pt x="0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17232">
              <a:extLst>
                <a:ext uri="{FF2B5EF4-FFF2-40B4-BE49-F238E27FC236}">
                  <a16:creationId xmlns:a16="http://schemas.microsoft.com/office/drawing/2014/main" xmlns="" id="{23DBF699-82A9-40C9-B66A-30D403E0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3" y="5008563"/>
              <a:ext cx="73025" cy="392113"/>
            </a:xfrm>
            <a:custGeom>
              <a:avLst/>
              <a:gdLst>
                <a:gd name="T0" fmla="*/ 21 w 46"/>
                <a:gd name="T1" fmla="*/ 244 h 247"/>
                <a:gd name="T2" fmla="*/ 26 w 46"/>
                <a:gd name="T3" fmla="*/ 147 h 247"/>
                <a:gd name="T4" fmla="*/ 34 w 46"/>
                <a:gd name="T5" fmla="*/ 104 h 247"/>
                <a:gd name="T6" fmla="*/ 46 w 46"/>
                <a:gd name="T7" fmla="*/ 44 h 247"/>
                <a:gd name="T8" fmla="*/ 42 w 46"/>
                <a:gd name="T9" fmla="*/ 3 h 247"/>
                <a:gd name="T10" fmla="*/ 5 w 46"/>
                <a:gd name="T11" fmla="*/ 0 h 247"/>
                <a:gd name="T12" fmla="*/ 6 w 46"/>
                <a:gd name="T13" fmla="*/ 69 h 247"/>
                <a:gd name="T14" fmla="*/ 1 w 46"/>
                <a:gd name="T15" fmla="*/ 131 h 247"/>
                <a:gd name="T16" fmla="*/ 0 w 46"/>
                <a:gd name="T17" fmla="*/ 154 h 247"/>
                <a:gd name="T18" fmla="*/ 1 w 46"/>
                <a:gd name="T19" fmla="*/ 247 h 247"/>
                <a:gd name="T20" fmla="*/ 21 w 46"/>
                <a:gd name="T21" fmla="*/ 24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47">
                  <a:moveTo>
                    <a:pt x="21" y="244"/>
                  </a:moveTo>
                  <a:lnTo>
                    <a:pt x="26" y="147"/>
                  </a:lnTo>
                  <a:lnTo>
                    <a:pt x="34" y="104"/>
                  </a:lnTo>
                  <a:lnTo>
                    <a:pt x="46" y="44"/>
                  </a:lnTo>
                  <a:lnTo>
                    <a:pt x="42" y="3"/>
                  </a:lnTo>
                  <a:lnTo>
                    <a:pt x="5" y="0"/>
                  </a:lnTo>
                  <a:lnTo>
                    <a:pt x="6" y="69"/>
                  </a:lnTo>
                  <a:lnTo>
                    <a:pt x="1" y="131"/>
                  </a:lnTo>
                  <a:lnTo>
                    <a:pt x="0" y="154"/>
                  </a:lnTo>
                  <a:lnTo>
                    <a:pt x="1" y="247"/>
                  </a:lnTo>
                  <a:lnTo>
                    <a:pt x="21" y="2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Freeform 17233">
              <a:extLst>
                <a:ext uri="{FF2B5EF4-FFF2-40B4-BE49-F238E27FC236}">
                  <a16:creationId xmlns:a16="http://schemas.microsoft.com/office/drawing/2014/main" xmlns="" id="{36612675-5571-47FC-9A8B-CC3CC6D2D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950" y="4776788"/>
              <a:ext cx="47625" cy="38100"/>
            </a:xfrm>
            <a:custGeom>
              <a:avLst/>
              <a:gdLst>
                <a:gd name="T0" fmla="*/ 28 w 321"/>
                <a:gd name="T1" fmla="*/ 232 h 255"/>
                <a:gd name="T2" fmla="*/ 15 w 321"/>
                <a:gd name="T3" fmla="*/ 120 h 255"/>
                <a:gd name="T4" fmla="*/ 91 w 321"/>
                <a:gd name="T5" fmla="*/ 20 h 255"/>
                <a:gd name="T6" fmla="*/ 109 w 321"/>
                <a:gd name="T7" fmla="*/ 2 h 255"/>
                <a:gd name="T8" fmla="*/ 98 w 321"/>
                <a:gd name="T9" fmla="*/ 61 h 255"/>
                <a:gd name="T10" fmla="*/ 91 w 321"/>
                <a:gd name="T11" fmla="*/ 99 h 255"/>
                <a:gd name="T12" fmla="*/ 147 w 321"/>
                <a:gd name="T13" fmla="*/ 66 h 255"/>
                <a:gd name="T14" fmla="*/ 218 w 321"/>
                <a:gd name="T15" fmla="*/ 32 h 255"/>
                <a:gd name="T16" fmla="*/ 248 w 321"/>
                <a:gd name="T17" fmla="*/ 12 h 255"/>
                <a:gd name="T18" fmla="*/ 270 w 321"/>
                <a:gd name="T19" fmla="*/ 0 h 255"/>
                <a:gd name="T20" fmla="*/ 281 w 321"/>
                <a:gd name="T21" fmla="*/ 15 h 255"/>
                <a:gd name="T22" fmla="*/ 172 w 321"/>
                <a:gd name="T23" fmla="*/ 100 h 255"/>
                <a:gd name="T24" fmla="*/ 294 w 321"/>
                <a:gd name="T25" fmla="*/ 48 h 255"/>
                <a:gd name="T26" fmla="*/ 316 w 321"/>
                <a:gd name="T27" fmla="*/ 52 h 255"/>
                <a:gd name="T28" fmla="*/ 316 w 321"/>
                <a:gd name="T29" fmla="*/ 61 h 255"/>
                <a:gd name="T30" fmla="*/ 192 w 321"/>
                <a:gd name="T31" fmla="*/ 151 h 255"/>
                <a:gd name="T32" fmla="*/ 258 w 321"/>
                <a:gd name="T33" fmla="*/ 132 h 255"/>
                <a:gd name="T34" fmla="*/ 280 w 321"/>
                <a:gd name="T35" fmla="*/ 135 h 255"/>
                <a:gd name="T36" fmla="*/ 287 w 321"/>
                <a:gd name="T37" fmla="*/ 145 h 255"/>
                <a:gd name="T38" fmla="*/ 43 w 321"/>
                <a:gd name="T39" fmla="*/ 255 h 255"/>
                <a:gd name="T40" fmla="*/ 28 w 321"/>
                <a:gd name="T41" fmla="*/ 23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255">
                  <a:moveTo>
                    <a:pt x="28" y="232"/>
                  </a:moveTo>
                  <a:cubicBezTo>
                    <a:pt x="28" y="232"/>
                    <a:pt x="0" y="142"/>
                    <a:pt x="15" y="120"/>
                  </a:cubicBezTo>
                  <a:cubicBezTo>
                    <a:pt x="30" y="98"/>
                    <a:pt x="91" y="20"/>
                    <a:pt x="91" y="20"/>
                  </a:cubicBezTo>
                  <a:lnTo>
                    <a:pt x="109" y="2"/>
                  </a:lnTo>
                  <a:cubicBezTo>
                    <a:pt x="109" y="2"/>
                    <a:pt x="140" y="10"/>
                    <a:pt x="98" y="61"/>
                  </a:cubicBezTo>
                  <a:cubicBezTo>
                    <a:pt x="57" y="113"/>
                    <a:pt x="91" y="99"/>
                    <a:pt x="91" y="99"/>
                  </a:cubicBezTo>
                  <a:lnTo>
                    <a:pt x="147" y="66"/>
                  </a:lnTo>
                  <a:lnTo>
                    <a:pt x="218" y="32"/>
                  </a:lnTo>
                  <a:lnTo>
                    <a:pt x="248" y="12"/>
                  </a:lnTo>
                  <a:cubicBezTo>
                    <a:pt x="248" y="12"/>
                    <a:pt x="264" y="0"/>
                    <a:pt x="270" y="0"/>
                  </a:cubicBezTo>
                  <a:cubicBezTo>
                    <a:pt x="289" y="1"/>
                    <a:pt x="281" y="15"/>
                    <a:pt x="281" y="15"/>
                  </a:cubicBezTo>
                  <a:lnTo>
                    <a:pt x="172" y="100"/>
                  </a:lnTo>
                  <a:lnTo>
                    <a:pt x="294" y="48"/>
                  </a:lnTo>
                  <a:cubicBezTo>
                    <a:pt x="294" y="48"/>
                    <a:pt x="311" y="44"/>
                    <a:pt x="316" y="52"/>
                  </a:cubicBezTo>
                  <a:cubicBezTo>
                    <a:pt x="321" y="58"/>
                    <a:pt x="316" y="61"/>
                    <a:pt x="316" y="61"/>
                  </a:cubicBezTo>
                  <a:lnTo>
                    <a:pt x="192" y="151"/>
                  </a:lnTo>
                  <a:lnTo>
                    <a:pt x="258" y="132"/>
                  </a:lnTo>
                  <a:cubicBezTo>
                    <a:pt x="258" y="132"/>
                    <a:pt x="274" y="128"/>
                    <a:pt x="280" y="135"/>
                  </a:cubicBezTo>
                  <a:cubicBezTo>
                    <a:pt x="285" y="143"/>
                    <a:pt x="287" y="145"/>
                    <a:pt x="287" y="145"/>
                  </a:cubicBezTo>
                  <a:lnTo>
                    <a:pt x="43" y="255"/>
                  </a:lnTo>
                  <a:lnTo>
                    <a:pt x="28" y="232"/>
                  </a:lnTo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17234">
              <a:extLst>
                <a:ext uri="{FF2B5EF4-FFF2-40B4-BE49-F238E27FC236}">
                  <a16:creationId xmlns:a16="http://schemas.microsoft.com/office/drawing/2014/main" xmlns="" id="{4DF01D59-CF73-4871-8056-3298FF687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5" y="4787900"/>
              <a:ext cx="19050" cy="11113"/>
            </a:xfrm>
            <a:custGeom>
              <a:avLst/>
              <a:gdLst>
                <a:gd name="T0" fmla="*/ 0 w 132"/>
                <a:gd name="T1" fmla="*/ 41 h 74"/>
                <a:gd name="T2" fmla="*/ 88 w 132"/>
                <a:gd name="T3" fmla="*/ 10 h 74"/>
                <a:gd name="T4" fmla="*/ 119 w 132"/>
                <a:gd name="T5" fmla="*/ 2 h 74"/>
                <a:gd name="T6" fmla="*/ 131 w 132"/>
                <a:gd name="T7" fmla="*/ 14 h 74"/>
                <a:gd name="T8" fmla="*/ 3 w 132"/>
                <a:gd name="T9" fmla="*/ 74 h 74"/>
                <a:gd name="T10" fmla="*/ 0 w 132"/>
                <a:gd name="T11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74">
                  <a:moveTo>
                    <a:pt x="0" y="41"/>
                  </a:moveTo>
                  <a:lnTo>
                    <a:pt x="88" y="10"/>
                  </a:lnTo>
                  <a:cubicBezTo>
                    <a:pt x="88" y="10"/>
                    <a:pt x="107" y="0"/>
                    <a:pt x="119" y="2"/>
                  </a:cubicBezTo>
                  <a:cubicBezTo>
                    <a:pt x="132" y="3"/>
                    <a:pt x="131" y="14"/>
                    <a:pt x="131" y="14"/>
                  </a:cubicBezTo>
                  <a:lnTo>
                    <a:pt x="3" y="74"/>
                  </a:lnTo>
                  <a:lnTo>
                    <a:pt x="0" y="41"/>
                  </a:lnTo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Freeform 17235">
              <a:extLst>
                <a:ext uri="{FF2B5EF4-FFF2-40B4-BE49-F238E27FC236}">
                  <a16:creationId xmlns:a16="http://schemas.microsoft.com/office/drawing/2014/main" xmlns="" id="{05EB9D44-A084-4F5F-9B98-3D703843C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4672013"/>
              <a:ext cx="34925" cy="52388"/>
            </a:xfrm>
            <a:custGeom>
              <a:avLst/>
              <a:gdLst>
                <a:gd name="T0" fmla="*/ 150 w 231"/>
                <a:gd name="T1" fmla="*/ 342 h 350"/>
                <a:gd name="T2" fmla="*/ 230 w 231"/>
                <a:gd name="T3" fmla="*/ 262 h 350"/>
                <a:gd name="T4" fmla="*/ 231 w 231"/>
                <a:gd name="T5" fmla="*/ 136 h 350"/>
                <a:gd name="T6" fmla="*/ 229 w 231"/>
                <a:gd name="T7" fmla="*/ 111 h 350"/>
                <a:gd name="T8" fmla="*/ 200 w 231"/>
                <a:gd name="T9" fmla="*/ 164 h 350"/>
                <a:gd name="T10" fmla="*/ 183 w 231"/>
                <a:gd name="T11" fmla="*/ 198 h 350"/>
                <a:gd name="T12" fmla="*/ 159 w 231"/>
                <a:gd name="T13" fmla="*/ 138 h 350"/>
                <a:gd name="T14" fmla="*/ 124 w 231"/>
                <a:gd name="T15" fmla="*/ 67 h 350"/>
                <a:gd name="T16" fmla="*/ 113 w 231"/>
                <a:gd name="T17" fmla="*/ 33 h 350"/>
                <a:gd name="T18" fmla="*/ 103 w 231"/>
                <a:gd name="T19" fmla="*/ 10 h 350"/>
                <a:gd name="T20" fmla="*/ 85 w 231"/>
                <a:gd name="T21" fmla="*/ 15 h 350"/>
                <a:gd name="T22" fmla="*/ 119 w 231"/>
                <a:gd name="T23" fmla="*/ 149 h 350"/>
                <a:gd name="T24" fmla="*/ 54 w 231"/>
                <a:gd name="T25" fmla="*/ 33 h 350"/>
                <a:gd name="T26" fmla="*/ 35 w 231"/>
                <a:gd name="T27" fmla="*/ 22 h 350"/>
                <a:gd name="T28" fmla="*/ 29 w 231"/>
                <a:gd name="T29" fmla="*/ 30 h 350"/>
                <a:gd name="T30" fmla="*/ 71 w 231"/>
                <a:gd name="T31" fmla="*/ 178 h 350"/>
                <a:gd name="T32" fmla="*/ 31 w 231"/>
                <a:gd name="T33" fmla="*/ 122 h 350"/>
                <a:gd name="T34" fmla="*/ 12 w 231"/>
                <a:gd name="T35" fmla="*/ 111 h 350"/>
                <a:gd name="T36" fmla="*/ 0 w 231"/>
                <a:gd name="T37" fmla="*/ 113 h 350"/>
                <a:gd name="T38" fmla="*/ 125 w 231"/>
                <a:gd name="T39" fmla="*/ 350 h 350"/>
                <a:gd name="T40" fmla="*/ 150 w 231"/>
                <a:gd name="T41" fmla="*/ 34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350">
                  <a:moveTo>
                    <a:pt x="150" y="342"/>
                  </a:moveTo>
                  <a:cubicBezTo>
                    <a:pt x="150" y="342"/>
                    <a:pt x="228" y="289"/>
                    <a:pt x="230" y="262"/>
                  </a:cubicBezTo>
                  <a:cubicBezTo>
                    <a:pt x="231" y="235"/>
                    <a:pt x="231" y="136"/>
                    <a:pt x="231" y="136"/>
                  </a:cubicBezTo>
                  <a:lnTo>
                    <a:pt x="229" y="111"/>
                  </a:lnTo>
                  <a:cubicBezTo>
                    <a:pt x="229" y="111"/>
                    <a:pt x="199" y="98"/>
                    <a:pt x="200" y="164"/>
                  </a:cubicBezTo>
                  <a:cubicBezTo>
                    <a:pt x="201" y="231"/>
                    <a:pt x="183" y="198"/>
                    <a:pt x="183" y="198"/>
                  </a:cubicBezTo>
                  <a:lnTo>
                    <a:pt x="159" y="138"/>
                  </a:lnTo>
                  <a:lnTo>
                    <a:pt x="124" y="67"/>
                  </a:lnTo>
                  <a:lnTo>
                    <a:pt x="113" y="33"/>
                  </a:lnTo>
                  <a:cubicBezTo>
                    <a:pt x="113" y="33"/>
                    <a:pt x="108" y="14"/>
                    <a:pt x="103" y="10"/>
                  </a:cubicBezTo>
                  <a:cubicBezTo>
                    <a:pt x="87" y="0"/>
                    <a:pt x="85" y="15"/>
                    <a:pt x="85" y="15"/>
                  </a:cubicBezTo>
                  <a:lnTo>
                    <a:pt x="119" y="149"/>
                  </a:lnTo>
                  <a:lnTo>
                    <a:pt x="54" y="33"/>
                  </a:lnTo>
                  <a:cubicBezTo>
                    <a:pt x="54" y="33"/>
                    <a:pt x="43" y="20"/>
                    <a:pt x="35" y="22"/>
                  </a:cubicBezTo>
                  <a:cubicBezTo>
                    <a:pt x="27" y="25"/>
                    <a:pt x="29" y="30"/>
                    <a:pt x="29" y="30"/>
                  </a:cubicBezTo>
                  <a:lnTo>
                    <a:pt x="71" y="178"/>
                  </a:lnTo>
                  <a:lnTo>
                    <a:pt x="31" y="122"/>
                  </a:lnTo>
                  <a:cubicBezTo>
                    <a:pt x="31" y="122"/>
                    <a:pt x="20" y="109"/>
                    <a:pt x="12" y="111"/>
                  </a:cubicBezTo>
                  <a:cubicBezTo>
                    <a:pt x="3" y="113"/>
                    <a:pt x="0" y="113"/>
                    <a:pt x="0" y="113"/>
                  </a:cubicBezTo>
                  <a:lnTo>
                    <a:pt x="125" y="350"/>
                  </a:lnTo>
                  <a:lnTo>
                    <a:pt x="150" y="342"/>
                  </a:lnTo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17236">
              <a:extLst>
                <a:ext uri="{FF2B5EF4-FFF2-40B4-BE49-F238E27FC236}">
                  <a16:creationId xmlns:a16="http://schemas.microsoft.com/office/drawing/2014/main" xmlns="" id="{D0C40B97-CB0D-4AE2-8A38-8735ECD0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4678363"/>
              <a:ext cx="12700" cy="19050"/>
            </a:xfrm>
            <a:custGeom>
              <a:avLst/>
              <a:gdLst>
                <a:gd name="T0" fmla="*/ 86 w 86"/>
                <a:gd name="T1" fmla="*/ 111 h 135"/>
                <a:gd name="T2" fmla="*/ 36 w 86"/>
                <a:gd name="T3" fmla="*/ 32 h 135"/>
                <a:gd name="T4" fmla="*/ 17 w 86"/>
                <a:gd name="T5" fmla="*/ 7 h 135"/>
                <a:gd name="T6" fmla="*/ 0 w 86"/>
                <a:gd name="T7" fmla="*/ 9 h 135"/>
                <a:gd name="T8" fmla="*/ 63 w 86"/>
                <a:gd name="T9" fmla="*/ 135 h 135"/>
                <a:gd name="T10" fmla="*/ 86 w 86"/>
                <a:gd name="T1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35">
                  <a:moveTo>
                    <a:pt x="86" y="111"/>
                  </a:moveTo>
                  <a:lnTo>
                    <a:pt x="36" y="32"/>
                  </a:lnTo>
                  <a:cubicBezTo>
                    <a:pt x="36" y="32"/>
                    <a:pt x="27" y="13"/>
                    <a:pt x="17" y="7"/>
                  </a:cubicBezTo>
                  <a:cubicBezTo>
                    <a:pt x="6" y="0"/>
                    <a:pt x="0" y="9"/>
                    <a:pt x="0" y="9"/>
                  </a:cubicBezTo>
                  <a:lnTo>
                    <a:pt x="63" y="135"/>
                  </a:lnTo>
                  <a:lnTo>
                    <a:pt x="86" y="111"/>
                  </a:ln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17237">
              <a:extLst>
                <a:ext uri="{FF2B5EF4-FFF2-40B4-BE49-F238E27FC236}">
                  <a16:creationId xmlns:a16="http://schemas.microsoft.com/office/drawing/2014/main" xmlns="" id="{7776795A-0E77-42FC-B5EA-9C292FE42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4822825"/>
              <a:ext cx="41275" cy="50800"/>
            </a:xfrm>
            <a:custGeom>
              <a:avLst/>
              <a:gdLst>
                <a:gd name="T0" fmla="*/ 41 w 269"/>
                <a:gd name="T1" fmla="*/ 73 h 325"/>
                <a:gd name="T2" fmla="*/ 2 w 269"/>
                <a:gd name="T3" fmla="*/ 265 h 325"/>
                <a:gd name="T4" fmla="*/ 182 w 269"/>
                <a:gd name="T5" fmla="*/ 278 h 325"/>
                <a:gd name="T6" fmla="*/ 255 w 269"/>
                <a:gd name="T7" fmla="*/ 87 h 325"/>
                <a:gd name="T8" fmla="*/ 41 w 269"/>
                <a:gd name="T9" fmla="*/ 7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325">
                  <a:moveTo>
                    <a:pt x="41" y="73"/>
                  </a:moveTo>
                  <a:cubicBezTo>
                    <a:pt x="10" y="194"/>
                    <a:pt x="0" y="257"/>
                    <a:pt x="2" y="265"/>
                  </a:cubicBezTo>
                  <a:cubicBezTo>
                    <a:pt x="17" y="325"/>
                    <a:pt x="180" y="312"/>
                    <a:pt x="182" y="278"/>
                  </a:cubicBezTo>
                  <a:cubicBezTo>
                    <a:pt x="184" y="244"/>
                    <a:pt x="242" y="106"/>
                    <a:pt x="255" y="87"/>
                  </a:cubicBezTo>
                  <a:cubicBezTo>
                    <a:pt x="269" y="68"/>
                    <a:pt x="59" y="0"/>
                    <a:pt x="41" y="73"/>
                  </a:cubicBezTo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17238">
              <a:extLst>
                <a:ext uri="{FF2B5EF4-FFF2-40B4-BE49-F238E27FC236}">
                  <a16:creationId xmlns:a16="http://schemas.microsoft.com/office/drawing/2014/main" xmlns="" id="{9AA96343-2631-4ACB-8101-AE866016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4829175"/>
              <a:ext cx="36512" cy="30163"/>
            </a:xfrm>
            <a:custGeom>
              <a:avLst/>
              <a:gdLst>
                <a:gd name="T0" fmla="*/ 140 w 238"/>
                <a:gd name="T1" fmla="*/ 7 h 194"/>
                <a:gd name="T2" fmla="*/ 238 w 238"/>
                <a:gd name="T3" fmla="*/ 38 h 194"/>
                <a:gd name="T4" fmla="*/ 183 w 238"/>
                <a:gd name="T5" fmla="*/ 126 h 194"/>
                <a:gd name="T6" fmla="*/ 32 w 238"/>
                <a:gd name="T7" fmla="*/ 193 h 194"/>
                <a:gd name="T8" fmla="*/ 0 w 238"/>
                <a:gd name="T9" fmla="*/ 191 h 194"/>
                <a:gd name="T10" fmla="*/ 36 w 238"/>
                <a:gd name="T11" fmla="*/ 37 h 194"/>
                <a:gd name="T12" fmla="*/ 140 w 238"/>
                <a:gd name="T13" fmla="*/ 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194">
                  <a:moveTo>
                    <a:pt x="140" y="7"/>
                  </a:moveTo>
                  <a:cubicBezTo>
                    <a:pt x="181" y="15"/>
                    <a:pt x="219" y="27"/>
                    <a:pt x="238" y="38"/>
                  </a:cubicBezTo>
                  <a:cubicBezTo>
                    <a:pt x="218" y="72"/>
                    <a:pt x="198" y="105"/>
                    <a:pt x="183" y="126"/>
                  </a:cubicBezTo>
                  <a:cubicBezTo>
                    <a:pt x="140" y="185"/>
                    <a:pt x="75" y="187"/>
                    <a:pt x="32" y="193"/>
                  </a:cubicBezTo>
                  <a:cubicBezTo>
                    <a:pt x="22" y="194"/>
                    <a:pt x="12" y="193"/>
                    <a:pt x="0" y="191"/>
                  </a:cubicBezTo>
                  <a:cubicBezTo>
                    <a:pt x="3" y="169"/>
                    <a:pt x="14" y="124"/>
                    <a:pt x="36" y="37"/>
                  </a:cubicBezTo>
                  <a:cubicBezTo>
                    <a:pt x="44" y="4"/>
                    <a:pt x="92" y="0"/>
                    <a:pt x="140" y="7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17239">
              <a:extLst>
                <a:ext uri="{FF2B5EF4-FFF2-40B4-BE49-F238E27FC236}">
                  <a16:creationId xmlns:a16="http://schemas.microsoft.com/office/drawing/2014/main" xmlns="" id="{EFC272A3-D2F8-4754-ADA3-BE0BE25B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4784725"/>
              <a:ext cx="66675" cy="68263"/>
            </a:xfrm>
            <a:custGeom>
              <a:avLst/>
              <a:gdLst>
                <a:gd name="T0" fmla="*/ 210 w 440"/>
                <a:gd name="T1" fmla="*/ 0 h 448"/>
                <a:gd name="T2" fmla="*/ 40 w 440"/>
                <a:gd name="T3" fmla="*/ 292 h 448"/>
                <a:gd name="T4" fmla="*/ 21 w 440"/>
                <a:gd name="T5" fmla="*/ 387 h 448"/>
                <a:gd name="T6" fmla="*/ 158 w 440"/>
                <a:gd name="T7" fmla="*/ 442 h 448"/>
                <a:gd name="T8" fmla="*/ 309 w 440"/>
                <a:gd name="T9" fmla="*/ 376 h 448"/>
                <a:gd name="T10" fmla="*/ 433 w 440"/>
                <a:gd name="T11" fmla="*/ 163 h 448"/>
                <a:gd name="T12" fmla="*/ 330 w 440"/>
                <a:gd name="T13" fmla="*/ 77 h 448"/>
                <a:gd name="T14" fmla="*/ 210 w 440"/>
                <a:gd name="T1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8">
                  <a:moveTo>
                    <a:pt x="210" y="0"/>
                  </a:moveTo>
                  <a:lnTo>
                    <a:pt x="40" y="292"/>
                  </a:lnTo>
                  <a:cubicBezTo>
                    <a:pt x="40" y="292"/>
                    <a:pt x="0" y="361"/>
                    <a:pt x="21" y="387"/>
                  </a:cubicBezTo>
                  <a:cubicBezTo>
                    <a:pt x="41" y="412"/>
                    <a:pt x="115" y="448"/>
                    <a:pt x="158" y="442"/>
                  </a:cubicBezTo>
                  <a:cubicBezTo>
                    <a:pt x="201" y="436"/>
                    <a:pt x="266" y="434"/>
                    <a:pt x="309" y="376"/>
                  </a:cubicBezTo>
                  <a:cubicBezTo>
                    <a:pt x="352" y="317"/>
                    <a:pt x="433" y="163"/>
                    <a:pt x="433" y="163"/>
                  </a:cubicBezTo>
                  <a:cubicBezTo>
                    <a:pt x="433" y="163"/>
                    <a:pt x="440" y="101"/>
                    <a:pt x="330" y="77"/>
                  </a:cubicBezTo>
                  <a:cubicBezTo>
                    <a:pt x="221" y="53"/>
                    <a:pt x="210" y="0"/>
                    <a:pt x="210" y="0"/>
                  </a:cubicBezTo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17240">
              <a:extLst>
                <a:ext uri="{FF2B5EF4-FFF2-40B4-BE49-F238E27FC236}">
                  <a16:creationId xmlns:a16="http://schemas.microsoft.com/office/drawing/2014/main" xmlns="" id="{5B24232C-D3AE-4E93-8B4C-C64FA96DA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5" y="4773613"/>
              <a:ext cx="42862" cy="31750"/>
            </a:xfrm>
            <a:custGeom>
              <a:avLst/>
              <a:gdLst>
                <a:gd name="T0" fmla="*/ 77 w 274"/>
                <a:gd name="T1" fmla="*/ 6 h 207"/>
                <a:gd name="T2" fmla="*/ 18 w 274"/>
                <a:gd name="T3" fmla="*/ 19 h 207"/>
                <a:gd name="T4" fmla="*/ 18 w 274"/>
                <a:gd name="T5" fmla="*/ 100 h 207"/>
                <a:gd name="T6" fmla="*/ 178 w 274"/>
                <a:gd name="T7" fmla="*/ 193 h 207"/>
                <a:gd name="T8" fmla="*/ 256 w 274"/>
                <a:gd name="T9" fmla="*/ 191 h 207"/>
                <a:gd name="T10" fmla="*/ 213 w 274"/>
                <a:gd name="T11" fmla="*/ 111 h 207"/>
                <a:gd name="T12" fmla="*/ 77 w 274"/>
                <a:gd name="T13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07">
                  <a:moveTo>
                    <a:pt x="77" y="6"/>
                  </a:moveTo>
                  <a:cubicBezTo>
                    <a:pt x="63" y="2"/>
                    <a:pt x="36" y="0"/>
                    <a:pt x="18" y="19"/>
                  </a:cubicBezTo>
                  <a:cubicBezTo>
                    <a:pt x="0" y="38"/>
                    <a:pt x="1" y="84"/>
                    <a:pt x="18" y="100"/>
                  </a:cubicBezTo>
                  <a:cubicBezTo>
                    <a:pt x="34" y="116"/>
                    <a:pt x="159" y="189"/>
                    <a:pt x="178" y="193"/>
                  </a:cubicBezTo>
                  <a:cubicBezTo>
                    <a:pt x="196" y="196"/>
                    <a:pt x="229" y="207"/>
                    <a:pt x="256" y="191"/>
                  </a:cubicBezTo>
                  <a:cubicBezTo>
                    <a:pt x="274" y="180"/>
                    <a:pt x="246" y="119"/>
                    <a:pt x="213" y="111"/>
                  </a:cubicBezTo>
                  <a:cubicBezTo>
                    <a:pt x="129" y="91"/>
                    <a:pt x="133" y="21"/>
                    <a:pt x="77" y="6"/>
                  </a:cubicBezTo>
                </a:path>
              </a:pathLst>
            </a:custGeom>
            <a:solidFill>
              <a:srgbClr val="194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17241">
              <a:extLst>
                <a:ext uri="{FF2B5EF4-FFF2-40B4-BE49-F238E27FC236}">
                  <a16:creationId xmlns:a16="http://schemas.microsoft.com/office/drawing/2014/main" xmlns="" id="{76DD50F9-084F-4B90-BC28-B5129281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4799013"/>
              <a:ext cx="28575" cy="34925"/>
            </a:xfrm>
            <a:custGeom>
              <a:avLst/>
              <a:gdLst>
                <a:gd name="T0" fmla="*/ 102 w 187"/>
                <a:gd name="T1" fmla="*/ 13 h 235"/>
                <a:gd name="T2" fmla="*/ 29 w 187"/>
                <a:gd name="T3" fmla="*/ 139 h 235"/>
                <a:gd name="T4" fmla="*/ 0 w 187"/>
                <a:gd name="T5" fmla="*/ 211 h 235"/>
                <a:gd name="T6" fmla="*/ 15 w 187"/>
                <a:gd name="T7" fmla="*/ 220 h 235"/>
                <a:gd name="T8" fmla="*/ 42 w 187"/>
                <a:gd name="T9" fmla="*/ 235 h 235"/>
                <a:gd name="T10" fmla="*/ 156 w 187"/>
                <a:gd name="T11" fmla="*/ 44 h 235"/>
                <a:gd name="T12" fmla="*/ 102 w 187"/>
                <a:gd name="T13" fmla="*/ 1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35">
                  <a:moveTo>
                    <a:pt x="102" y="13"/>
                  </a:moveTo>
                  <a:lnTo>
                    <a:pt x="29" y="139"/>
                  </a:lnTo>
                  <a:lnTo>
                    <a:pt x="0" y="211"/>
                  </a:lnTo>
                  <a:lnTo>
                    <a:pt x="15" y="220"/>
                  </a:lnTo>
                  <a:lnTo>
                    <a:pt x="42" y="235"/>
                  </a:lnTo>
                  <a:cubicBezTo>
                    <a:pt x="42" y="235"/>
                    <a:pt x="187" y="88"/>
                    <a:pt x="156" y="44"/>
                  </a:cubicBezTo>
                  <a:cubicBezTo>
                    <a:pt x="126" y="0"/>
                    <a:pt x="110" y="4"/>
                    <a:pt x="102" y="13"/>
                  </a:cubicBezTo>
                  <a:close/>
                </a:path>
              </a:pathLst>
            </a:custGeom>
            <a:solidFill>
              <a:srgbClr val="194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17242">
              <a:extLst>
                <a:ext uri="{FF2B5EF4-FFF2-40B4-BE49-F238E27FC236}">
                  <a16:creationId xmlns:a16="http://schemas.microsoft.com/office/drawing/2014/main" xmlns="" id="{B022B795-5637-4DA9-8038-C90F195E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4824413"/>
              <a:ext cx="14287" cy="15875"/>
            </a:xfrm>
            <a:custGeom>
              <a:avLst/>
              <a:gdLst>
                <a:gd name="T0" fmla="*/ 6 w 90"/>
                <a:gd name="T1" fmla="*/ 61 h 105"/>
                <a:gd name="T2" fmla="*/ 15 w 90"/>
                <a:gd name="T3" fmla="*/ 92 h 105"/>
                <a:gd name="T4" fmla="*/ 26 w 90"/>
                <a:gd name="T5" fmla="*/ 99 h 105"/>
                <a:gd name="T6" fmla="*/ 57 w 90"/>
                <a:gd name="T7" fmla="*/ 91 h 105"/>
                <a:gd name="T8" fmla="*/ 84 w 90"/>
                <a:gd name="T9" fmla="*/ 45 h 105"/>
                <a:gd name="T10" fmla="*/ 76 w 90"/>
                <a:gd name="T11" fmla="*/ 13 h 105"/>
                <a:gd name="T12" fmla="*/ 64 w 90"/>
                <a:gd name="T13" fmla="*/ 6 h 105"/>
                <a:gd name="T14" fmla="*/ 33 w 90"/>
                <a:gd name="T15" fmla="*/ 15 h 105"/>
                <a:gd name="T16" fmla="*/ 6 w 90"/>
                <a:gd name="T17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5">
                  <a:moveTo>
                    <a:pt x="6" y="61"/>
                  </a:moveTo>
                  <a:cubicBezTo>
                    <a:pt x="0" y="72"/>
                    <a:pt x="3" y="86"/>
                    <a:pt x="15" y="92"/>
                  </a:cubicBezTo>
                  <a:lnTo>
                    <a:pt x="26" y="99"/>
                  </a:lnTo>
                  <a:cubicBezTo>
                    <a:pt x="37" y="105"/>
                    <a:pt x="51" y="102"/>
                    <a:pt x="57" y="91"/>
                  </a:cubicBezTo>
                  <a:lnTo>
                    <a:pt x="84" y="45"/>
                  </a:lnTo>
                  <a:cubicBezTo>
                    <a:pt x="90" y="34"/>
                    <a:pt x="87" y="20"/>
                    <a:pt x="76" y="13"/>
                  </a:cubicBezTo>
                  <a:lnTo>
                    <a:pt x="64" y="6"/>
                  </a:lnTo>
                  <a:cubicBezTo>
                    <a:pt x="53" y="0"/>
                    <a:pt x="39" y="4"/>
                    <a:pt x="33" y="15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17243">
              <a:extLst>
                <a:ext uri="{FF2B5EF4-FFF2-40B4-BE49-F238E27FC236}">
                  <a16:creationId xmlns:a16="http://schemas.microsoft.com/office/drawing/2014/main" xmlns="" id="{517291B1-61D8-4CAD-9B25-21B7A21F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4868863"/>
              <a:ext cx="63500" cy="130175"/>
            </a:xfrm>
            <a:custGeom>
              <a:avLst/>
              <a:gdLst>
                <a:gd name="T0" fmla="*/ 419 w 419"/>
                <a:gd name="T1" fmla="*/ 0 h 862"/>
                <a:gd name="T2" fmla="*/ 7 w 419"/>
                <a:gd name="T3" fmla="*/ 790 h 862"/>
                <a:gd name="T4" fmla="*/ 27 w 419"/>
                <a:gd name="T5" fmla="*/ 862 h 862"/>
                <a:gd name="T6" fmla="*/ 91 w 419"/>
                <a:gd name="T7" fmla="*/ 828 h 862"/>
                <a:gd name="T8" fmla="*/ 419 w 419"/>
                <a:gd name="T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862">
                  <a:moveTo>
                    <a:pt x="419" y="0"/>
                  </a:moveTo>
                  <a:cubicBezTo>
                    <a:pt x="419" y="0"/>
                    <a:pt x="95" y="333"/>
                    <a:pt x="7" y="790"/>
                  </a:cubicBezTo>
                  <a:cubicBezTo>
                    <a:pt x="0" y="826"/>
                    <a:pt x="27" y="862"/>
                    <a:pt x="27" y="862"/>
                  </a:cubicBezTo>
                  <a:lnTo>
                    <a:pt x="91" y="828"/>
                  </a:lnTo>
                  <a:cubicBezTo>
                    <a:pt x="91" y="828"/>
                    <a:pt x="249" y="33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17244">
              <a:extLst>
                <a:ext uri="{FF2B5EF4-FFF2-40B4-BE49-F238E27FC236}">
                  <a16:creationId xmlns:a16="http://schemas.microsoft.com/office/drawing/2014/main" xmlns="" id="{E36E8A69-F6A1-42B6-94BD-70308687E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4865688"/>
              <a:ext cx="26987" cy="14288"/>
            </a:xfrm>
            <a:custGeom>
              <a:avLst/>
              <a:gdLst>
                <a:gd name="T0" fmla="*/ 2 w 17"/>
                <a:gd name="T1" fmla="*/ 1 h 9"/>
                <a:gd name="T2" fmla="*/ 0 w 17"/>
                <a:gd name="T3" fmla="*/ 9 h 9"/>
                <a:gd name="T4" fmla="*/ 17 w 17"/>
                <a:gd name="T5" fmla="*/ 2 h 9"/>
                <a:gd name="T6" fmla="*/ 17 w 17"/>
                <a:gd name="T7" fmla="*/ 0 h 9"/>
                <a:gd name="T8" fmla="*/ 2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2" y="1"/>
                  </a:moveTo>
                  <a:lnTo>
                    <a:pt x="0" y="9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0B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17245">
              <a:extLst>
                <a:ext uri="{FF2B5EF4-FFF2-40B4-BE49-F238E27FC236}">
                  <a16:creationId xmlns:a16="http://schemas.microsoft.com/office/drawing/2014/main" xmlns="" id="{220A0D20-7776-42D8-AEA8-E8AB839E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4860925"/>
              <a:ext cx="11112" cy="1111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7 h 7"/>
                <a:gd name="T4" fmla="*/ 7 w 7"/>
                <a:gd name="T5" fmla="*/ 4 h 7"/>
                <a:gd name="T6" fmla="*/ 4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7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0B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17246">
              <a:extLst>
                <a:ext uri="{FF2B5EF4-FFF2-40B4-BE49-F238E27FC236}">
                  <a16:creationId xmlns:a16="http://schemas.microsoft.com/office/drawing/2014/main" xmlns="" id="{FE3D72C9-CE06-48E4-A8C4-E3546FA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5938838"/>
              <a:ext cx="119062" cy="188913"/>
            </a:xfrm>
            <a:custGeom>
              <a:avLst/>
              <a:gdLst>
                <a:gd name="T0" fmla="*/ 0 w 782"/>
                <a:gd name="T1" fmla="*/ 48 h 1250"/>
                <a:gd name="T2" fmla="*/ 207 w 782"/>
                <a:gd name="T3" fmla="*/ 24 h 1250"/>
                <a:gd name="T4" fmla="*/ 694 w 782"/>
                <a:gd name="T5" fmla="*/ 463 h 1250"/>
                <a:gd name="T6" fmla="*/ 436 w 782"/>
                <a:gd name="T7" fmla="*/ 1226 h 1250"/>
                <a:gd name="T8" fmla="*/ 229 w 782"/>
                <a:gd name="T9" fmla="*/ 1250 h 1250"/>
                <a:gd name="T10" fmla="*/ 487 w 782"/>
                <a:gd name="T11" fmla="*/ 488 h 1250"/>
                <a:gd name="T12" fmla="*/ 0 w 782"/>
                <a:gd name="T13" fmla="*/ 4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1250">
                  <a:moveTo>
                    <a:pt x="0" y="48"/>
                  </a:moveTo>
                  <a:lnTo>
                    <a:pt x="207" y="24"/>
                  </a:lnTo>
                  <a:cubicBezTo>
                    <a:pt x="411" y="0"/>
                    <a:pt x="618" y="179"/>
                    <a:pt x="694" y="463"/>
                  </a:cubicBezTo>
                  <a:cubicBezTo>
                    <a:pt x="782" y="789"/>
                    <a:pt x="666" y="1130"/>
                    <a:pt x="436" y="1226"/>
                  </a:cubicBezTo>
                  <a:lnTo>
                    <a:pt x="229" y="1250"/>
                  </a:lnTo>
                  <a:cubicBezTo>
                    <a:pt x="459" y="1154"/>
                    <a:pt x="574" y="813"/>
                    <a:pt x="487" y="488"/>
                  </a:cubicBezTo>
                  <a:cubicBezTo>
                    <a:pt x="410" y="203"/>
                    <a:pt x="204" y="25"/>
                    <a:pt x="0" y="48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17247">
              <a:extLst>
                <a:ext uri="{FF2B5EF4-FFF2-40B4-BE49-F238E27FC236}">
                  <a16:creationId xmlns:a16="http://schemas.microsoft.com/office/drawing/2014/main" xmlns="" id="{373369AA-75B2-4AA9-AAE4-3A0E39145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5" y="6124575"/>
              <a:ext cx="46037" cy="7938"/>
            </a:xfrm>
            <a:custGeom>
              <a:avLst/>
              <a:gdLst>
                <a:gd name="T0" fmla="*/ 208 w 295"/>
                <a:gd name="T1" fmla="*/ 23 h 47"/>
                <a:gd name="T2" fmla="*/ 0 w 295"/>
                <a:gd name="T3" fmla="*/ 47 h 47"/>
                <a:gd name="T4" fmla="*/ 87 w 295"/>
                <a:gd name="T5" fmla="*/ 24 h 47"/>
                <a:gd name="T6" fmla="*/ 295 w 295"/>
                <a:gd name="T7" fmla="*/ 0 h 47"/>
                <a:gd name="T8" fmla="*/ 208 w 295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7">
                  <a:moveTo>
                    <a:pt x="208" y="23"/>
                  </a:moveTo>
                  <a:lnTo>
                    <a:pt x="0" y="47"/>
                  </a:lnTo>
                  <a:cubicBezTo>
                    <a:pt x="30" y="43"/>
                    <a:pt x="59" y="36"/>
                    <a:pt x="87" y="24"/>
                  </a:cubicBezTo>
                  <a:lnTo>
                    <a:pt x="295" y="0"/>
                  </a:lnTo>
                  <a:cubicBezTo>
                    <a:pt x="267" y="12"/>
                    <a:pt x="238" y="19"/>
                    <a:pt x="208" y="23"/>
                  </a:cubicBez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17248">
              <a:extLst>
                <a:ext uri="{FF2B5EF4-FFF2-40B4-BE49-F238E27FC236}">
                  <a16:creationId xmlns:a16="http://schemas.microsoft.com/office/drawing/2014/main" xmlns="" id="{257D79C3-7AD8-4E1A-8874-FA29B9960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5942013"/>
              <a:ext cx="44450" cy="6350"/>
            </a:xfrm>
            <a:custGeom>
              <a:avLst/>
              <a:gdLst>
                <a:gd name="T0" fmla="*/ 87 w 295"/>
                <a:gd name="T1" fmla="*/ 25 h 48"/>
                <a:gd name="T2" fmla="*/ 295 w 295"/>
                <a:gd name="T3" fmla="*/ 0 h 48"/>
                <a:gd name="T4" fmla="*/ 208 w 295"/>
                <a:gd name="T5" fmla="*/ 23 h 48"/>
                <a:gd name="T6" fmla="*/ 0 w 295"/>
                <a:gd name="T7" fmla="*/ 48 h 48"/>
                <a:gd name="T8" fmla="*/ 87 w 295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8">
                  <a:moveTo>
                    <a:pt x="87" y="25"/>
                  </a:moveTo>
                  <a:lnTo>
                    <a:pt x="295" y="0"/>
                  </a:lnTo>
                  <a:cubicBezTo>
                    <a:pt x="266" y="4"/>
                    <a:pt x="237" y="11"/>
                    <a:pt x="208" y="23"/>
                  </a:cubicBezTo>
                  <a:lnTo>
                    <a:pt x="0" y="48"/>
                  </a:lnTo>
                  <a:cubicBezTo>
                    <a:pt x="29" y="36"/>
                    <a:pt x="58" y="28"/>
                    <a:pt x="87" y="25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17249">
              <a:extLst>
                <a:ext uri="{FF2B5EF4-FFF2-40B4-BE49-F238E27FC236}">
                  <a16:creationId xmlns:a16="http://schemas.microsoft.com/office/drawing/2014/main" xmlns="" id="{116C0585-6CFD-49CF-8D04-68DCF825F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945188"/>
              <a:ext cx="117475" cy="190500"/>
            </a:xfrm>
            <a:custGeom>
              <a:avLst/>
              <a:gdLst>
                <a:gd name="T0" fmla="*/ 782 w 782"/>
                <a:gd name="T1" fmla="*/ 1202 h 1250"/>
                <a:gd name="T2" fmla="*/ 575 w 782"/>
                <a:gd name="T3" fmla="*/ 1226 h 1250"/>
                <a:gd name="T4" fmla="*/ 87 w 782"/>
                <a:gd name="T5" fmla="*/ 787 h 1250"/>
                <a:gd name="T6" fmla="*/ 345 w 782"/>
                <a:gd name="T7" fmla="*/ 25 h 1250"/>
                <a:gd name="T8" fmla="*/ 553 w 782"/>
                <a:gd name="T9" fmla="*/ 0 h 1250"/>
                <a:gd name="T10" fmla="*/ 295 w 782"/>
                <a:gd name="T11" fmla="*/ 762 h 1250"/>
                <a:gd name="T12" fmla="*/ 782 w 782"/>
                <a:gd name="T13" fmla="*/ 1202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1250">
                  <a:moveTo>
                    <a:pt x="782" y="1202"/>
                  </a:moveTo>
                  <a:lnTo>
                    <a:pt x="575" y="1226"/>
                  </a:lnTo>
                  <a:cubicBezTo>
                    <a:pt x="370" y="1250"/>
                    <a:pt x="164" y="1071"/>
                    <a:pt x="87" y="787"/>
                  </a:cubicBezTo>
                  <a:cubicBezTo>
                    <a:pt x="0" y="461"/>
                    <a:pt x="116" y="120"/>
                    <a:pt x="345" y="25"/>
                  </a:cubicBezTo>
                  <a:lnTo>
                    <a:pt x="553" y="0"/>
                  </a:lnTo>
                  <a:cubicBezTo>
                    <a:pt x="323" y="96"/>
                    <a:pt x="208" y="437"/>
                    <a:pt x="295" y="762"/>
                  </a:cubicBezTo>
                  <a:cubicBezTo>
                    <a:pt x="372" y="1047"/>
                    <a:pt x="578" y="1225"/>
                    <a:pt x="782" y="1202"/>
                  </a:cubicBezTo>
                  <a:close/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17250">
              <a:extLst>
                <a:ext uri="{FF2B5EF4-FFF2-40B4-BE49-F238E27FC236}">
                  <a16:creationId xmlns:a16="http://schemas.microsoft.com/office/drawing/2014/main" xmlns="" id="{1D2FAB28-D2E0-4D04-BEA3-F776B6A07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5926138"/>
              <a:ext cx="136525" cy="228600"/>
            </a:xfrm>
            <a:custGeom>
              <a:avLst/>
              <a:gdLst>
                <a:gd name="T0" fmla="*/ 901 w 901"/>
                <a:gd name="T1" fmla="*/ 1450 h 1503"/>
                <a:gd name="T2" fmla="*/ 693 w 901"/>
                <a:gd name="T3" fmla="*/ 1475 h 1503"/>
                <a:gd name="T4" fmla="*/ 105 w 901"/>
                <a:gd name="T5" fmla="*/ 945 h 1503"/>
                <a:gd name="T6" fmla="*/ 417 w 901"/>
                <a:gd name="T7" fmla="*/ 24 h 1503"/>
                <a:gd name="T8" fmla="*/ 624 w 901"/>
                <a:gd name="T9" fmla="*/ 0 h 1503"/>
                <a:gd name="T10" fmla="*/ 313 w 901"/>
                <a:gd name="T11" fmla="*/ 920 h 1503"/>
                <a:gd name="T12" fmla="*/ 901 w 901"/>
                <a:gd name="T13" fmla="*/ 145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1" h="1503">
                  <a:moveTo>
                    <a:pt x="901" y="1450"/>
                  </a:moveTo>
                  <a:lnTo>
                    <a:pt x="693" y="1475"/>
                  </a:lnTo>
                  <a:cubicBezTo>
                    <a:pt x="447" y="1503"/>
                    <a:pt x="197" y="1288"/>
                    <a:pt x="105" y="945"/>
                  </a:cubicBezTo>
                  <a:cubicBezTo>
                    <a:pt x="0" y="552"/>
                    <a:pt x="139" y="140"/>
                    <a:pt x="417" y="24"/>
                  </a:cubicBezTo>
                  <a:lnTo>
                    <a:pt x="624" y="0"/>
                  </a:lnTo>
                  <a:cubicBezTo>
                    <a:pt x="347" y="116"/>
                    <a:pt x="208" y="527"/>
                    <a:pt x="313" y="920"/>
                  </a:cubicBezTo>
                  <a:cubicBezTo>
                    <a:pt x="405" y="1264"/>
                    <a:pt x="655" y="1479"/>
                    <a:pt x="901" y="1450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17251">
              <a:extLst>
                <a:ext uri="{FF2B5EF4-FFF2-40B4-BE49-F238E27FC236}">
                  <a16:creationId xmlns:a16="http://schemas.microsoft.com/office/drawing/2014/main" xmlns="" id="{1964D04A-06E0-4CB6-8B62-B1EFE75A5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5908675"/>
              <a:ext cx="185737" cy="252413"/>
            </a:xfrm>
            <a:custGeom>
              <a:avLst/>
              <a:gdLst>
                <a:gd name="T0" fmla="*/ 766 w 1215"/>
                <a:gd name="T1" fmla="*/ 1416 h 1653"/>
                <a:gd name="T2" fmla="*/ 1023 w 1215"/>
                <a:gd name="T3" fmla="*/ 653 h 1653"/>
                <a:gd name="T4" fmla="*/ 449 w 1215"/>
                <a:gd name="T5" fmla="*/ 237 h 1653"/>
                <a:gd name="T6" fmla="*/ 191 w 1215"/>
                <a:gd name="T7" fmla="*/ 999 h 1653"/>
                <a:gd name="T8" fmla="*/ 766 w 1215"/>
                <a:gd name="T9" fmla="*/ 1416 h 1653"/>
                <a:gd name="T10" fmla="*/ 416 w 1215"/>
                <a:gd name="T11" fmla="*/ 115 h 1653"/>
                <a:gd name="T12" fmla="*/ 1110 w 1215"/>
                <a:gd name="T13" fmla="*/ 618 h 1653"/>
                <a:gd name="T14" fmla="*/ 798 w 1215"/>
                <a:gd name="T15" fmla="*/ 1538 h 1653"/>
                <a:gd name="T16" fmla="*/ 105 w 1215"/>
                <a:gd name="T17" fmla="*/ 1035 h 1653"/>
                <a:gd name="T18" fmla="*/ 416 w 1215"/>
                <a:gd name="T19" fmla="*/ 115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5" h="1653">
                  <a:moveTo>
                    <a:pt x="766" y="1416"/>
                  </a:moveTo>
                  <a:cubicBezTo>
                    <a:pt x="995" y="1320"/>
                    <a:pt x="1111" y="979"/>
                    <a:pt x="1023" y="653"/>
                  </a:cubicBezTo>
                  <a:cubicBezTo>
                    <a:pt x="936" y="328"/>
                    <a:pt x="679" y="142"/>
                    <a:pt x="449" y="237"/>
                  </a:cubicBezTo>
                  <a:cubicBezTo>
                    <a:pt x="219" y="333"/>
                    <a:pt x="104" y="674"/>
                    <a:pt x="191" y="999"/>
                  </a:cubicBezTo>
                  <a:cubicBezTo>
                    <a:pt x="279" y="1325"/>
                    <a:pt x="536" y="1511"/>
                    <a:pt x="766" y="1416"/>
                  </a:cubicBezTo>
                  <a:close/>
                  <a:moveTo>
                    <a:pt x="416" y="115"/>
                  </a:moveTo>
                  <a:cubicBezTo>
                    <a:pt x="694" y="0"/>
                    <a:pt x="1004" y="225"/>
                    <a:pt x="1110" y="618"/>
                  </a:cubicBezTo>
                  <a:cubicBezTo>
                    <a:pt x="1215" y="1010"/>
                    <a:pt x="1076" y="1422"/>
                    <a:pt x="798" y="1538"/>
                  </a:cubicBezTo>
                  <a:cubicBezTo>
                    <a:pt x="521" y="1653"/>
                    <a:pt x="210" y="1428"/>
                    <a:pt x="105" y="1035"/>
                  </a:cubicBezTo>
                  <a:cubicBezTo>
                    <a:pt x="0" y="642"/>
                    <a:pt x="139" y="230"/>
                    <a:pt x="416" y="115"/>
                  </a:cubicBezTo>
                  <a:close/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17252">
              <a:extLst>
                <a:ext uri="{FF2B5EF4-FFF2-40B4-BE49-F238E27FC236}">
                  <a16:creationId xmlns:a16="http://schemas.microsoft.com/office/drawing/2014/main" xmlns="" id="{992D7492-DF35-4B60-A306-F7BC928A0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5930900"/>
              <a:ext cx="153987" cy="207963"/>
            </a:xfrm>
            <a:custGeom>
              <a:avLst/>
              <a:gdLst>
                <a:gd name="T0" fmla="*/ 345 w 1007"/>
                <a:gd name="T1" fmla="*/ 95 h 1369"/>
                <a:gd name="T2" fmla="*/ 919 w 1007"/>
                <a:gd name="T3" fmla="*/ 511 h 1369"/>
                <a:gd name="T4" fmla="*/ 661 w 1007"/>
                <a:gd name="T5" fmla="*/ 1274 h 1369"/>
                <a:gd name="T6" fmla="*/ 87 w 1007"/>
                <a:gd name="T7" fmla="*/ 857 h 1369"/>
                <a:gd name="T8" fmla="*/ 345 w 1007"/>
                <a:gd name="T9" fmla="*/ 95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369">
                  <a:moveTo>
                    <a:pt x="345" y="95"/>
                  </a:moveTo>
                  <a:cubicBezTo>
                    <a:pt x="575" y="0"/>
                    <a:pt x="832" y="186"/>
                    <a:pt x="919" y="511"/>
                  </a:cubicBezTo>
                  <a:cubicBezTo>
                    <a:pt x="1007" y="837"/>
                    <a:pt x="891" y="1178"/>
                    <a:pt x="661" y="1274"/>
                  </a:cubicBezTo>
                  <a:cubicBezTo>
                    <a:pt x="432" y="1369"/>
                    <a:pt x="175" y="1183"/>
                    <a:pt x="87" y="857"/>
                  </a:cubicBezTo>
                  <a:cubicBezTo>
                    <a:pt x="0" y="532"/>
                    <a:pt x="115" y="191"/>
                    <a:pt x="345" y="95"/>
                  </a:cubicBezTo>
                </a:path>
              </a:pathLst>
            </a:custGeom>
            <a:solidFill>
              <a:srgbClr val="FF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17253">
              <a:extLst>
                <a:ext uri="{FF2B5EF4-FFF2-40B4-BE49-F238E27FC236}">
                  <a16:creationId xmlns:a16="http://schemas.microsoft.com/office/drawing/2014/main" xmlns="" id="{AF115FD8-C7C1-4B9B-B36D-E5A289D2A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5922963"/>
              <a:ext cx="47625" cy="7938"/>
            </a:xfrm>
            <a:custGeom>
              <a:avLst/>
              <a:gdLst>
                <a:gd name="T0" fmla="*/ 105 w 312"/>
                <a:gd name="T1" fmla="*/ 24 h 51"/>
                <a:gd name="T2" fmla="*/ 312 w 312"/>
                <a:gd name="T3" fmla="*/ 0 h 51"/>
                <a:gd name="T4" fmla="*/ 207 w 312"/>
                <a:gd name="T5" fmla="*/ 27 h 51"/>
                <a:gd name="T6" fmla="*/ 0 w 312"/>
                <a:gd name="T7" fmla="*/ 51 h 51"/>
                <a:gd name="T8" fmla="*/ 105 w 312"/>
                <a:gd name="T9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51">
                  <a:moveTo>
                    <a:pt x="105" y="24"/>
                  </a:moveTo>
                  <a:cubicBezTo>
                    <a:pt x="174" y="16"/>
                    <a:pt x="243" y="8"/>
                    <a:pt x="312" y="0"/>
                  </a:cubicBezTo>
                  <a:cubicBezTo>
                    <a:pt x="277" y="4"/>
                    <a:pt x="242" y="13"/>
                    <a:pt x="207" y="27"/>
                  </a:cubicBezTo>
                  <a:lnTo>
                    <a:pt x="0" y="51"/>
                  </a:lnTo>
                  <a:cubicBezTo>
                    <a:pt x="34" y="37"/>
                    <a:pt x="69" y="28"/>
                    <a:pt x="105" y="24"/>
                  </a:cubicBezTo>
                  <a:close/>
                </a:path>
              </a:pathLst>
            </a:custGeom>
            <a:solidFill>
              <a:srgbClr val="EE8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17254">
              <a:extLst>
                <a:ext uri="{FF2B5EF4-FFF2-40B4-BE49-F238E27FC236}">
                  <a16:creationId xmlns:a16="http://schemas.microsoft.com/office/drawing/2014/main" xmlns="" id="{585A682A-4C3A-455A-8D03-609691A6B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5930900"/>
              <a:ext cx="115887" cy="185738"/>
            </a:xfrm>
            <a:custGeom>
              <a:avLst/>
              <a:gdLst>
                <a:gd name="T0" fmla="*/ 106 w 755"/>
                <a:gd name="T1" fmla="*/ 95 h 1216"/>
                <a:gd name="T2" fmla="*/ 0 w 755"/>
                <a:gd name="T3" fmla="*/ 164 h 1216"/>
                <a:gd name="T4" fmla="*/ 94 w 755"/>
                <a:gd name="T5" fmla="*/ 106 h 1216"/>
                <a:gd name="T6" fmla="*/ 668 w 755"/>
                <a:gd name="T7" fmla="*/ 522 h 1216"/>
                <a:gd name="T8" fmla="*/ 516 w 755"/>
                <a:gd name="T9" fmla="*/ 1216 h 1216"/>
                <a:gd name="T10" fmla="*/ 680 w 755"/>
                <a:gd name="T11" fmla="*/ 511 h 1216"/>
                <a:gd name="T12" fmla="*/ 106 w 755"/>
                <a:gd name="T13" fmla="*/ 95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5" h="1216">
                  <a:moveTo>
                    <a:pt x="106" y="95"/>
                  </a:moveTo>
                  <a:cubicBezTo>
                    <a:pt x="67" y="111"/>
                    <a:pt x="32" y="135"/>
                    <a:pt x="0" y="164"/>
                  </a:cubicBezTo>
                  <a:cubicBezTo>
                    <a:pt x="29" y="140"/>
                    <a:pt x="60" y="120"/>
                    <a:pt x="94" y="106"/>
                  </a:cubicBezTo>
                  <a:cubicBezTo>
                    <a:pt x="323" y="11"/>
                    <a:pt x="580" y="197"/>
                    <a:pt x="668" y="522"/>
                  </a:cubicBezTo>
                  <a:cubicBezTo>
                    <a:pt x="740" y="793"/>
                    <a:pt x="673" y="1074"/>
                    <a:pt x="516" y="1216"/>
                  </a:cubicBezTo>
                  <a:cubicBezTo>
                    <a:pt x="682" y="1078"/>
                    <a:pt x="755" y="789"/>
                    <a:pt x="680" y="511"/>
                  </a:cubicBezTo>
                  <a:cubicBezTo>
                    <a:pt x="593" y="186"/>
                    <a:pt x="336" y="0"/>
                    <a:pt x="106" y="95"/>
                  </a:cubicBezTo>
                  <a:close/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17255">
              <a:extLst>
                <a:ext uri="{FF2B5EF4-FFF2-40B4-BE49-F238E27FC236}">
                  <a16:creationId xmlns:a16="http://schemas.microsoft.com/office/drawing/2014/main" xmlns="" id="{C89DD1A8-33C7-41D5-9AD2-593058C0F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129338"/>
              <a:ext cx="82550" cy="23813"/>
            </a:xfrm>
            <a:custGeom>
              <a:avLst/>
              <a:gdLst>
                <a:gd name="T0" fmla="*/ 330 w 538"/>
                <a:gd name="T1" fmla="*/ 144 h 157"/>
                <a:gd name="T2" fmla="*/ 538 w 538"/>
                <a:gd name="T3" fmla="*/ 119 h 157"/>
                <a:gd name="T4" fmla="*/ 194 w 538"/>
                <a:gd name="T5" fmla="*/ 0 h 157"/>
                <a:gd name="T6" fmla="*/ 0 w 538"/>
                <a:gd name="T7" fmla="*/ 36 h 157"/>
                <a:gd name="T8" fmla="*/ 330 w 538"/>
                <a:gd name="T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157">
                  <a:moveTo>
                    <a:pt x="330" y="144"/>
                  </a:moveTo>
                  <a:lnTo>
                    <a:pt x="538" y="119"/>
                  </a:lnTo>
                  <a:cubicBezTo>
                    <a:pt x="418" y="133"/>
                    <a:pt x="297" y="89"/>
                    <a:pt x="194" y="0"/>
                  </a:cubicBezTo>
                  <a:lnTo>
                    <a:pt x="0" y="36"/>
                  </a:lnTo>
                  <a:cubicBezTo>
                    <a:pt x="100" y="117"/>
                    <a:pt x="215" y="157"/>
                    <a:pt x="330" y="144"/>
                  </a:cubicBezTo>
                  <a:close/>
                </a:path>
              </a:pathLst>
            </a:custGeom>
            <a:solidFill>
              <a:srgbClr val="EE8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17256">
              <a:extLst>
                <a:ext uri="{FF2B5EF4-FFF2-40B4-BE49-F238E27FC236}">
                  <a16:creationId xmlns:a16="http://schemas.microsoft.com/office/drawing/2014/main" xmlns="" id="{7C5E67B8-7BAC-4EF7-8891-4090F2F6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5967413"/>
              <a:ext cx="57150" cy="138113"/>
            </a:xfrm>
            <a:custGeom>
              <a:avLst/>
              <a:gdLst>
                <a:gd name="T0" fmla="*/ 99 w 372"/>
                <a:gd name="T1" fmla="*/ 0 h 902"/>
                <a:gd name="T2" fmla="*/ 126 w 372"/>
                <a:gd name="T3" fmla="*/ 98 h 902"/>
                <a:gd name="T4" fmla="*/ 208 w 372"/>
                <a:gd name="T5" fmla="*/ 124 h 902"/>
                <a:gd name="T6" fmla="*/ 267 w 372"/>
                <a:gd name="T7" fmla="*/ 227 h 902"/>
                <a:gd name="T8" fmla="*/ 204 w 372"/>
                <a:gd name="T9" fmla="*/ 253 h 902"/>
                <a:gd name="T10" fmla="*/ 168 w 372"/>
                <a:gd name="T11" fmla="*/ 198 h 902"/>
                <a:gd name="T12" fmla="*/ 117 w 372"/>
                <a:gd name="T13" fmla="*/ 194 h 902"/>
                <a:gd name="T14" fmla="*/ 76 w 372"/>
                <a:gd name="T15" fmla="*/ 239 h 902"/>
                <a:gd name="T16" fmla="*/ 77 w 372"/>
                <a:gd name="T17" fmla="*/ 315 h 902"/>
                <a:gd name="T18" fmla="*/ 88 w 372"/>
                <a:gd name="T19" fmla="*/ 343 h 902"/>
                <a:gd name="T20" fmla="*/ 104 w 372"/>
                <a:gd name="T21" fmla="*/ 362 h 902"/>
                <a:gd name="T22" fmla="*/ 169 w 372"/>
                <a:gd name="T23" fmla="*/ 374 h 902"/>
                <a:gd name="T24" fmla="*/ 212 w 372"/>
                <a:gd name="T25" fmla="*/ 373 h 902"/>
                <a:gd name="T26" fmla="*/ 301 w 372"/>
                <a:gd name="T27" fmla="*/ 413 h 902"/>
                <a:gd name="T28" fmla="*/ 355 w 372"/>
                <a:gd name="T29" fmla="*/ 512 h 902"/>
                <a:gd name="T30" fmla="*/ 362 w 372"/>
                <a:gd name="T31" fmla="*/ 662 h 902"/>
                <a:gd name="T32" fmla="*/ 303 w 372"/>
                <a:gd name="T33" fmla="*/ 759 h 902"/>
                <a:gd name="T34" fmla="*/ 335 w 372"/>
                <a:gd name="T35" fmla="*/ 878 h 902"/>
                <a:gd name="T36" fmla="*/ 277 w 372"/>
                <a:gd name="T37" fmla="*/ 902 h 902"/>
                <a:gd name="T38" fmla="*/ 246 w 372"/>
                <a:gd name="T39" fmla="*/ 788 h 902"/>
                <a:gd name="T40" fmla="*/ 145 w 372"/>
                <a:gd name="T41" fmla="*/ 760 h 902"/>
                <a:gd name="T42" fmla="*/ 78 w 372"/>
                <a:gd name="T43" fmla="*/ 638 h 902"/>
                <a:gd name="T44" fmla="*/ 139 w 372"/>
                <a:gd name="T45" fmla="*/ 613 h 902"/>
                <a:gd name="T46" fmla="*/ 182 w 372"/>
                <a:gd name="T47" fmla="*/ 687 h 902"/>
                <a:gd name="T48" fmla="*/ 247 w 372"/>
                <a:gd name="T49" fmla="*/ 691 h 902"/>
                <a:gd name="T50" fmla="*/ 294 w 372"/>
                <a:gd name="T51" fmla="*/ 638 h 902"/>
                <a:gd name="T52" fmla="*/ 293 w 372"/>
                <a:gd name="T53" fmla="*/ 551 h 902"/>
                <a:gd name="T54" fmla="*/ 282 w 372"/>
                <a:gd name="T55" fmla="*/ 520 h 902"/>
                <a:gd name="T56" fmla="*/ 268 w 372"/>
                <a:gd name="T57" fmla="*/ 497 h 902"/>
                <a:gd name="T58" fmla="*/ 191 w 372"/>
                <a:gd name="T59" fmla="*/ 472 h 902"/>
                <a:gd name="T60" fmla="*/ 178 w 372"/>
                <a:gd name="T61" fmla="*/ 472 h 902"/>
                <a:gd name="T62" fmla="*/ 73 w 372"/>
                <a:gd name="T63" fmla="*/ 445 h 902"/>
                <a:gd name="T64" fmla="*/ 16 w 372"/>
                <a:gd name="T65" fmla="*/ 347 h 902"/>
                <a:gd name="T66" fmla="*/ 9 w 372"/>
                <a:gd name="T67" fmla="*/ 213 h 902"/>
                <a:gd name="T68" fmla="*/ 67 w 372"/>
                <a:gd name="T69" fmla="*/ 122 h 902"/>
                <a:gd name="T70" fmla="*/ 41 w 372"/>
                <a:gd name="T71" fmla="*/ 24 h 902"/>
                <a:gd name="T72" fmla="*/ 99 w 372"/>
                <a:gd name="T73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902">
                  <a:moveTo>
                    <a:pt x="99" y="0"/>
                  </a:moveTo>
                  <a:lnTo>
                    <a:pt x="126" y="98"/>
                  </a:lnTo>
                  <a:cubicBezTo>
                    <a:pt x="156" y="93"/>
                    <a:pt x="183" y="101"/>
                    <a:pt x="208" y="124"/>
                  </a:cubicBezTo>
                  <a:cubicBezTo>
                    <a:pt x="233" y="147"/>
                    <a:pt x="252" y="181"/>
                    <a:pt x="267" y="227"/>
                  </a:cubicBezTo>
                  <a:lnTo>
                    <a:pt x="204" y="253"/>
                  </a:lnTo>
                  <a:cubicBezTo>
                    <a:pt x="196" y="227"/>
                    <a:pt x="184" y="209"/>
                    <a:pt x="168" y="198"/>
                  </a:cubicBezTo>
                  <a:cubicBezTo>
                    <a:pt x="152" y="187"/>
                    <a:pt x="135" y="186"/>
                    <a:pt x="117" y="194"/>
                  </a:cubicBezTo>
                  <a:cubicBezTo>
                    <a:pt x="97" y="202"/>
                    <a:pt x="83" y="217"/>
                    <a:pt x="76" y="239"/>
                  </a:cubicBezTo>
                  <a:cubicBezTo>
                    <a:pt x="69" y="261"/>
                    <a:pt x="69" y="287"/>
                    <a:pt x="77" y="315"/>
                  </a:cubicBezTo>
                  <a:cubicBezTo>
                    <a:pt x="80" y="326"/>
                    <a:pt x="83" y="335"/>
                    <a:pt x="88" y="343"/>
                  </a:cubicBezTo>
                  <a:cubicBezTo>
                    <a:pt x="92" y="351"/>
                    <a:pt x="97" y="357"/>
                    <a:pt x="104" y="362"/>
                  </a:cubicBezTo>
                  <a:cubicBezTo>
                    <a:pt x="116" y="373"/>
                    <a:pt x="138" y="377"/>
                    <a:pt x="169" y="374"/>
                  </a:cubicBezTo>
                  <a:cubicBezTo>
                    <a:pt x="187" y="373"/>
                    <a:pt x="202" y="372"/>
                    <a:pt x="212" y="373"/>
                  </a:cubicBezTo>
                  <a:cubicBezTo>
                    <a:pt x="247" y="376"/>
                    <a:pt x="277" y="389"/>
                    <a:pt x="301" y="413"/>
                  </a:cubicBezTo>
                  <a:cubicBezTo>
                    <a:pt x="326" y="437"/>
                    <a:pt x="343" y="470"/>
                    <a:pt x="355" y="512"/>
                  </a:cubicBezTo>
                  <a:cubicBezTo>
                    <a:pt x="369" y="566"/>
                    <a:pt x="372" y="616"/>
                    <a:pt x="362" y="662"/>
                  </a:cubicBezTo>
                  <a:cubicBezTo>
                    <a:pt x="353" y="708"/>
                    <a:pt x="333" y="740"/>
                    <a:pt x="303" y="759"/>
                  </a:cubicBezTo>
                  <a:lnTo>
                    <a:pt x="335" y="878"/>
                  </a:lnTo>
                  <a:lnTo>
                    <a:pt x="277" y="902"/>
                  </a:lnTo>
                  <a:lnTo>
                    <a:pt x="246" y="788"/>
                  </a:lnTo>
                  <a:cubicBezTo>
                    <a:pt x="209" y="796"/>
                    <a:pt x="176" y="787"/>
                    <a:pt x="145" y="760"/>
                  </a:cubicBezTo>
                  <a:cubicBezTo>
                    <a:pt x="116" y="733"/>
                    <a:pt x="93" y="693"/>
                    <a:pt x="78" y="638"/>
                  </a:cubicBezTo>
                  <a:lnTo>
                    <a:pt x="139" y="613"/>
                  </a:lnTo>
                  <a:cubicBezTo>
                    <a:pt x="150" y="649"/>
                    <a:pt x="165" y="674"/>
                    <a:pt x="182" y="687"/>
                  </a:cubicBezTo>
                  <a:cubicBezTo>
                    <a:pt x="201" y="700"/>
                    <a:pt x="222" y="701"/>
                    <a:pt x="247" y="691"/>
                  </a:cubicBezTo>
                  <a:cubicBezTo>
                    <a:pt x="270" y="681"/>
                    <a:pt x="286" y="664"/>
                    <a:pt x="294" y="638"/>
                  </a:cubicBezTo>
                  <a:cubicBezTo>
                    <a:pt x="302" y="613"/>
                    <a:pt x="302" y="584"/>
                    <a:pt x="293" y="551"/>
                  </a:cubicBezTo>
                  <a:cubicBezTo>
                    <a:pt x="290" y="539"/>
                    <a:pt x="286" y="529"/>
                    <a:pt x="282" y="520"/>
                  </a:cubicBezTo>
                  <a:cubicBezTo>
                    <a:pt x="278" y="510"/>
                    <a:pt x="273" y="503"/>
                    <a:pt x="268" y="497"/>
                  </a:cubicBezTo>
                  <a:cubicBezTo>
                    <a:pt x="252" y="477"/>
                    <a:pt x="226" y="469"/>
                    <a:pt x="191" y="472"/>
                  </a:cubicBezTo>
                  <a:cubicBezTo>
                    <a:pt x="185" y="472"/>
                    <a:pt x="181" y="472"/>
                    <a:pt x="178" y="472"/>
                  </a:cubicBezTo>
                  <a:cubicBezTo>
                    <a:pt x="135" y="474"/>
                    <a:pt x="100" y="465"/>
                    <a:pt x="73" y="445"/>
                  </a:cubicBezTo>
                  <a:cubicBezTo>
                    <a:pt x="47" y="425"/>
                    <a:pt x="28" y="392"/>
                    <a:pt x="16" y="347"/>
                  </a:cubicBezTo>
                  <a:cubicBezTo>
                    <a:pt x="2" y="298"/>
                    <a:pt x="0" y="254"/>
                    <a:pt x="9" y="213"/>
                  </a:cubicBezTo>
                  <a:cubicBezTo>
                    <a:pt x="19" y="173"/>
                    <a:pt x="38" y="143"/>
                    <a:pt x="67" y="122"/>
                  </a:cubicBezTo>
                  <a:lnTo>
                    <a:pt x="41" y="24"/>
                  </a:lnTo>
                  <a:lnTo>
                    <a:pt x="99" y="0"/>
                  </a:lnTo>
                </a:path>
              </a:pathLst>
            </a:custGeom>
            <a:solidFill>
              <a:srgbClr val="F99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17257">
              <a:extLst>
                <a:ext uri="{FF2B5EF4-FFF2-40B4-BE49-F238E27FC236}">
                  <a16:creationId xmlns:a16="http://schemas.microsoft.com/office/drawing/2014/main" xmlns="" id="{AA356744-AAD8-402D-A532-84742F30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5965825"/>
              <a:ext cx="55562" cy="138113"/>
            </a:xfrm>
            <a:custGeom>
              <a:avLst/>
              <a:gdLst>
                <a:gd name="T0" fmla="*/ 99 w 371"/>
                <a:gd name="T1" fmla="*/ 0 h 903"/>
                <a:gd name="T2" fmla="*/ 125 w 371"/>
                <a:gd name="T3" fmla="*/ 99 h 903"/>
                <a:gd name="T4" fmla="*/ 208 w 371"/>
                <a:gd name="T5" fmla="*/ 125 h 903"/>
                <a:gd name="T6" fmla="*/ 267 w 371"/>
                <a:gd name="T7" fmla="*/ 228 h 903"/>
                <a:gd name="T8" fmla="*/ 204 w 371"/>
                <a:gd name="T9" fmla="*/ 254 h 903"/>
                <a:gd name="T10" fmla="*/ 168 w 371"/>
                <a:gd name="T11" fmla="*/ 199 h 903"/>
                <a:gd name="T12" fmla="*/ 117 w 371"/>
                <a:gd name="T13" fmla="*/ 194 h 903"/>
                <a:gd name="T14" fmla="*/ 76 w 371"/>
                <a:gd name="T15" fmla="*/ 240 h 903"/>
                <a:gd name="T16" fmla="*/ 77 w 371"/>
                <a:gd name="T17" fmla="*/ 316 h 903"/>
                <a:gd name="T18" fmla="*/ 88 w 371"/>
                <a:gd name="T19" fmla="*/ 343 h 903"/>
                <a:gd name="T20" fmla="*/ 103 w 371"/>
                <a:gd name="T21" fmla="*/ 363 h 903"/>
                <a:gd name="T22" fmla="*/ 169 w 371"/>
                <a:gd name="T23" fmla="*/ 375 h 903"/>
                <a:gd name="T24" fmla="*/ 212 w 371"/>
                <a:gd name="T25" fmla="*/ 374 h 903"/>
                <a:gd name="T26" fmla="*/ 301 w 371"/>
                <a:gd name="T27" fmla="*/ 413 h 903"/>
                <a:gd name="T28" fmla="*/ 355 w 371"/>
                <a:gd name="T29" fmla="*/ 513 h 903"/>
                <a:gd name="T30" fmla="*/ 362 w 371"/>
                <a:gd name="T31" fmla="*/ 663 h 903"/>
                <a:gd name="T32" fmla="*/ 303 w 371"/>
                <a:gd name="T33" fmla="*/ 760 h 903"/>
                <a:gd name="T34" fmla="*/ 335 w 371"/>
                <a:gd name="T35" fmla="*/ 878 h 903"/>
                <a:gd name="T36" fmla="*/ 276 w 371"/>
                <a:gd name="T37" fmla="*/ 903 h 903"/>
                <a:gd name="T38" fmla="*/ 246 w 371"/>
                <a:gd name="T39" fmla="*/ 789 h 903"/>
                <a:gd name="T40" fmla="*/ 145 w 371"/>
                <a:gd name="T41" fmla="*/ 760 h 903"/>
                <a:gd name="T42" fmla="*/ 78 w 371"/>
                <a:gd name="T43" fmla="*/ 639 h 903"/>
                <a:gd name="T44" fmla="*/ 138 w 371"/>
                <a:gd name="T45" fmla="*/ 614 h 903"/>
                <a:gd name="T46" fmla="*/ 182 w 371"/>
                <a:gd name="T47" fmla="*/ 687 h 903"/>
                <a:gd name="T48" fmla="*/ 247 w 371"/>
                <a:gd name="T49" fmla="*/ 691 h 903"/>
                <a:gd name="T50" fmla="*/ 294 w 371"/>
                <a:gd name="T51" fmla="*/ 639 h 903"/>
                <a:gd name="T52" fmla="*/ 293 w 371"/>
                <a:gd name="T53" fmla="*/ 551 h 903"/>
                <a:gd name="T54" fmla="*/ 282 w 371"/>
                <a:gd name="T55" fmla="*/ 520 h 903"/>
                <a:gd name="T56" fmla="*/ 268 w 371"/>
                <a:gd name="T57" fmla="*/ 498 h 903"/>
                <a:gd name="T58" fmla="*/ 191 w 371"/>
                <a:gd name="T59" fmla="*/ 472 h 903"/>
                <a:gd name="T60" fmla="*/ 178 w 371"/>
                <a:gd name="T61" fmla="*/ 473 h 903"/>
                <a:gd name="T62" fmla="*/ 73 w 371"/>
                <a:gd name="T63" fmla="*/ 446 h 903"/>
                <a:gd name="T64" fmla="*/ 15 w 371"/>
                <a:gd name="T65" fmla="*/ 348 h 903"/>
                <a:gd name="T66" fmla="*/ 9 w 371"/>
                <a:gd name="T67" fmla="*/ 214 h 903"/>
                <a:gd name="T68" fmla="*/ 67 w 371"/>
                <a:gd name="T69" fmla="*/ 122 h 903"/>
                <a:gd name="T70" fmla="*/ 41 w 371"/>
                <a:gd name="T71" fmla="*/ 25 h 903"/>
                <a:gd name="T72" fmla="*/ 99 w 371"/>
                <a:gd name="T7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903">
                  <a:moveTo>
                    <a:pt x="99" y="0"/>
                  </a:moveTo>
                  <a:lnTo>
                    <a:pt x="125" y="99"/>
                  </a:lnTo>
                  <a:cubicBezTo>
                    <a:pt x="155" y="93"/>
                    <a:pt x="183" y="102"/>
                    <a:pt x="208" y="125"/>
                  </a:cubicBezTo>
                  <a:cubicBezTo>
                    <a:pt x="232" y="147"/>
                    <a:pt x="252" y="182"/>
                    <a:pt x="267" y="228"/>
                  </a:cubicBezTo>
                  <a:lnTo>
                    <a:pt x="204" y="254"/>
                  </a:lnTo>
                  <a:cubicBezTo>
                    <a:pt x="196" y="228"/>
                    <a:pt x="184" y="210"/>
                    <a:pt x="168" y="199"/>
                  </a:cubicBezTo>
                  <a:cubicBezTo>
                    <a:pt x="152" y="188"/>
                    <a:pt x="135" y="186"/>
                    <a:pt x="117" y="194"/>
                  </a:cubicBezTo>
                  <a:cubicBezTo>
                    <a:pt x="97" y="202"/>
                    <a:pt x="83" y="218"/>
                    <a:pt x="76" y="240"/>
                  </a:cubicBezTo>
                  <a:cubicBezTo>
                    <a:pt x="69" y="262"/>
                    <a:pt x="69" y="287"/>
                    <a:pt x="77" y="316"/>
                  </a:cubicBezTo>
                  <a:cubicBezTo>
                    <a:pt x="80" y="327"/>
                    <a:pt x="83" y="336"/>
                    <a:pt x="88" y="343"/>
                  </a:cubicBezTo>
                  <a:cubicBezTo>
                    <a:pt x="92" y="351"/>
                    <a:pt x="97" y="358"/>
                    <a:pt x="103" y="363"/>
                  </a:cubicBezTo>
                  <a:cubicBezTo>
                    <a:pt x="116" y="374"/>
                    <a:pt x="138" y="378"/>
                    <a:pt x="169" y="375"/>
                  </a:cubicBezTo>
                  <a:cubicBezTo>
                    <a:pt x="187" y="373"/>
                    <a:pt x="201" y="373"/>
                    <a:pt x="212" y="374"/>
                  </a:cubicBezTo>
                  <a:cubicBezTo>
                    <a:pt x="247" y="376"/>
                    <a:pt x="277" y="390"/>
                    <a:pt x="301" y="413"/>
                  </a:cubicBezTo>
                  <a:cubicBezTo>
                    <a:pt x="325" y="437"/>
                    <a:pt x="343" y="470"/>
                    <a:pt x="355" y="513"/>
                  </a:cubicBezTo>
                  <a:cubicBezTo>
                    <a:pt x="369" y="567"/>
                    <a:pt x="371" y="617"/>
                    <a:pt x="362" y="663"/>
                  </a:cubicBezTo>
                  <a:cubicBezTo>
                    <a:pt x="352" y="708"/>
                    <a:pt x="333" y="741"/>
                    <a:pt x="303" y="760"/>
                  </a:cubicBezTo>
                  <a:lnTo>
                    <a:pt x="335" y="878"/>
                  </a:lnTo>
                  <a:lnTo>
                    <a:pt x="276" y="903"/>
                  </a:lnTo>
                  <a:lnTo>
                    <a:pt x="246" y="789"/>
                  </a:lnTo>
                  <a:cubicBezTo>
                    <a:pt x="209" y="797"/>
                    <a:pt x="176" y="787"/>
                    <a:pt x="145" y="760"/>
                  </a:cubicBezTo>
                  <a:cubicBezTo>
                    <a:pt x="115" y="734"/>
                    <a:pt x="93" y="693"/>
                    <a:pt x="78" y="639"/>
                  </a:cubicBezTo>
                  <a:lnTo>
                    <a:pt x="138" y="614"/>
                  </a:lnTo>
                  <a:cubicBezTo>
                    <a:pt x="150" y="650"/>
                    <a:pt x="164" y="674"/>
                    <a:pt x="182" y="687"/>
                  </a:cubicBezTo>
                  <a:cubicBezTo>
                    <a:pt x="201" y="700"/>
                    <a:pt x="222" y="702"/>
                    <a:pt x="247" y="691"/>
                  </a:cubicBezTo>
                  <a:cubicBezTo>
                    <a:pt x="270" y="682"/>
                    <a:pt x="285" y="664"/>
                    <a:pt x="294" y="639"/>
                  </a:cubicBezTo>
                  <a:cubicBezTo>
                    <a:pt x="302" y="614"/>
                    <a:pt x="302" y="584"/>
                    <a:pt x="293" y="551"/>
                  </a:cubicBezTo>
                  <a:cubicBezTo>
                    <a:pt x="290" y="540"/>
                    <a:pt x="286" y="529"/>
                    <a:pt x="282" y="520"/>
                  </a:cubicBezTo>
                  <a:cubicBezTo>
                    <a:pt x="278" y="511"/>
                    <a:pt x="273" y="503"/>
                    <a:pt x="268" y="498"/>
                  </a:cubicBezTo>
                  <a:cubicBezTo>
                    <a:pt x="252" y="478"/>
                    <a:pt x="226" y="470"/>
                    <a:pt x="191" y="472"/>
                  </a:cubicBezTo>
                  <a:cubicBezTo>
                    <a:pt x="185" y="472"/>
                    <a:pt x="181" y="473"/>
                    <a:pt x="178" y="473"/>
                  </a:cubicBezTo>
                  <a:cubicBezTo>
                    <a:pt x="134" y="475"/>
                    <a:pt x="99" y="466"/>
                    <a:pt x="73" y="446"/>
                  </a:cubicBezTo>
                  <a:cubicBezTo>
                    <a:pt x="47" y="425"/>
                    <a:pt x="27" y="393"/>
                    <a:pt x="15" y="348"/>
                  </a:cubicBezTo>
                  <a:cubicBezTo>
                    <a:pt x="2" y="299"/>
                    <a:pt x="0" y="254"/>
                    <a:pt x="9" y="214"/>
                  </a:cubicBezTo>
                  <a:cubicBezTo>
                    <a:pt x="18" y="174"/>
                    <a:pt x="38" y="143"/>
                    <a:pt x="67" y="122"/>
                  </a:cubicBezTo>
                  <a:lnTo>
                    <a:pt x="41" y="25"/>
                  </a:lnTo>
                  <a:lnTo>
                    <a:pt x="99" y="0"/>
                  </a:lnTo>
                </a:path>
              </a:pathLst>
            </a:custGeom>
            <a:solidFill>
              <a:srgbClr val="FFC9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70" name="자유형: 도형 469">
            <a:extLst>
              <a:ext uri="{FF2B5EF4-FFF2-40B4-BE49-F238E27FC236}">
                <a16:creationId xmlns:a16="http://schemas.microsoft.com/office/drawing/2014/main" xmlns="" id="{CC154267-3371-4B40-AFDA-865B0391A393}"/>
              </a:ext>
            </a:extLst>
          </p:cNvPr>
          <p:cNvSpPr/>
          <p:nvPr/>
        </p:nvSpPr>
        <p:spPr>
          <a:xfrm>
            <a:off x="0" y="5360851"/>
            <a:ext cx="3349530" cy="1495430"/>
          </a:xfrm>
          <a:custGeom>
            <a:avLst/>
            <a:gdLst>
              <a:gd name="connsiteX0" fmla="*/ 0 w 3349530"/>
              <a:gd name="connsiteY0" fmla="*/ 0 h 1495430"/>
              <a:gd name="connsiteX1" fmla="*/ 24283 w 3349530"/>
              <a:gd name="connsiteY1" fmla="*/ 16005 h 1495430"/>
              <a:gd name="connsiteX2" fmla="*/ 650373 w 3349530"/>
              <a:gd name="connsiteY2" fmla="*/ 823595 h 1495430"/>
              <a:gd name="connsiteX3" fmla="*/ 1810167 w 3349530"/>
              <a:gd name="connsiteY3" fmla="*/ 1081717 h 1495430"/>
              <a:gd name="connsiteX4" fmla="*/ 2857015 w 3349530"/>
              <a:gd name="connsiteY4" fmla="*/ 1041500 h 1495430"/>
              <a:gd name="connsiteX5" fmla="*/ 3296981 w 3349530"/>
              <a:gd name="connsiteY5" fmla="*/ 1400913 h 1495430"/>
              <a:gd name="connsiteX6" fmla="*/ 3349530 w 3349530"/>
              <a:gd name="connsiteY6" fmla="*/ 1495430 h 1495430"/>
              <a:gd name="connsiteX7" fmla="*/ 0 w 3349530"/>
              <a:gd name="connsiteY7" fmla="*/ 1495430 h 149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9530" h="1495430">
                <a:moveTo>
                  <a:pt x="0" y="0"/>
                </a:moveTo>
                <a:lnTo>
                  <a:pt x="24283" y="16005"/>
                </a:lnTo>
                <a:cubicBezTo>
                  <a:pt x="257896" y="197029"/>
                  <a:pt x="431427" y="445919"/>
                  <a:pt x="650373" y="823595"/>
                </a:cubicBezTo>
                <a:cubicBezTo>
                  <a:pt x="950465" y="1341667"/>
                  <a:pt x="1353633" y="1211509"/>
                  <a:pt x="1810167" y="1081717"/>
                </a:cubicBezTo>
                <a:cubicBezTo>
                  <a:pt x="2138038" y="988120"/>
                  <a:pt x="2493323" y="894889"/>
                  <a:pt x="2857015" y="1041500"/>
                </a:cubicBezTo>
                <a:cubicBezTo>
                  <a:pt x="3064265" y="1124951"/>
                  <a:pt x="3200124" y="1249464"/>
                  <a:pt x="3296981" y="1400913"/>
                </a:cubicBezTo>
                <a:lnTo>
                  <a:pt x="3349530" y="1495430"/>
                </a:lnTo>
                <a:lnTo>
                  <a:pt x="0" y="1495430"/>
                </a:lnTo>
                <a:close/>
              </a:path>
            </a:pathLst>
          </a:custGeom>
          <a:solidFill>
            <a:schemeClr val="accent6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xmlns="" id="{4DA01266-79FF-4958-AC56-A30075D5C058}"/>
              </a:ext>
            </a:extLst>
          </p:cNvPr>
          <p:cNvSpPr txBox="1"/>
          <p:nvPr/>
        </p:nvSpPr>
        <p:spPr>
          <a:xfrm>
            <a:off x="1006612" y="1450055"/>
            <a:ext cx="536541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친환경 소비 트렌드와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독자적인 기술을 통한 최적 투자환경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xmlns="" id="{D6CAF40C-2F39-49FE-89FC-983DB6B10405}"/>
              </a:ext>
            </a:extLst>
          </p:cNvPr>
          <p:cNvSpPr txBox="1"/>
          <p:nvPr/>
        </p:nvSpPr>
        <p:spPr>
          <a:xfrm>
            <a:off x="1591546" y="3460806"/>
            <a:ext cx="4440672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친환경 생분해성 수지원료 기술을 통해 플라스틱 및 식품 원료화 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차별화된 기술 기반으로 원료 공급에 대한 경쟁우위로 시장성 확보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xmlns="" id="{652881E5-B907-483D-815E-11F9A789D108}"/>
              </a:ext>
            </a:extLst>
          </p:cNvPr>
          <p:cNvSpPr txBox="1"/>
          <p:nvPr/>
        </p:nvSpPr>
        <p:spPr>
          <a:xfrm>
            <a:off x="1591547" y="3159461"/>
            <a:ext cx="3609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독자적인 기술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xmlns="" id="{1C5A5FE3-1E23-4826-B206-7077E2EB9E0C}"/>
              </a:ext>
            </a:extLst>
          </p:cNvPr>
          <p:cNvSpPr txBox="1"/>
          <p:nvPr/>
        </p:nvSpPr>
        <p:spPr>
          <a:xfrm>
            <a:off x="1591545" y="4884292"/>
            <a:ext cx="4784605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플라스틱 원료 시장의 보급과 식품 원료화 확대로 성장 요인 확보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기술과 시장 확대를 통한 지속적인 수익성 개선으로 최적 투자환경 제공</a:t>
            </a:r>
            <a:endParaRPr lang="en-US" altLang="ko-KR" sz="11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xmlns="" id="{39448F7E-F2DD-4A2C-86A2-CB97CD69D1F2}"/>
              </a:ext>
            </a:extLst>
          </p:cNvPr>
          <p:cNvSpPr txBox="1"/>
          <p:nvPr/>
        </p:nvSpPr>
        <p:spPr>
          <a:xfrm>
            <a:off x="1591547" y="4582947"/>
            <a:ext cx="3609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지속적인 성장</a:t>
            </a:r>
          </a:p>
        </p:txBody>
      </p:sp>
      <p:sp>
        <p:nvSpPr>
          <p:cNvPr id="476" name="타원 475">
            <a:extLst>
              <a:ext uri="{FF2B5EF4-FFF2-40B4-BE49-F238E27FC236}">
                <a16:creationId xmlns:a16="http://schemas.microsoft.com/office/drawing/2014/main" xmlns="" id="{37F36CB2-B5F6-41A9-8B44-76BA502D8523}"/>
              </a:ext>
            </a:extLst>
          </p:cNvPr>
          <p:cNvSpPr/>
          <p:nvPr/>
        </p:nvSpPr>
        <p:spPr>
          <a:xfrm>
            <a:off x="1048623" y="3160616"/>
            <a:ext cx="365125" cy="3651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Ⅰ</a:t>
            </a:r>
            <a:endParaRPr lang="ko-KR" altLang="en-US" sz="1050" b="1" dirty="0">
              <a:solidFill>
                <a:schemeClr val="bg1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sp>
        <p:nvSpPr>
          <p:cNvPr id="477" name="타원 476">
            <a:extLst>
              <a:ext uri="{FF2B5EF4-FFF2-40B4-BE49-F238E27FC236}">
                <a16:creationId xmlns:a16="http://schemas.microsoft.com/office/drawing/2014/main" xmlns="" id="{D5F372ED-8FCE-409E-A56C-524EE87CF8DA}"/>
              </a:ext>
            </a:extLst>
          </p:cNvPr>
          <p:cNvSpPr/>
          <p:nvPr/>
        </p:nvSpPr>
        <p:spPr>
          <a:xfrm>
            <a:off x="1048623" y="4566639"/>
            <a:ext cx="365125" cy="3651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Ⅱ</a:t>
            </a:r>
            <a:endParaRPr lang="ko-KR" altLang="en-US" sz="1050" b="1" dirty="0">
              <a:solidFill>
                <a:schemeClr val="bg1"/>
              </a:solidFill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82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89ED7BA-F12D-4B10-BD11-5D27FD7FA6B0}"/>
              </a:ext>
            </a:extLst>
          </p:cNvPr>
          <p:cNvSpPr/>
          <p:nvPr/>
        </p:nvSpPr>
        <p:spPr>
          <a:xfrm>
            <a:off x="0" y="-519"/>
            <a:ext cx="121919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AA7511A-D30A-1844-B394-6C97AE75B342}"/>
              </a:ext>
            </a:extLst>
          </p:cNvPr>
          <p:cNvSpPr/>
          <p:nvPr/>
        </p:nvSpPr>
        <p:spPr>
          <a:xfrm>
            <a:off x="7437558" y="0"/>
            <a:ext cx="4754442" cy="6858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ED36429C-09A8-1F4F-B6CB-C05ADCF3095C}"/>
              </a:ext>
            </a:extLst>
          </p:cNvPr>
          <p:cNvGrpSpPr/>
          <p:nvPr/>
        </p:nvGrpSpPr>
        <p:grpSpPr>
          <a:xfrm>
            <a:off x="502276" y="0"/>
            <a:ext cx="0" cy="6858000"/>
            <a:chOff x="502276" y="0"/>
            <a:chExt cx="0" cy="6858000"/>
          </a:xfrm>
        </p:grpSpPr>
        <p:cxnSp>
          <p:nvCxnSpPr>
            <p:cNvPr id="6" name="직선 연결선[R] 5">
              <a:extLst>
                <a:ext uri="{FF2B5EF4-FFF2-40B4-BE49-F238E27FC236}">
                  <a16:creationId xmlns:a16="http://schemas.microsoft.com/office/drawing/2014/main" xmlns="" id="{EFB5287B-F71F-3244-A98B-2269F7DFBF3F}"/>
                </a:ext>
              </a:extLst>
            </p:cNvPr>
            <p:cNvCxnSpPr>
              <a:cxnSpLocks/>
            </p:cNvCxnSpPr>
            <p:nvPr/>
          </p:nvCxnSpPr>
          <p:spPr>
            <a:xfrm>
              <a:off x="502276" y="0"/>
              <a:ext cx="0" cy="68580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[R] 6">
              <a:extLst>
                <a:ext uri="{FF2B5EF4-FFF2-40B4-BE49-F238E27FC236}">
                  <a16:creationId xmlns:a16="http://schemas.microsoft.com/office/drawing/2014/main" xmlns="" id="{5664A623-CA8C-0C4D-9B1C-1FB2347AA422}"/>
                </a:ext>
              </a:extLst>
            </p:cNvPr>
            <p:cNvCxnSpPr>
              <a:cxnSpLocks/>
            </p:cNvCxnSpPr>
            <p:nvPr/>
          </p:nvCxnSpPr>
          <p:spPr>
            <a:xfrm>
              <a:off x="502276" y="0"/>
              <a:ext cx="0" cy="68580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636711C-4D9D-3D47-8BF7-3753C80C72DE}"/>
              </a:ext>
            </a:extLst>
          </p:cNvPr>
          <p:cNvSpPr/>
          <p:nvPr/>
        </p:nvSpPr>
        <p:spPr>
          <a:xfrm>
            <a:off x="851698" y="1306826"/>
            <a:ext cx="403806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플라스틱 소비 동향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글로벌 폐플라스틱 정책 동향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ESG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와 친환경 소비 인식 동향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시장 경쟁 동향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플라스틱 원료 생산 비교 및 우위 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431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조원</a:t>
            </a:r>
            <a:r>
              <a:rPr lang="en-US" altLang="ko-KR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, </a:t>
            </a:r>
            <a:r>
              <a:rPr lang="ko-KR" altLang="en-US" sz="1200" dirty="0"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재생되지 않는 플라스틱 시장</a:t>
            </a:r>
            <a:endParaRPr lang="en-US" altLang="ko-KR" sz="1200" dirty="0"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7B34079-374D-EB46-B15D-89954724F1F9}"/>
              </a:ext>
            </a:extLst>
          </p:cNvPr>
          <p:cNvSpPr/>
          <p:nvPr/>
        </p:nvSpPr>
        <p:spPr>
          <a:xfrm>
            <a:off x="0" y="5457422"/>
            <a:ext cx="108847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ko-KR" sz="6600" b="1" dirty="0">
                <a:solidFill>
                  <a:schemeClr val="bg1">
                    <a:lumMod val="95000"/>
                  </a:schemeClr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TABLE OF CONTENTS</a:t>
            </a:r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xmlns="" id="{BB524422-3E2A-4B22-A312-F2F7B382425F}"/>
              </a:ext>
            </a:extLst>
          </p:cNvPr>
          <p:cNvSpPr/>
          <p:nvPr/>
        </p:nvSpPr>
        <p:spPr>
          <a:xfrm>
            <a:off x="5670549" y="4757890"/>
            <a:ext cx="414019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r"/>
            <a:r>
              <a:rPr lang="en-US" altLang="ko-KR" sz="28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Ⅱ. </a:t>
            </a:r>
            <a:r>
              <a:rPr lang="ko-KR" altLang="en-US" sz="2800" b="1" spc="3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옴니고딕 030" panose="02020603020101020101" pitchFamily="18" charset="-127"/>
                <a:ea typeface="210 옴니고딕 030" panose="02020603020101020101" pitchFamily="18" charset="-127"/>
              </a:rPr>
              <a:t>시장분석</a:t>
            </a:r>
            <a:endParaRPr lang="en-US" altLang="ko-KR" sz="2800" b="1" spc="3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옴니고딕 030" panose="02020603020101020101" pitchFamily="18" charset="-127"/>
              <a:ea typeface="210 옴니고딕 030" panose="02020603020101020101" pitchFamily="18" charset="-127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EB9525DA-3CF5-46D5-8C02-8D5C8408CC85}"/>
              </a:ext>
            </a:extLst>
          </p:cNvPr>
          <p:cNvGrpSpPr/>
          <p:nvPr/>
        </p:nvGrpSpPr>
        <p:grpSpPr>
          <a:xfrm>
            <a:off x="7302242" y="1399606"/>
            <a:ext cx="3229554" cy="3236390"/>
            <a:chOff x="3332860" y="2737798"/>
            <a:chExt cx="2461188" cy="2466396"/>
          </a:xfrm>
        </p:grpSpPr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xmlns="" id="{18A14C33-796E-410D-AB3B-50148C05B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5861" y="2789942"/>
              <a:ext cx="2085750" cy="2111819"/>
            </a:xfrm>
            <a:custGeom>
              <a:avLst/>
              <a:gdLst>
                <a:gd name="T0" fmla="*/ 499 w 572"/>
                <a:gd name="T1" fmla="*/ 218 h 578"/>
                <a:gd name="T2" fmla="*/ 483 w 572"/>
                <a:gd name="T3" fmla="*/ 268 h 578"/>
                <a:gd name="T4" fmla="*/ 398 w 572"/>
                <a:gd name="T5" fmla="*/ 213 h 578"/>
                <a:gd name="T6" fmla="*/ 415 w 572"/>
                <a:gd name="T7" fmla="*/ 245 h 578"/>
                <a:gd name="T8" fmla="*/ 436 w 572"/>
                <a:gd name="T9" fmla="*/ 251 h 578"/>
                <a:gd name="T10" fmla="*/ 391 w 572"/>
                <a:gd name="T11" fmla="*/ 279 h 578"/>
                <a:gd name="T12" fmla="*/ 352 w 572"/>
                <a:gd name="T13" fmla="*/ 263 h 578"/>
                <a:gd name="T14" fmla="*/ 422 w 572"/>
                <a:gd name="T15" fmla="*/ 297 h 578"/>
                <a:gd name="T16" fmla="*/ 379 w 572"/>
                <a:gd name="T17" fmla="*/ 416 h 578"/>
                <a:gd name="T18" fmla="*/ 333 w 572"/>
                <a:gd name="T19" fmla="*/ 475 h 578"/>
                <a:gd name="T20" fmla="*/ 277 w 572"/>
                <a:gd name="T21" fmla="*/ 449 h 578"/>
                <a:gd name="T22" fmla="*/ 277 w 572"/>
                <a:gd name="T23" fmla="*/ 417 h 578"/>
                <a:gd name="T24" fmla="*/ 259 w 572"/>
                <a:gd name="T25" fmla="*/ 371 h 578"/>
                <a:gd name="T26" fmla="*/ 223 w 572"/>
                <a:gd name="T27" fmla="*/ 328 h 578"/>
                <a:gd name="T28" fmla="*/ 152 w 572"/>
                <a:gd name="T29" fmla="*/ 267 h 578"/>
                <a:gd name="T30" fmla="*/ 188 w 572"/>
                <a:gd name="T31" fmla="*/ 228 h 578"/>
                <a:gd name="T32" fmla="*/ 233 w 572"/>
                <a:gd name="T33" fmla="*/ 205 h 578"/>
                <a:gd name="T34" fmla="*/ 292 w 572"/>
                <a:gd name="T35" fmla="*/ 228 h 578"/>
                <a:gd name="T36" fmla="*/ 313 w 572"/>
                <a:gd name="T37" fmla="*/ 224 h 578"/>
                <a:gd name="T38" fmla="*/ 344 w 572"/>
                <a:gd name="T39" fmla="*/ 199 h 578"/>
                <a:gd name="T40" fmla="*/ 357 w 572"/>
                <a:gd name="T41" fmla="*/ 185 h 578"/>
                <a:gd name="T42" fmla="*/ 328 w 572"/>
                <a:gd name="T43" fmla="*/ 164 h 578"/>
                <a:gd name="T44" fmla="*/ 315 w 572"/>
                <a:gd name="T45" fmla="*/ 198 h 578"/>
                <a:gd name="T46" fmla="*/ 288 w 572"/>
                <a:gd name="T47" fmla="*/ 168 h 578"/>
                <a:gd name="T48" fmla="*/ 277 w 572"/>
                <a:gd name="T49" fmla="*/ 208 h 578"/>
                <a:gd name="T50" fmla="*/ 245 w 572"/>
                <a:gd name="T51" fmla="*/ 182 h 578"/>
                <a:gd name="T52" fmla="*/ 198 w 572"/>
                <a:gd name="T53" fmla="*/ 190 h 578"/>
                <a:gd name="T54" fmla="*/ 225 w 572"/>
                <a:gd name="T55" fmla="*/ 177 h 578"/>
                <a:gd name="T56" fmla="*/ 234 w 572"/>
                <a:gd name="T57" fmla="*/ 144 h 578"/>
                <a:gd name="T58" fmla="*/ 290 w 572"/>
                <a:gd name="T59" fmla="*/ 140 h 578"/>
                <a:gd name="T60" fmla="*/ 277 w 572"/>
                <a:gd name="T61" fmla="*/ 118 h 578"/>
                <a:gd name="T62" fmla="*/ 258 w 572"/>
                <a:gd name="T63" fmla="*/ 118 h 578"/>
                <a:gd name="T64" fmla="*/ 348 w 572"/>
                <a:gd name="T65" fmla="*/ 89 h 578"/>
                <a:gd name="T66" fmla="*/ 348 w 572"/>
                <a:gd name="T67" fmla="*/ 53 h 578"/>
                <a:gd name="T68" fmla="*/ 283 w 572"/>
                <a:gd name="T69" fmla="*/ 0 h 578"/>
                <a:gd name="T70" fmla="*/ 239 w 572"/>
                <a:gd name="T71" fmla="*/ 54 h 578"/>
                <a:gd name="T72" fmla="*/ 189 w 572"/>
                <a:gd name="T73" fmla="*/ 95 h 578"/>
                <a:gd name="T74" fmla="*/ 181 w 572"/>
                <a:gd name="T75" fmla="*/ 80 h 578"/>
                <a:gd name="T76" fmla="*/ 129 w 572"/>
                <a:gd name="T77" fmla="*/ 132 h 578"/>
                <a:gd name="T78" fmla="*/ 69 w 572"/>
                <a:gd name="T79" fmla="*/ 152 h 578"/>
                <a:gd name="T80" fmla="*/ 11 w 572"/>
                <a:gd name="T81" fmla="*/ 207 h 578"/>
                <a:gd name="T82" fmla="*/ 53 w 572"/>
                <a:gd name="T83" fmla="*/ 304 h 578"/>
                <a:gd name="T84" fmla="*/ 93 w 572"/>
                <a:gd name="T85" fmla="*/ 381 h 578"/>
                <a:gd name="T86" fmla="*/ 60 w 572"/>
                <a:gd name="T87" fmla="*/ 447 h 578"/>
                <a:gd name="T88" fmla="*/ 572 w 572"/>
                <a:gd name="T89" fmla="*/ 289 h 578"/>
                <a:gd name="T90" fmla="*/ 292 w 572"/>
                <a:gd name="T91" fmla="*/ 70 h 578"/>
                <a:gd name="T92" fmla="*/ 282 w 572"/>
                <a:gd name="T93" fmla="*/ 62 h 578"/>
                <a:gd name="T94" fmla="*/ 224 w 572"/>
                <a:gd name="T95" fmla="*/ 107 h 578"/>
                <a:gd name="T96" fmla="*/ 218 w 572"/>
                <a:gd name="T97" fmla="*/ 127 h 578"/>
                <a:gd name="T98" fmla="*/ 205 w 572"/>
                <a:gd name="T99" fmla="*/ 143 h 578"/>
                <a:gd name="T100" fmla="*/ 403 w 572"/>
                <a:gd name="T101" fmla="*/ 439 h 578"/>
                <a:gd name="T102" fmla="*/ 396 w 572"/>
                <a:gd name="T103" fmla="*/ 41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2" h="578">
                  <a:moveTo>
                    <a:pt x="556" y="193"/>
                  </a:moveTo>
                  <a:cubicBezTo>
                    <a:pt x="529" y="246"/>
                    <a:pt x="529" y="246"/>
                    <a:pt x="529" y="246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9" y="288"/>
                    <a:pt x="499" y="288"/>
                    <a:pt x="499" y="288"/>
                  </a:cubicBezTo>
                  <a:cubicBezTo>
                    <a:pt x="483" y="268"/>
                    <a:pt x="483" y="268"/>
                    <a:pt x="483" y="268"/>
                  </a:cubicBezTo>
                  <a:cubicBezTo>
                    <a:pt x="455" y="226"/>
                    <a:pt x="455" y="226"/>
                    <a:pt x="455" y="226"/>
                  </a:cubicBezTo>
                  <a:cubicBezTo>
                    <a:pt x="414" y="222"/>
                    <a:pt x="414" y="222"/>
                    <a:pt x="414" y="222"/>
                  </a:cubicBezTo>
                  <a:cubicBezTo>
                    <a:pt x="398" y="213"/>
                    <a:pt x="398" y="213"/>
                    <a:pt x="398" y="213"/>
                  </a:cubicBezTo>
                  <a:cubicBezTo>
                    <a:pt x="392" y="222"/>
                    <a:pt x="392" y="222"/>
                    <a:pt x="392" y="222"/>
                  </a:cubicBezTo>
                  <a:cubicBezTo>
                    <a:pt x="400" y="237"/>
                    <a:pt x="400" y="237"/>
                    <a:pt x="400" y="237"/>
                  </a:cubicBezTo>
                  <a:cubicBezTo>
                    <a:pt x="415" y="245"/>
                    <a:pt x="415" y="245"/>
                    <a:pt x="415" y="245"/>
                  </a:cubicBezTo>
                  <a:cubicBezTo>
                    <a:pt x="415" y="245"/>
                    <a:pt x="420" y="236"/>
                    <a:pt x="421" y="233"/>
                  </a:cubicBezTo>
                  <a:cubicBezTo>
                    <a:pt x="422" y="230"/>
                    <a:pt x="429" y="237"/>
                    <a:pt x="429" y="237"/>
                  </a:cubicBezTo>
                  <a:cubicBezTo>
                    <a:pt x="436" y="251"/>
                    <a:pt x="436" y="251"/>
                    <a:pt x="436" y="251"/>
                  </a:cubicBezTo>
                  <a:cubicBezTo>
                    <a:pt x="429" y="271"/>
                    <a:pt x="429" y="271"/>
                    <a:pt x="429" y="271"/>
                  </a:cubicBezTo>
                  <a:cubicBezTo>
                    <a:pt x="402" y="293"/>
                    <a:pt x="402" y="293"/>
                    <a:pt x="402" y="293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58" y="240"/>
                    <a:pt x="358" y="240"/>
                    <a:pt x="358" y="240"/>
                  </a:cubicBezTo>
                  <a:cubicBezTo>
                    <a:pt x="350" y="251"/>
                    <a:pt x="350" y="251"/>
                    <a:pt x="350" y="251"/>
                  </a:cubicBezTo>
                  <a:cubicBezTo>
                    <a:pt x="352" y="263"/>
                    <a:pt x="352" y="263"/>
                    <a:pt x="352" y="263"/>
                  </a:cubicBezTo>
                  <a:cubicBezTo>
                    <a:pt x="375" y="283"/>
                    <a:pt x="375" y="283"/>
                    <a:pt x="375" y="283"/>
                  </a:cubicBezTo>
                  <a:cubicBezTo>
                    <a:pt x="401" y="306"/>
                    <a:pt x="401" y="306"/>
                    <a:pt x="401" y="306"/>
                  </a:cubicBezTo>
                  <a:cubicBezTo>
                    <a:pt x="422" y="297"/>
                    <a:pt x="422" y="297"/>
                    <a:pt x="422" y="297"/>
                  </a:cubicBezTo>
                  <a:cubicBezTo>
                    <a:pt x="414" y="327"/>
                    <a:pt x="414" y="327"/>
                    <a:pt x="414" y="327"/>
                  </a:cubicBezTo>
                  <a:cubicBezTo>
                    <a:pt x="379" y="366"/>
                    <a:pt x="379" y="366"/>
                    <a:pt x="379" y="366"/>
                  </a:cubicBezTo>
                  <a:cubicBezTo>
                    <a:pt x="379" y="416"/>
                    <a:pt x="379" y="416"/>
                    <a:pt x="379" y="416"/>
                  </a:cubicBezTo>
                  <a:cubicBezTo>
                    <a:pt x="363" y="427"/>
                    <a:pt x="363" y="427"/>
                    <a:pt x="363" y="427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33" y="475"/>
                    <a:pt x="333" y="475"/>
                    <a:pt x="333" y="475"/>
                  </a:cubicBezTo>
                  <a:cubicBezTo>
                    <a:pt x="308" y="485"/>
                    <a:pt x="308" y="485"/>
                    <a:pt x="308" y="485"/>
                  </a:cubicBezTo>
                  <a:cubicBezTo>
                    <a:pt x="288" y="476"/>
                    <a:pt x="288" y="476"/>
                    <a:pt x="288" y="476"/>
                  </a:cubicBezTo>
                  <a:cubicBezTo>
                    <a:pt x="277" y="449"/>
                    <a:pt x="277" y="449"/>
                    <a:pt x="277" y="449"/>
                  </a:cubicBezTo>
                  <a:cubicBezTo>
                    <a:pt x="266" y="437"/>
                    <a:pt x="266" y="437"/>
                    <a:pt x="266" y="437"/>
                  </a:cubicBezTo>
                  <a:cubicBezTo>
                    <a:pt x="264" y="417"/>
                    <a:pt x="264" y="417"/>
                    <a:pt x="264" y="417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54" y="381"/>
                    <a:pt x="254" y="381"/>
                    <a:pt x="254" y="381"/>
                  </a:cubicBezTo>
                  <a:cubicBezTo>
                    <a:pt x="259" y="371"/>
                    <a:pt x="259" y="371"/>
                    <a:pt x="259" y="371"/>
                  </a:cubicBezTo>
                  <a:cubicBezTo>
                    <a:pt x="254" y="346"/>
                    <a:pt x="254" y="346"/>
                    <a:pt x="254" y="346"/>
                  </a:cubicBezTo>
                  <a:cubicBezTo>
                    <a:pt x="238" y="346"/>
                    <a:pt x="238" y="346"/>
                    <a:pt x="238" y="346"/>
                  </a:cubicBezTo>
                  <a:cubicBezTo>
                    <a:pt x="223" y="328"/>
                    <a:pt x="223" y="328"/>
                    <a:pt x="223" y="328"/>
                  </a:cubicBezTo>
                  <a:cubicBezTo>
                    <a:pt x="174" y="328"/>
                    <a:pt x="174" y="328"/>
                    <a:pt x="174" y="328"/>
                  </a:cubicBezTo>
                  <a:cubicBezTo>
                    <a:pt x="152" y="291"/>
                    <a:pt x="152" y="291"/>
                    <a:pt x="152" y="291"/>
                  </a:cubicBezTo>
                  <a:cubicBezTo>
                    <a:pt x="152" y="267"/>
                    <a:pt x="152" y="267"/>
                    <a:pt x="152" y="267"/>
                  </a:cubicBezTo>
                  <a:cubicBezTo>
                    <a:pt x="162" y="244"/>
                    <a:pt x="162" y="244"/>
                    <a:pt x="162" y="244"/>
                  </a:cubicBezTo>
                  <a:cubicBezTo>
                    <a:pt x="188" y="233"/>
                    <a:pt x="188" y="233"/>
                    <a:pt x="188" y="233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98" y="212"/>
                    <a:pt x="198" y="212"/>
                    <a:pt x="198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33" y="205"/>
                    <a:pt x="233" y="205"/>
                    <a:pt x="233" y="205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92" y="228"/>
                    <a:pt x="292" y="228"/>
                    <a:pt x="292" y="228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13" y="224"/>
                    <a:pt x="313" y="224"/>
                    <a:pt x="313" y="224"/>
                  </a:cubicBezTo>
                  <a:cubicBezTo>
                    <a:pt x="348" y="224"/>
                    <a:pt x="348" y="224"/>
                    <a:pt x="348" y="224"/>
                  </a:cubicBezTo>
                  <a:cubicBezTo>
                    <a:pt x="352" y="205"/>
                    <a:pt x="352" y="205"/>
                    <a:pt x="352" y="205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25" y="197"/>
                    <a:pt x="325" y="197"/>
                    <a:pt x="325" y="197"/>
                  </a:cubicBezTo>
                  <a:cubicBezTo>
                    <a:pt x="330" y="183"/>
                    <a:pt x="330" y="183"/>
                    <a:pt x="330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48" y="157"/>
                    <a:pt x="348" y="157"/>
                    <a:pt x="348" y="157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15" y="189"/>
                    <a:pt x="315" y="189"/>
                    <a:pt x="315" y="189"/>
                  </a:cubicBezTo>
                  <a:cubicBezTo>
                    <a:pt x="315" y="198"/>
                    <a:pt x="315" y="198"/>
                    <a:pt x="315" y="198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73" y="171"/>
                    <a:pt x="273" y="171"/>
                    <a:pt x="273" y="171"/>
                  </a:cubicBezTo>
                  <a:cubicBezTo>
                    <a:pt x="295" y="194"/>
                    <a:pt x="295" y="194"/>
                    <a:pt x="295" y="194"/>
                  </a:cubicBezTo>
                  <a:cubicBezTo>
                    <a:pt x="295" y="194"/>
                    <a:pt x="281" y="205"/>
                    <a:pt x="277" y="208"/>
                  </a:cubicBezTo>
                  <a:cubicBezTo>
                    <a:pt x="272" y="212"/>
                    <a:pt x="280" y="200"/>
                    <a:pt x="280" y="200"/>
                  </a:cubicBezTo>
                  <a:cubicBezTo>
                    <a:pt x="268" y="186"/>
                    <a:pt x="268" y="186"/>
                    <a:pt x="268" y="186"/>
                  </a:cubicBezTo>
                  <a:cubicBezTo>
                    <a:pt x="245" y="182"/>
                    <a:pt x="245" y="182"/>
                    <a:pt x="245" y="182"/>
                  </a:cubicBezTo>
                  <a:cubicBezTo>
                    <a:pt x="224" y="200"/>
                    <a:pt x="224" y="200"/>
                    <a:pt x="224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198" y="190"/>
                    <a:pt x="198" y="190"/>
                    <a:pt x="198" y="190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09" y="177"/>
                    <a:pt x="209" y="177"/>
                    <a:pt x="209" y="177"/>
                  </a:cubicBezTo>
                  <a:cubicBezTo>
                    <a:pt x="225" y="177"/>
                    <a:pt x="225" y="177"/>
                    <a:pt x="225" y="177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90" y="140"/>
                    <a:pt x="290" y="140"/>
                    <a:pt x="290" y="140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86" y="111"/>
                    <a:pt x="286" y="111"/>
                    <a:pt x="286" y="111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35"/>
                    <a:pt x="277" y="135"/>
                    <a:pt x="277" y="135"/>
                  </a:cubicBezTo>
                  <a:cubicBezTo>
                    <a:pt x="264" y="135"/>
                    <a:pt x="264" y="135"/>
                    <a:pt x="264" y="135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93" y="89"/>
                    <a:pt x="293" y="89"/>
                    <a:pt x="293" y="89"/>
                  </a:cubicBezTo>
                  <a:cubicBezTo>
                    <a:pt x="328" y="101"/>
                    <a:pt x="328" y="101"/>
                    <a:pt x="328" y="101"/>
                  </a:cubicBezTo>
                  <a:cubicBezTo>
                    <a:pt x="348" y="89"/>
                    <a:pt x="348" y="89"/>
                    <a:pt x="348" y="89"/>
                  </a:cubicBezTo>
                  <a:cubicBezTo>
                    <a:pt x="342" y="83"/>
                    <a:pt x="342" y="83"/>
                    <a:pt x="342" y="83"/>
                  </a:cubicBezTo>
                  <a:cubicBezTo>
                    <a:pt x="338" y="63"/>
                    <a:pt x="338" y="63"/>
                    <a:pt x="338" y="63"/>
                  </a:cubicBezTo>
                  <a:cubicBezTo>
                    <a:pt x="348" y="53"/>
                    <a:pt x="348" y="53"/>
                    <a:pt x="348" y="53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17" y="1"/>
                    <a:pt x="300" y="0"/>
                    <a:pt x="283" y="0"/>
                  </a:cubicBezTo>
                  <a:cubicBezTo>
                    <a:pt x="262" y="0"/>
                    <a:pt x="242" y="2"/>
                    <a:pt x="223" y="6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19" y="167"/>
                    <a:pt x="7" y="197"/>
                    <a:pt x="0" y="230"/>
                  </a:cubicBezTo>
                  <a:cubicBezTo>
                    <a:pt x="6" y="218"/>
                    <a:pt x="11" y="207"/>
                    <a:pt x="11" y="207"/>
                  </a:cubicBezTo>
                  <a:cubicBezTo>
                    <a:pt x="27" y="195"/>
                    <a:pt x="27" y="195"/>
                    <a:pt x="27" y="195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53" y="304"/>
                    <a:pt x="53" y="304"/>
                    <a:pt x="53" y="304"/>
                  </a:cubicBezTo>
                  <a:cubicBezTo>
                    <a:pt x="58" y="328"/>
                    <a:pt x="58" y="328"/>
                    <a:pt x="58" y="328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81"/>
                    <a:pt x="93" y="381"/>
                    <a:pt x="93" y="381"/>
                  </a:cubicBezTo>
                  <a:cubicBezTo>
                    <a:pt x="83" y="405"/>
                    <a:pt x="83" y="405"/>
                    <a:pt x="83" y="405"/>
                  </a:cubicBezTo>
                  <a:cubicBezTo>
                    <a:pt x="93" y="420"/>
                    <a:pt x="93" y="420"/>
                    <a:pt x="93" y="420"/>
                  </a:cubicBezTo>
                  <a:cubicBezTo>
                    <a:pt x="60" y="447"/>
                    <a:pt x="60" y="447"/>
                    <a:pt x="60" y="447"/>
                  </a:cubicBezTo>
                  <a:cubicBezTo>
                    <a:pt x="27" y="422"/>
                    <a:pt x="27" y="422"/>
                    <a:pt x="27" y="422"/>
                  </a:cubicBezTo>
                  <a:cubicBezTo>
                    <a:pt x="75" y="515"/>
                    <a:pt x="171" y="578"/>
                    <a:pt x="283" y="578"/>
                  </a:cubicBezTo>
                  <a:cubicBezTo>
                    <a:pt x="443" y="578"/>
                    <a:pt x="572" y="448"/>
                    <a:pt x="572" y="289"/>
                  </a:cubicBezTo>
                  <a:cubicBezTo>
                    <a:pt x="572" y="255"/>
                    <a:pt x="566" y="223"/>
                    <a:pt x="556" y="193"/>
                  </a:cubicBezTo>
                  <a:moveTo>
                    <a:pt x="282" y="62"/>
                  </a:moveTo>
                  <a:cubicBezTo>
                    <a:pt x="292" y="70"/>
                    <a:pt x="292" y="70"/>
                    <a:pt x="292" y="70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71" y="78"/>
                    <a:pt x="271" y="78"/>
                    <a:pt x="271" y="78"/>
                  </a:cubicBezTo>
                  <a:lnTo>
                    <a:pt x="282" y="62"/>
                  </a:lnTo>
                  <a:close/>
                  <a:moveTo>
                    <a:pt x="211" y="101"/>
                  </a:moveTo>
                  <a:cubicBezTo>
                    <a:pt x="232" y="96"/>
                    <a:pt x="232" y="96"/>
                    <a:pt x="232" y="96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11" y="107"/>
                    <a:pt x="211" y="107"/>
                    <a:pt x="211" y="107"/>
                  </a:cubicBezTo>
                  <a:lnTo>
                    <a:pt x="211" y="101"/>
                  </a:lnTo>
                  <a:close/>
                  <a:moveTo>
                    <a:pt x="218" y="127"/>
                  </a:moveTo>
                  <a:cubicBezTo>
                    <a:pt x="232" y="127"/>
                    <a:pt x="232" y="127"/>
                    <a:pt x="232" y="127"/>
                  </a:cubicBezTo>
                  <a:cubicBezTo>
                    <a:pt x="216" y="143"/>
                    <a:pt x="216" y="143"/>
                    <a:pt x="216" y="143"/>
                  </a:cubicBezTo>
                  <a:cubicBezTo>
                    <a:pt x="205" y="143"/>
                    <a:pt x="205" y="143"/>
                    <a:pt x="205" y="143"/>
                  </a:cubicBezTo>
                  <a:lnTo>
                    <a:pt x="218" y="127"/>
                  </a:lnTo>
                  <a:close/>
                  <a:moveTo>
                    <a:pt x="411" y="409"/>
                  </a:moveTo>
                  <a:cubicBezTo>
                    <a:pt x="403" y="439"/>
                    <a:pt x="403" y="439"/>
                    <a:pt x="403" y="439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4" y="437"/>
                    <a:pt x="384" y="437"/>
                    <a:pt x="384" y="437"/>
                  </a:cubicBezTo>
                  <a:cubicBezTo>
                    <a:pt x="396" y="415"/>
                    <a:pt x="396" y="415"/>
                    <a:pt x="396" y="415"/>
                  </a:cubicBezTo>
                  <a:cubicBezTo>
                    <a:pt x="411" y="396"/>
                    <a:pt x="411" y="396"/>
                    <a:pt x="411" y="396"/>
                  </a:cubicBezTo>
                  <a:lnTo>
                    <a:pt x="411" y="40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xmlns="" id="{B54C36A1-E43D-4690-8DE0-570926B58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860" y="2737798"/>
              <a:ext cx="2210895" cy="2210890"/>
            </a:xfrm>
            <a:custGeom>
              <a:avLst/>
              <a:gdLst>
                <a:gd name="T0" fmla="*/ 303 w 606"/>
                <a:gd name="T1" fmla="*/ 606 h 606"/>
                <a:gd name="T2" fmla="*/ 0 w 606"/>
                <a:gd name="T3" fmla="*/ 303 h 606"/>
                <a:gd name="T4" fmla="*/ 140 w 606"/>
                <a:gd name="T5" fmla="*/ 47 h 606"/>
                <a:gd name="T6" fmla="*/ 159 w 606"/>
                <a:gd name="T7" fmla="*/ 51 h 606"/>
                <a:gd name="T8" fmla="*/ 155 w 606"/>
                <a:gd name="T9" fmla="*/ 71 h 606"/>
                <a:gd name="T10" fmla="*/ 28 w 606"/>
                <a:gd name="T11" fmla="*/ 303 h 606"/>
                <a:gd name="T12" fmla="*/ 303 w 606"/>
                <a:gd name="T13" fmla="*/ 578 h 606"/>
                <a:gd name="T14" fmla="*/ 578 w 606"/>
                <a:gd name="T15" fmla="*/ 303 h 606"/>
                <a:gd name="T16" fmla="*/ 303 w 606"/>
                <a:gd name="T17" fmla="*/ 28 h 606"/>
                <a:gd name="T18" fmla="*/ 197 w 606"/>
                <a:gd name="T19" fmla="*/ 49 h 606"/>
                <a:gd name="T20" fmla="*/ 179 w 606"/>
                <a:gd name="T21" fmla="*/ 41 h 606"/>
                <a:gd name="T22" fmla="*/ 186 w 606"/>
                <a:gd name="T23" fmla="*/ 23 h 606"/>
                <a:gd name="T24" fmla="*/ 303 w 606"/>
                <a:gd name="T25" fmla="*/ 0 h 606"/>
                <a:gd name="T26" fmla="*/ 606 w 606"/>
                <a:gd name="T27" fmla="*/ 303 h 606"/>
                <a:gd name="T28" fmla="*/ 303 w 606"/>
                <a:gd name="T2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6" h="606">
                  <a:moveTo>
                    <a:pt x="303" y="606"/>
                  </a:moveTo>
                  <a:cubicBezTo>
                    <a:pt x="136" y="606"/>
                    <a:pt x="0" y="470"/>
                    <a:pt x="0" y="303"/>
                  </a:cubicBezTo>
                  <a:cubicBezTo>
                    <a:pt x="0" y="199"/>
                    <a:pt x="52" y="103"/>
                    <a:pt x="140" y="47"/>
                  </a:cubicBezTo>
                  <a:cubicBezTo>
                    <a:pt x="146" y="43"/>
                    <a:pt x="155" y="45"/>
                    <a:pt x="159" y="51"/>
                  </a:cubicBezTo>
                  <a:cubicBezTo>
                    <a:pt x="163" y="58"/>
                    <a:pt x="161" y="67"/>
                    <a:pt x="155" y="71"/>
                  </a:cubicBezTo>
                  <a:cubicBezTo>
                    <a:pt x="75" y="122"/>
                    <a:pt x="28" y="208"/>
                    <a:pt x="28" y="303"/>
                  </a:cubicBezTo>
                  <a:cubicBezTo>
                    <a:pt x="28" y="454"/>
                    <a:pt x="151" y="578"/>
                    <a:pt x="303" y="578"/>
                  </a:cubicBezTo>
                  <a:cubicBezTo>
                    <a:pt x="455" y="578"/>
                    <a:pt x="578" y="454"/>
                    <a:pt x="578" y="303"/>
                  </a:cubicBezTo>
                  <a:cubicBezTo>
                    <a:pt x="578" y="151"/>
                    <a:pt x="455" y="28"/>
                    <a:pt x="303" y="28"/>
                  </a:cubicBezTo>
                  <a:cubicBezTo>
                    <a:pt x="266" y="28"/>
                    <a:pt x="231" y="35"/>
                    <a:pt x="197" y="49"/>
                  </a:cubicBezTo>
                  <a:cubicBezTo>
                    <a:pt x="190" y="52"/>
                    <a:pt x="182" y="48"/>
                    <a:pt x="179" y="41"/>
                  </a:cubicBezTo>
                  <a:cubicBezTo>
                    <a:pt x="176" y="34"/>
                    <a:pt x="179" y="26"/>
                    <a:pt x="186" y="23"/>
                  </a:cubicBezTo>
                  <a:cubicBezTo>
                    <a:pt x="223" y="7"/>
                    <a:pt x="262" y="0"/>
                    <a:pt x="303" y="0"/>
                  </a:cubicBezTo>
                  <a:cubicBezTo>
                    <a:pt x="470" y="0"/>
                    <a:pt x="606" y="136"/>
                    <a:pt x="606" y="303"/>
                  </a:cubicBezTo>
                  <a:cubicBezTo>
                    <a:pt x="606" y="470"/>
                    <a:pt x="470" y="606"/>
                    <a:pt x="303" y="6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xmlns="" id="{FBD47707-797E-435E-BBAA-3008942D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507" y="2951589"/>
              <a:ext cx="2299541" cy="2252605"/>
            </a:xfrm>
            <a:custGeom>
              <a:avLst/>
              <a:gdLst>
                <a:gd name="T0" fmla="*/ 264 w 630"/>
                <a:gd name="T1" fmla="*/ 617 h 617"/>
                <a:gd name="T2" fmla="*/ 5 w 630"/>
                <a:gd name="T3" fmla="*/ 509 h 617"/>
                <a:gd name="T4" fmla="*/ 5 w 630"/>
                <a:gd name="T5" fmla="*/ 490 h 617"/>
                <a:gd name="T6" fmla="*/ 25 w 630"/>
                <a:gd name="T7" fmla="*/ 490 h 617"/>
                <a:gd name="T8" fmla="*/ 264 w 630"/>
                <a:gd name="T9" fmla="*/ 589 h 617"/>
                <a:gd name="T10" fmla="*/ 602 w 630"/>
                <a:gd name="T11" fmla="*/ 251 h 617"/>
                <a:gd name="T12" fmla="*/ 516 w 630"/>
                <a:gd name="T13" fmla="*/ 25 h 617"/>
                <a:gd name="T14" fmla="*/ 517 w 630"/>
                <a:gd name="T15" fmla="*/ 6 h 617"/>
                <a:gd name="T16" fmla="*/ 537 w 630"/>
                <a:gd name="T17" fmla="*/ 7 h 617"/>
                <a:gd name="T18" fmla="*/ 630 w 630"/>
                <a:gd name="T19" fmla="*/ 251 h 617"/>
                <a:gd name="T20" fmla="*/ 264 w 630"/>
                <a:gd name="T21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617">
                  <a:moveTo>
                    <a:pt x="264" y="617"/>
                  </a:moveTo>
                  <a:cubicBezTo>
                    <a:pt x="166" y="617"/>
                    <a:pt x="74" y="579"/>
                    <a:pt x="5" y="509"/>
                  </a:cubicBezTo>
                  <a:cubicBezTo>
                    <a:pt x="0" y="504"/>
                    <a:pt x="0" y="495"/>
                    <a:pt x="5" y="490"/>
                  </a:cubicBezTo>
                  <a:cubicBezTo>
                    <a:pt x="11" y="484"/>
                    <a:pt x="19" y="484"/>
                    <a:pt x="25" y="490"/>
                  </a:cubicBezTo>
                  <a:cubicBezTo>
                    <a:pt x="89" y="553"/>
                    <a:pt x="174" y="589"/>
                    <a:pt x="264" y="589"/>
                  </a:cubicBezTo>
                  <a:cubicBezTo>
                    <a:pt x="450" y="589"/>
                    <a:pt x="602" y="437"/>
                    <a:pt x="602" y="251"/>
                  </a:cubicBezTo>
                  <a:cubicBezTo>
                    <a:pt x="602" y="167"/>
                    <a:pt x="571" y="87"/>
                    <a:pt x="516" y="25"/>
                  </a:cubicBezTo>
                  <a:cubicBezTo>
                    <a:pt x="511" y="20"/>
                    <a:pt x="511" y="11"/>
                    <a:pt x="517" y="6"/>
                  </a:cubicBezTo>
                  <a:cubicBezTo>
                    <a:pt x="523" y="0"/>
                    <a:pt x="532" y="1"/>
                    <a:pt x="537" y="7"/>
                  </a:cubicBezTo>
                  <a:cubicBezTo>
                    <a:pt x="597" y="74"/>
                    <a:pt x="630" y="160"/>
                    <a:pt x="630" y="251"/>
                  </a:cubicBezTo>
                  <a:cubicBezTo>
                    <a:pt x="630" y="452"/>
                    <a:pt x="466" y="617"/>
                    <a:pt x="264" y="61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xmlns="" id="{80F33223-34C2-4955-BEA4-807BE8F587C3}"/>
              </a:ext>
            </a:extLst>
          </p:cNvPr>
          <p:cNvGrpSpPr/>
          <p:nvPr/>
        </p:nvGrpSpPr>
        <p:grpSpPr>
          <a:xfrm>
            <a:off x="11104660" y="154903"/>
            <a:ext cx="598714" cy="598714"/>
            <a:chOff x="8490857" y="892629"/>
            <a:chExt cx="598714" cy="598714"/>
          </a:xfrm>
        </p:grpSpPr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xmlns="" id="{A18F1FFA-6F11-47D5-BAB5-6F6B88AA99E8}"/>
                </a:ext>
              </a:extLst>
            </p:cNvPr>
            <p:cNvSpPr/>
            <p:nvPr/>
          </p:nvSpPr>
          <p:spPr>
            <a:xfrm>
              <a:off x="8490857" y="892629"/>
              <a:ext cx="598714" cy="5987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b="1">
                <a:latin typeface="210 옴니고딕 020" panose="02020603020101020101" pitchFamily="18" charset="-127"/>
                <a:ea typeface="210 옴니고딕 020" panose="02020603020101020101" pitchFamily="18" charset="-127"/>
              </a:endParaRPr>
            </a:p>
          </p:txBody>
        </p: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xmlns="" id="{4E2DA8DD-01D7-48C4-B829-FBD54505C4C4}"/>
                </a:ext>
              </a:extLst>
            </p:cNvPr>
            <p:cNvGrpSpPr/>
            <p:nvPr/>
          </p:nvGrpSpPr>
          <p:grpSpPr>
            <a:xfrm>
              <a:off x="8594164" y="1097705"/>
              <a:ext cx="392099" cy="188562"/>
              <a:chOff x="9240502" y="1326610"/>
              <a:chExt cx="764571" cy="367685"/>
            </a:xfrm>
            <a:solidFill>
              <a:schemeClr val="bg1"/>
            </a:solidFill>
          </p:grpSpPr>
          <p:sp>
            <p:nvSpPr>
              <p:cNvPr id="117" name="Freeform 236">
                <a:extLst>
                  <a:ext uri="{FF2B5EF4-FFF2-40B4-BE49-F238E27FC236}">
                    <a16:creationId xmlns:a16="http://schemas.microsoft.com/office/drawing/2014/main" xmlns="" id="{FD5B33B5-6C65-415D-962A-251F7F595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2" y="1326610"/>
                <a:ext cx="764571" cy="367685"/>
              </a:xfrm>
              <a:custGeom>
                <a:avLst/>
                <a:gdLst>
                  <a:gd name="T0" fmla="*/ 417 w 834"/>
                  <a:gd name="T1" fmla="*/ 401 h 401"/>
                  <a:gd name="T2" fmla="*/ 95 w 834"/>
                  <a:gd name="T3" fmla="*/ 281 h 401"/>
                  <a:gd name="T4" fmla="*/ 26 w 834"/>
                  <a:gd name="T5" fmla="*/ 12 h 401"/>
                  <a:gd name="T6" fmla="*/ 40 w 834"/>
                  <a:gd name="T7" fmla="*/ 0 h 401"/>
                  <a:gd name="T8" fmla="*/ 111 w 834"/>
                  <a:gd name="T9" fmla="*/ 4 h 401"/>
                  <a:gd name="T10" fmla="*/ 123 w 834"/>
                  <a:gd name="T11" fmla="*/ 19 h 401"/>
                  <a:gd name="T12" fmla="*/ 108 w 834"/>
                  <a:gd name="T13" fmla="*/ 32 h 401"/>
                  <a:gd name="T14" fmla="*/ 52 w 834"/>
                  <a:gd name="T15" fmla="*/ 29 h 401"/>
                  <a:gd name="T16" fmla="*/ 117 w 834"/>
                  <a:gd name="T17" fmla="*/ 263 h 401"/>
                  <a:gd name="T18" fmla="*/ 417 w 834"/>
                  <a:gd name="T19" fmla="*/ 373 h 401"/>
                  <a:gd name="T20" fmla="*/ 717 w 834"/>
                  <a:gd name="T21" fmla="*/ 263 h 401"/>
                  <a:gd name="T22" fmla="*/ 782 w 834"/>
                  <a:gd name="T23" fmla="*/ 29 h 401"/>
                  <a:gd name="T24" fmla="*/ 431 w 834"/>
                  <a:gd name="T25" fmla="*/ 288 h 401"/>
                  <a:gd name="T26" fmla="*/ 417 w 834"/>
                  <a:gd name="T27" fmla="*/ 301 h 401"/>
                  <a:gd name="T28" fmla="*/ 403 w 834"/>
                  <a:gd name="T29" fmla="*/ 288 h 401"/>
                  <a:gd name="T30" fmla="*/ 165 w 834"/>
                  <a:gd name="T31" fmla="*/ 41 h 401"/>
                  <a:gd name="T32" fmla="*/ 154 w 834"/>
                  <a:gd name="T33" fmla="*/ 24 h 401"/>
                  <a:gd name="T34" fmla="*/ 170 w 834"/>
                  <a:gd name="T35" fmla="*/ 13 h 401"/>
                  <a:gd name="T36" fmla="*/ 368 w 834"/>
                  <a:gd name="T37" fmla="*/ 129 h 401"/>
                  <a:gd name="T38" fmla="*/ 417 w 834"/>
                  <a:gd name="T39" fmla="*/ 222 h 401"/>
                  <a:gd name="T40" fmla="*/ 794 w 834"/>
                  <a:gd name="T41" fmla="*/ 0 h 401"/>
                  <a:gd name="T42" fmla="*/ 808 w 834"/>
                  <a:gd name="T43" fmla="*/ 12 h 401"/>
                  <a:gd name="T44" fmla="*/ 739 w 834"/>
                  <a:gd name="T45" fmla="*/ 281 h 401"/>
                  <a:gd name="T46" fmla="*/ 417 w 834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4" h="401">
                    <a:moveTo>
                      <a:pt x="417" y="401"/>
                    </a:moveTo>
                    <a:cubicBezTo>
                      <a:pt x="270" y="401"/>
                      <a:pt x="162" y="361"/>
                      <a:pt x="95" y="281"/>
                    </a:cubicBezTo>
                    <a:cubicBezTo>
                      <a:pt x="0" y="168"/>
                      <a:pt x="25" y="18"/>
                      <a:pt x="26" y="12"/>
                    </a:cubicBezTo>
                    <a:cubicBezTo>
                      <a:pt x="27" y="5"/>
                      <a:pt x="33" y="0"/>
                      <a:pt x="40" y="0"/>
                    </a:cubicBezTo>
                    <a:cubicBezTo>
                      <a:pt x="64" y="0"/>
                      <a:pt x="88" y="2"/>
                      <a:pt x="111" y="4"/>
                    </a:cubicBezTo>
                    <a:cubicBezTo>
                      <a:pt x="118" y="5"/>
                      <a:pt x="124" y="11"/>
                      <a:pt x="123" y="19"/>
                    </a:cubicBezTo>
                    <a:cubicBezTo>
                      <a:pt x="122" y="27"/>
                      <a:pt x="115" y="32"/>
                      <a:pt x="108" y="32"/>
                    </a:cubicBezTo>
                    <a:cubicBezTo>
                      <a:pt x="90" y="30"/>
                      <a:pt x="71" y="29"/>
                      <a:pt x="52" y="29"/>
                    </a:cubicBezTo>
                    <a:cubicBezTo>
                      <a:pt x="49" y="65"/>
                      <a:pt x="44" y="178"/>
                      <a:pt x="117" y="263"/>
                    </a:cubicBezTo>
                    <a:cubicBezTo>
                      <a:pt x="178" y="336"/>
                      <a:pt x="279" y="373"/>
                      <a:pt x="417" y="373"/>
                    </a:cubicBezTo>
                    <a:cubicBezTo>
                      <a:pt x="555" y="373"/>
                      <a:pt x="656" y="336"/>
                      <a:pt x="717" y="263"/>
                    </a:cubicBezTo>
                    <a:cubicBezTo>
                      <a:pt x="789" y="178"/>
                      <a:pt x="785" y="65"/>
                      <a:pt x="782" y="29"/>
                    </a:cubicBezTo>
                    <a:cubicBezTo>
                      <a:pt x="520" y="33"/>
                      <a:pt x="446" y="172"/>
                      <a:pt x="431" y="288"/>
                    </a:cubicBezTo>
                    <a:cubicBezTo>
                      <a:pt x="430" y="295"/>
                      <a:pt x="424" y="301"/>
                      <a:pt x="417" y="301"/>
                    </a:cubicBezTo>
                    <a:cubicBezTo>
                      <a:pt x="410" y="301"/>
                      <a:pt x="404" y="295"/>
                      <a:pt x="403" y="288"/>
                    </a:cubicBezTo>
                    <a:cubicBezTo>
                      <a:pt x="391" y="196"/>
                      <a:pt x="339" y="78"/>
                      <a:pt x="165" y="41"/>
                    </a:cubicBezTo>
                    <a:cubicBezTo>
                      <a:pt x="157" y="39"/>
                      <a:pt x="152" y="31"/>
                      <a:pt x="154" y="24"/>
                    </a:cubicBezTo>
                    <a:cubicBezTo>
                      <a:pt x="155" y="16"/>
                      <a:pt x="163" y="12"/>
                      <a:pt x="170" y="13"/>
                    </a:cubicBezTo>
                    <a:cubicBezTo>
                      <a:pt x="257" y="32"/>
                      <a:pt x="323" y="71"/>
                      <a:pt x="368" y="129"/>
                    </a:cubicBezTo>
                    <a:cubicBezTo>
                      <a:pt x="390" y="156"/>
                      <a:pt x="406" y="187"/>
                      <a:pt x="417" y="222"/>
                    </a:cubicBezTo>
                    <a:cubicBezTo>
                      <a:pt x="450" y="120"/>
                      <a:pt x="542" y="0"/>
                      <a:pt x="794" y="0"/>
                    </a:cubicBezTo>
                    <a:cubicBezTo>
                      <a:pt x="801" y="0"/>
                      <a:pt x="807" y="5"/>
                      <a:pt x="808" y="12"/>
                    </a:cubicBezTo>
                    <a:cubicBezTo>
                      <a:pt x="809" y="18"/>
                      <a:pt x="834" y="168"/>
                      <a:pt x="739" y="281"/>
                    </a:cubicBezTo>
                    <a:cubicBezTo>
                      <a:pt x="672" y="361"/>
                      <a:pt x="564" y="401"/>
                      <a:pt x="417" y="4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118" name="Freeform 238">
                <a:extLst>
                  <a:ext uri="{FF2B5EF4-FFF2-40B4-BE49-F238E27FC236}">
                    <a16:creationId xmlns:a16="http://schemas.microsoft.com/office/drawing/2014/main" xmlns="" id="{9DB4EFCE-631B-45D8-B016-C8B82B3E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8186" y="1432800"/>
                <a:ext cx="268131" cy="261494"/>
              </a:xfrm>
              <a:custGeom>
                <a:avLst/>
                <a:gdLst>
                  <a:gd name="T0" fmla="*/ 16 w 293"/>
                  <a:gd name="T1" fmla="*/ 286 h 286"/>
                  <a:gd name="T2" fmla="*/ 6 w 293"/>
                  <a:gd name="T3" fmla="*/ 282 h 286"/>
                  <a:gd name="T4" fmla="*/ 6 w 293"/>
                  <a:gd name="T5" fmla="*/ 262 h 286"/>
                  <a:gd name="T6" fmla="*/ 267 w 293"/>
                  <a:gd name="T7" fmla="*/ 5 h 286"/>
                  <a:gd name="T8" fmla="*/ 287 w 293"/>
                  <a:gd name="T9" fmla="*/ 5 h 286"/>
                  <a:gd name="T10" fmla="*/ 287 w 293"/>
                  <a:gd name="T11" fmla="*/ 25 h 286"/>
                  <a:gd name="T12" fmla="*/ 26 w 293"/>
                  <a:gd name="T13" fmla="*/ 282 h 286"/>
                  <a:gd name="T14" fmla="*/ 16 w 293"/>
                  <a:gd name="T1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286">
                    <a:moveTo>
                      <a:pt x="16" y="286"/>
                    </a:moveTo>
                    <a:cubicBezTo>
                      <a:pt x="12" y="286"/>
                      <a:pt x="9" y="284"/>
                      <a:pt x="6" y="282"/>
                    </a:cubicBezTo>
                    <a:cubicBezTo>
                      <a:pt x="0" y="276"/>
                      <a:pt x="0" y="267"/>
                      <a:pt x="6" y="262"/>
                    </a:cubicBezTo>
                    <a:cubicBezTo>
                      <a:pt x="267" y="5"/>
                      <a:pt x="267" y="5"/>
                      <a:pt x="267" y="5"/>
                    </a:cubicBezTo>
                    <a:cubicBezTo>
                      <a:pt x="273" y="0"/>
                      <a:pt x="282" y="0"/>
                      <a:pt x="287" y="5"/>
                    </a:cubicBezTo>
                    <a:cubicBezTo>
                      <a:pt x="293" y="11"/>
                      <a:pt x="292" y="20"/>
                      <a:pt x="287" y="25"/>
                    </a:cubicBezTo>
                    <a:cubicBezTo>
                      <a:pt x="26" y="282"/>
                      <a:pt x="26" y="282"/>
                      <a:pt x="26" y="282"/>
                    </a:cubicBezTo>
                    <a:cubicBezTo>
                      <a:pt x="23" y="284"/>
                      <a:pt x="19" y="286"/>
                      <a:pt x="16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  <p:sp>
            <p:nvSpPr>
              <p:cNvPr id="119" name="Freeform 239">
                <a:extLst>
                  <a:ext uri="{FF2B5EF4-FFF2-40B4-BE49-F238E27FC236}">
                    <a16:creationId xmlns:a16="http://schemas.microsoft.com/office/drawing/2014/main" xmlns="" id="{3A346A4F-6C7E-446D-B84C-DBF2CC8B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9257" y="1432800"/>
                <a:ext cx="266804" cy="261494"/>
              </a:xfrm>
              <a:custGeom>
                <a:avLst/>
                <a:gdLst>
                  <a:gd name="T0" fmla="*/ 277 w 292"/>
                  <a:gd name="T1" fmla="*/ 286 h 286"/>
                  <a:gd name="T2" fmla="*/ 267 w 292"/>
                  <a:gd name="T3" fmla="*/ 282 h 286"/>
                  <a:gd name="T4" fmla="*/ 6 w 292"/>
                  <a:gd name="T5" fmla="*/ 25 h 286"/>
                  <a:gd name="T6" fmla="*/ 5 w 292"/>
                  <a:gd name="T7" fmla="*/ 5 h 286"/>
                  <a:gd name="T8" fmla="*/ 25 w 292"/>
                  <a:gd name="T9" fmla="*/ 5 h 286"/>
                  <a:gd name="T10" fmla="*/ 287 w 292"/>
                  <a:gd name="T11" fmla="*/ 262 h 286"/>
                  <a:gd name="T12" fmla="*/ 287 w 292"/>
                  <a:gd name="T13" fmla="*/ 282 h 286"/>
                  <a:gd name="T14" fmla="*/ 277 w 292"/>
                  <a:gd name="T1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86">
                    <a:moveTo>
                      <a:pt x="277" y="286"/>
                    </a:moveTo>
                    <a:cubicBezTo>
                      <a:pt x="273" y="286"/>
                      <a:pt x="270" y="284"/>
                      <a:pt x="267" y="28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87" y="262"/>
                      <a:pt x="287" y="262"/>
                      <a:pt x="287" y="262"/>
                    </a:cubicBezTo>
                    <a:cubicBezTo>
                      <a:pt x="292" y="267"/>
                      <a:pt x="292" y="276"/>
                      <a:pt x="287" y="282"/>
                    </a:cubicBezTo>
                    <a:cubicBezTo>
                      <a:pt x="284" y="284"/>
                      <a:pt x="280" y="286"/>
                      <a:pt x="277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210 옴니고딕 020" panose="02020603020101020101" pitchFamily="18" charset="-127"/>
                  <a:ea typeface="210 옴니고딕 020" panose="02020603020101020101" pitchFamily="18" charset="-127"/>
                </a:endParaRPr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86CB6C21-0E90-46A3-9B51-C76CEC827AF6}"/>
              </a:ext>
            </a:extLst>
          </p:cNvPr>
          <p:cNvSpPr txBox="1"/>
          <p:nvPr/>
        </p:nvSpPr>
        <p:spPr>
          <a:xfrm>
            <a:off x="10679160" y="798785"/>
            <a:ext cx="1463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>
                <a:solidFill>
                  <a:schemeClr val="bg2"/>
                </a:solidFill>
                <a:latin typeface="210 옴니고딕 020" panose="02020603020101020101" pitchFamily="18" charset="-127"/>
                <a:ea typeface="210 옴니고딕 020" panose="02020603020101020101" pitchFamily="18" charset="-127"/>
              </a:rPr>
              <a:t>Eco-Friendly Recycling</a:t>
            </a:r>
            <a:endParaRPr kumimoji="1" lang="ko-KR" altLang="en-US" sz="800" b="1">
              <a:solidFill>
                <a:schemeClr val="bg2"/>
              </a:solidFill>
              <a:latin typeface="210 옴니고딕 020" panose="02020603020101020101" pitchFamily="18" charset="-127"/>
              <a:ea typeface="210 옴니고딕 020" panose="02020603020101020101" pitchFamily="18" charset="-127"/>
            </a:endParaRPr>
          </a:p>
        </p:txBody>
      </p:sp>
      <p:grpSp>
        <p:nvGrpSpPr>
          <p:cNvPr id="121" name="그룹 120">
            <a:extLst>
              <a:ext uri="{FF2B5EF4-FFF2-40B4-BE49-F238E27FC236}">
                <a16:creationId xmlns:a16="http://schemas.microsoft.com/office/drawing/2014/main" xmlns="" id="{E84AC6D6-F6C4-4F4A-ADB1-DAC1A72A9935}"/>
              </a:ext>
            </a:extLst>
          </p:cNvPr>
          <p:cNvGrpSpPr/>
          <p:nvPr/>
        </p:nvGrpSpPr>
        <p:grpSpPr>
          <a:xfrm>
            <a:off x="762343" y="216114"/>
            <a:ext cx="1476930" cy="396645"/>
            <a:chOff x="4264295" y="6070247"/>
            <a:chExt cx="1842274" cy="456065"/>
          </a:xfrm>
          <a:effectLst>
            <a:outerShdw blurRad="12700" sx="101000" sy="101000" algn="ctr" rotWithShape="0">
              <a:schemeClr val="bg1">
                <a:alpha val="80000"/>
              </a:schemeClr>
            </a:outerShdw>
          </a:effectLst>
        </p:grpSpPr>
        <p:sp>
          <p:nvSpPr>
            <p:cNvPr id="122" name="모서리가 둥근 직사각형 1">
              <a:extLst>
                <a:ext uri="{FF2B5EF4-FFF2-40B4-BE49-F238E27FC236}">
                  <a16:creationId xmlns:a16="http://schemas.microsoft.com/office/drawing/2014/main" xmlns="" id="{455981AC-49AF-4306-95CE-31C9DE5485C8}"/>
                </a:ext>
              </a:extLst>
            </p:cNvPr>
            <p:cNvSpPr/>
            <p:nvPr/>
          </p:nvSpPr>
          <p:spPr>
            <a:xfrm>
              <a:off x="4700829" y="6110824"/>
              <a:ext cx="1405740" cy="3678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rgbClr val="7BA04E"/>
                  </a:solidFill>
                  <a:latin typeface="210 옴니고딕 030" panose="02020603020101020101" pitchFamily="18" charset="-127"/>
                  <a:ea typeface="210 옴니고딕 030" panose="02020603020101020101" pitchFamily="18" charset="-127"/>
                </a:rPr>
                <a:t>ECO &amp; Mean</a:t>
              </a:r>
              <a:endParaRPr lang="ko-KR" altLang="en-US" sz="1050" b="1" dirty="0">
                <a:solidFill>
                  <a:srgbClr val="7BA04E"/>
                </a:solidFill>
                <a:latin typeface="210 옴니고딕 030" panose="02020603020101020101" pitchFamily="18" charset="-127"/>
                <a:ea typeface="210 옴니고딕 030" panose="02020603020101020101" pitchFamily="18" charset="-127"/>
              </a:endParaRPr>
            </a:p>
          </p:txBody>
        </p: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xmlns="" id="{2B85FACC-7DB0-491D-ABAF-336B5EFB1C72}"/>
                </a:ext>
              </a:extLst>
            </p:cNvPr>
            <p:cNvGrpSpPr/>
            <p:nvPr/>
          </p:nvGrpSpPr>
          <p:grpSpPr>
            <a:xfrm>
              <a:off x="4264295" y="6070247"/>
              <a:ext cx="416510" cy="456065"/>
              <a:chOff x="3452813" y="1825626"/>
              <a:chExt cx="825500" cy="673100"/>
            </a:xfrm>
            <a:solidFill>
              <a:srgbClr val="698845"/>
            </a:solidFill>
          </p:grpSpPr>
          <p:sp>
            <p:nvSpPr>
              <p:cNvPr id="124" name="Freeform 7">
                <a:extLst>
                  <a:ext uri="{FF2B5EF4-FFF2-40B4-BE49-F238E27FC236}">
                    <a16:creationId xmlns:a16="http://schemas.microsoft.com/office/drawing/2014/main" xmlns="" id="{933E490C-410C-4EAD-8D91-42F53464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13" y="2201863"/>
                <a:ext cx="392113" cy="296863"/>
              </a:xfrm>
              <a:custGeom>
                <a:avLst/>
                <a:gdLst>
                  <a:gd name="T0" fmla="*/ 0 w 49"/>
                  <a:gd name="T1" fmla="*/ 9 h 37"/>
                  <a:gd name="T2" fmla="*/ 49 w 49"/>
                  <a:gd name="T3" fmla="*/ 25 h 37"/>
                  <a:gd name="T4" fmla="*/ 0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9"/>
                    </a:moveTo>
                    <a:cubicBezTo>
                      <a:pt x="0" y="9"/>
                      <a:pt x="17" y="37"/>
                      <a:pt x="49" y="25"/>
                    </a:cubicBezTo>
                    <a:cubicBezTo>
                      <a:pt x="49" y="25"/>
                      <a:pt x="33" y="0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5" name="Freeform 8">
                <a:extLst>
                  <a:ext uri="{FF2B5EF4-FFF2-40B4-BE49-F238E27FC236}">
                    <a16:creationId xmlns:a16="http://schemas.microsoft.com/office/drawing/2014/main" xmlns="" id="{044C7B0E-7F4F-4027-8F73-22C15383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6" y="2073276"/>
                <a:ext cx="215900" cy="185738"/>
              </a:xfrm>
              <a:custGeom>
                <a:avLst/>
                <a:gdLst>
                  <a:gd name="T0" fmla="*/ 0 w 27"/>
                  <a:gd name="T1" fmla="*/ 0 h 23"/>
                  <a:gd name="T2" fmla="*/ 27 w 27"/>
                  <a:gd name="T3" fmla="*/ 23 h 23"/>
                  <a:gd name="T4" fmla="*/ 0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0" y="0"/>
                      <a:pt x="3" y="22"/>
                      <a:pt x="27" y="23"/>
                    </a:cubicBezTo>
                    <a:cubicBezTo>
                      <a:pt x="27" y="23"/>
                      <a:pt x="23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6" name="Freeform 9">
                <a:extLst>
                  <a:ext uri="{FF2B5EF4-FFF2-40B4-BE49-F238E27FC236}">
                    <a16:creationId xmlns:a16="http://schemas.microsoft.com/office/drawing/2014/main" xmlns="" id="{1A0D213B-A913-4E25-9B2E-2247B0D4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073276"/>
                <a:ext cx="215900" cy="185738"/>
              </a:xfrm>
              <a:custGeom>
                <a:avLst/>
                <a:gdLst>
                  <a:gd name="T0" fmla="*/ 27 w 27"/>
                  <a:gd name="T1" fmla="*/ 0 h 23"/>
                  <a:gd name="T2" fmla="*/ 0 w 27"/>
                  <a:gd name="T3" fmla="*/ 23 h 23"/>
                  <a:gd name="T4" fmla="*/ 27 w 2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27" y="0"/>
                    </a:moveTo>
                    <a:cubicBezTo>
                      <a:pt x="27" y="0"/>
                      <a:pt x="24" y="22"/>
                      <a:pt x="0" y="23"/>
                    </a:cubicBezTo>
                    <a:cubicBezTo>
                      <a:pt x="0" y="23"/>
                      <a:pt x="3" y="3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7" name="Freeform 10">
                <a:extLst>
                  <a:ext uri="{FF2B5EF4-FFF2-40B4-BE49-F238E27FC236}">
                    <a16:creationId xmlns:a16="http://schemas.microsoft.com/office/drawing/2014/main" xmlns="" id="{8CBB2262-BB1C-4149-8507-3AB7913B6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613" y="2201863"/>
                <a:ext cx="393700" cy="296863"/>
              </a:xfrm>
              <a:custGeom>
                <a:avLst/>
                <a:gdLst>
                  <a:gd name="T0" fmla="*/ 49 w 49"/>
                  <a:gd name="T1" fmla="*/ 9 h 37"/>
                  <a:gd name="T2" fmla="*/ 0 w 49"/>
                  <a:gd name="T3" fmla="*/ 25 h 37"/>
                  <a:gd name="T4" fmla="*/ 49 w 49"/>
                  <a:gd name="T5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49" y="9"/>
                    </a:moveTo>
                    <a:cubicBezTo>
                      <a:pt x="49" y="9"/>
                      <a:pt x="32" y="37"/>
                      <a:pt x="0" y="25"/>
                    </a:cubicBezTo>
                    <a:cubicBezTo>
                      <a:pt x="0" y="25"/>
                      <a:pt x="16" y="0"/>
                      <a:pt x="4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 dirty="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xmlns="" id="{568AC96B-B17E-45D7-B16C-8D657FC6E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1825626"/>
                <a:ext cx="207963" cy="296863"/>
              </a:xfrm>
              <a:custGeom>
                <a:avLst/>
                <a:gdLst>
                  <a:gd name="T0" fmla="*/ 12 w 26"/>
                  <a:gd name="T1" fmla="*/ 37 h 37"/>
                  <a:gd name="T2" fmla="*/ 13 w 26"/>
                  <a:gd name="T3" fmla="*/ 0 h 37"/>
                  <a:gd name="T4" fmla="*/ 12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cubicBezTo>
                      <a:pt x="12" y="37"/>
                      <a:pt x="0" y="27"/>
                      <a:pt x="13" y="0"/>
                    </a:cubicBezTo>
                    <a:cubicBezTo>
                      <a:pt x="13" y="0"/>
                      <a:pt x="26" y="24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>
                  <a:latin typeface="210 옴니고딕 030" panose="02020603020101020101" pitchFamily="18" charset="-127"/>
                  <a:ea typeface="210 옴니고딕 030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7526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3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7D1D"/>
      </a:accent1>
      <a:accent2>
        <a:srgbClr val="2A513F"/>
      </a:accent2>
      <a:accent3>
        <a:srgbClr val="FFAF04"/>
      </a:accent3>
      <a:accent4>
        <a:srgbClr val="377E49"/>
      </a:accent4>
      <a:accent5>
        <a:srgbClr val="FFA873"/>
      </a:accent5>
      <a:accent6>
        <a:srgbClr val="93C270"/>
      </a:accent6>
      <a:hlink>
        <a:srgbClr val="5F5F5F"/>
      </a:hlink>
      <a:folHlink>
        <a:srgbClr val="919191"/>
      </a:folHlink>
    </a:clrScheme>
    <a:fontScheme name="사용자 지정 109">
      <a:majorFont>
        <a:latin typeface="Michroma"/>
        <a:ea typeface="맑은 고딕"/>
        <a:cs typeface=""/>
      </a:majorFont>
      <a:minorFont>
        <a:latin typeface="Montserra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3">
            <a:lumMod val="60000"/>
            <a:lumOff val="40000"/>
            <a:alpha val="23000"/>
          </a:schemeClr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47633</TotalTime>
  <Words>2944</Words>
  <Application>Microsoft Office PowerPoint</Application>
  <PresentationFormat>사용자 지정</PresentationFormat>
  <Paragraphs>718</Paragraphs>
  <Slides>33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TitlesOfParts>
  <Manager>Slide Members</Manager>
  <Company>YESFORM Co.,Ltd.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Templates, Diagram, Chart, Google slides, Keynote</dc:subject>
  <dc:creator>Slide Members by YK.KIM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Windows 사용자</cp:lastModifiedBy>
  <cp:revision>85</cp:revision>
  <dcterms:created xsi:type="dcterms:W3CDTF">2019-04-27T14:48:23Z</dcterms:created>
  <dcterms:modified xsi:type="dcterms:W3CDTF">2023-05-09T10:44:43Z</dcterms:modified>
  <cp:category>www.slidemembers.com</cp:category>
</cp:coreProperties>
</file>